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4"/>
  </p:sldMasterIdLst>
  <p:notesMasterIdLst>
    <p:notesMasterId r:id="rId43"/>
  </p:notesMasterIdLst>
  <p:sldIdLst>
    <p:sldId id="257" r:id="rId5"/>
    <p:sldId id="258" r:id="rId6"/>
    <p:sldId id="259" r:id="rId7"/>
    <p:sldId id="260" r:id="rId8"/>
    <p:sldId id="261" r:id="rId9"/>
    <p:sldId id="298" r:id="rId10"/>
    <p:sldId id="300" r:id="rId11"/>
    <p:sldId id="301" r:id="rId12"/>
    <p:sldId id="302" r:id="rId13"/>
    <p:sldId id="303" r:id="rId14"/>
    <p:sldId id="304" r:id="rId15"/>
    <p:sldId id="262" r:id="rId16"/>
    <p:sldId id="263" r:id="rId17"/>
    <p:sldId id="264" r:id="rId18"/>
    <p:sldId id="265" r:id="rId19"/>
    <p:sldId id="267" r:id="rId20"/>
    <p:sldId id="269" r:id="rId21"/>
    <p:sldId id="270" r:id="rId22"/>
    <p:sldId id="271" r:id="rId23"/>
    <p:sldId id="272" r:id="rId24"/>
    <p:sldId id="273" r:id="rId25"/>
    <p:sldId id="274" r:id="rId26"/>
    <p:sldId id="275" r:id="rId27"/>
    <p:sldId id="276" r:id="rId28"/>
    <p:sldId id="278" r:id="rId29"/>
    <p:sldId id="279" r:id="rId30"/>
    <p:sldId id="299" r:id="rId31"/>
    <p:sldId id="284" r:id="rId32"/>
    <p:sldId id="285" r:id="rId33"/>
    <p:sldId id="286" r:id="rId34"/>
    <p:sldId id="287" r:id="rId35"/>
    <p:sldId id="288" r:id="rId36"/>
    <p:sldId id="292" r:id="rId37"/>
    <p:sldId id="293" r:id="rId38"/>
    <p:sldId id="294" r:id="rId39"/>
    <p:sldId id="295" r:id="rId40"/>
    <p:sldId id="296" r:id="rId41"/>
    <p:sldId id="297" r:id="rId42"/>
  </p:sldIdLst>
  <p:sldSz cx="31680150" cy="71993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D0C7E3A-9561-A55D-2F3B-0B2D9D989018}" name="IBEZIAKO, Dan (NHS ARDEN AND GREATER EAST MIDLANDS COMMISSIONING SUPPORT UNIT)" initials="ID(AAGEMCSU" userId="S::dan.ibeziako@nhs.net::d966fc24-f226-4480-8896-1af829f9bc72" providerId="AD"/>
  <p188:author id="{98D8498F-BAE6-0C65-47D1-113FE62F4AF5}" name="Jessica Perkins (QNC) SSOT ICB" initials="JP" userId="S::Jessica.Perkins@StaffsStoke.ICB.nhs.uk::2e7cd41b-f6de-42ad-8791-861bdd450dd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8A00"/>
    <a:srgbClr val="00A49A"/>
    <a:srgbClr val="B0C8DD"/>
    <a:srgbClr val="252525"/>
    <a:srgbClr val="DEEBF7"/>
    <a:srgbClr val="D0EEED"/>
    <a:srgbClr val="01A9CE"/>
    <a:srgbClr val="CED6E8"/>
    <a:srgbClr val="B2E3E0"/>
    <a:srgbClr val="FDE9D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888"/>
    <p:restoredTop sz="86437" autoAdjust="0"/>
  </p:normalViewPr>
  <p:slideViewPr>
    <p:cSldViewPr snapToGrid="0" snapToObjects="1">
      <p:cViewPr varScale="1">
        <p:scale>
          <a:sx n="38" d="100"/>
          <a:sy n="38" d="100"/>
        </p:scale>
        <p:origin x="120" y="1296"/>
      </p:cViewPr>
      <p:guideLst/>
    </p:cSldViewPr>
  </p:slideViewPr>
  <p:outlineViewPr>
    <p:cViewPr>
      <p:scale>
        <a:sx n="75" d="100"/>
        <a:sy n="75" d="100"/>
      </p:scale>
      <p:origin x="0" y="-6616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oleObject" Target="https://c9online-my.sharepoint.com/personal/helen_lester_staffsstoke_icb_nhs_uk/Documents/Presentations/Planned%20Care%20Graphs%20for%20AGM%202025-26%20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c9online-my.sharepoint.com/personal/helen_lester_staffsstoke_icb_nhs_uk/Documents/Presentations/Planned%20Care%20Graphs%20for%20AGM%202025-26.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c9online-my.sharepoint.com/personal/helen_lester_staffsstoke_icb_nhs_uk/Documents/Presentations/Planned%20Care%20Graphs%20for%20AGM%202025-26.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c9online-my.sharepoint.com/personal/helen_lester_staffsstoke_icb_nhs_uk/Documents/Presentations/Planned%20Care%20Graphs%20for%20AGM%202025-26.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dirty="0"/>
              <a:t>Number of patients </a:t>
            </a:r>
            <a:r>
              <a:rPr kumimoji="0" lang="en-US" sz="2000" b="0" i="0" u="none" strike="noStrike" kern="0" cap="none" spc="0" normalizeH="0" baseline="0" noProof="0" dirty="0">
                <a:ln>
                  <a:noFill/>
                </a:ln>
                <a:solidFill>
                  <a:sysClr val="windowText" lastClr="000000"/>
                </a:solidFill>
                <a:effectLst/>
                <a:uLnTx/>
                <a:uFillTx/>
              </a:rPr>
              <a:t>waiting more than 52 weeks (Referral to Treatment - Incomplete Pathways)</a:t>
            </a:r>
            <a:endParaRPr lang="en-US" sz="2000" dirty="0"/>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Sheet1!$B$6</c:f>
              <c:strCache>
                <c:ptCount val="1"/>
                <c:pt idx="0">
                  <c:v>Number of 52+ week RTT waits (monthly RTT data) </c:v>
                </c:pt>
              </c:strCache>
            </c:strRef>
          </c:tx>
          <c:spPr>
            <a:ln w="28575" cap="rnd">
              <a:solidFill>
                <a:schemeClr val="accent1"/>
              </a:solidFill>
              <a:round/>
            </a:ln>
            <a:effectLst/>
          </c:spPr>
          <c:marker>
            <c:symbol val="circle"/>
            <c:size val="5"/>
            <c:spPr>
              <a:solidFill>
                <a:srgbClr val="FF0000"/>
              </a:solidFill>
              <a:ln w="9525">
                <a:solidFill>
                  <a:srgbClr val="FFFF00"/>
                </a:solidFill>
              </a:ln>
              <a:effectLst/>
            </c:spPr>
          </c:marker>
          <c:cat>
            <c:numRef>
              <c:f>Sheet1!$C$1:$N$1</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Sheet1!$C$6:$N$6</c:f>
              <c:numCache>
                <c:formatCode>General</c:formatCode>
                <c:ptCount val="12"/>
                <c:pt idx="0">
                  <c:v>7169</c:v>
                </c:pt>
                <c:pt idx="1">
                  <c:v>7346</c:v>
                </c:pt>
                <c:pt idx="2">
                  <c:v>6683</c:v>
                </c:pt>
                <c:pt idx="3">
                  <c:v>5637</c:v>
                </c:pt>
                <c:pt idx="4">
                  <c:v>5095</c:v>
                </c:pt>
                <c:pt idx="5">
                  <c:v>4605</c:v>
                </c:pt>
                <c:pt idx="6">
                  <c:v>4320</c:v>
                </c:pt>
                <c:pt idx="7">
                  <c:v>4122</c:v>
                </c:pt>
                <c:pt idx="8">
                  <c:v>3904</c:v>
                </c:pt>
                <c:pt idx="9">
                  <c:v>4225</c:v>
                </c:pt>
                <c:pt idx="10">
                  <c:v>3705</c:v>
                </c:pt>
                <c:pt idx="11">
                  <c:v>3051</c:v>
                </c:pt>
              </c:numCache>
            </c:numRef>
          </c:val>
          <c:smooth val="0"/>
          <c:extLst>
            <c:ext xmlns:c16="http://schemas.microsoft.com/office/drawing/2014/chart" uri="{C3380CC4-5D6E-409C-BE32-E72D297353CC}">
              <c16:uniqueId val="{00000000-4BBB-D749-836F-03910F04F689}"/>
            </c:ext>
          </c:extLst>
        </c:ser>
        <c:dLbls>
          <c:showLegendKey val="0"/>
          <c:showVal val="0"/>
          <c:showCatName val="0"/>
          <c:showSerName val="0"/>
          <c:showPercent val="0"/>
          <c:showBubbleSize val="0"/>
        </c:dLbls>
        <c:marker val="1"/>
        <c:smooth val="0"/>
        <c:axId val="607043536"/>
        <c:axId val="607044256"/>
      </c:lineChart>
      <c:dateAx>
        <c:axId val="60704353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07044256"/>
        <c:crosses val="autoZero"/>
        <c:auto val="1"/>
        <c:lblOffset val="100"/>
        <c:baseTimeUnit val="months"/>
      </c:dateAx>
      <c:valAx>
        <c:axId val="607044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070435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solidFill>
      <a:round/>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Sheet1!$B$5</c:f>
              <c:strCache>
                <c:ptCount val="1"/>
                <c:pt idx="0">
                  <c:v>Number patients waiting more than 65 weeks (Referral to Treatment - Incomplete Pathways)</c:v>
                </c:pt>
              </c:strCache>
            </c:strRef>
          </c:tx>
          <c:spPr>
            <a:ln w="28575" cap="rnd">
              <a:solidFill>
                <a:schemeClr val="accent1"/>
              </a:solidFill>
              <a:round/>
            </a:ln>
            <a:effectLst/>
          </c:spPr>
          <c:marker>
            <c:symbol val="circle"/>
            <c:size val="5"/>
            <c:spPr>
              <a:solidFill>
                <a:srgbClr val="FF0000"/>
              </a:solidFill>
              <a:ln w="9525">
                <a:solidFill>
                  <a:srgbClr val="FFFF00"/>
                </a:solidFill>
              </a:ln>
              <a:effectLst/>
            </c:spPr>
          </c:marker>
          <c:cat>
            <c:numRef>
              <c:f>Sheet1!$C$1:$N$1</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Sheet1!$C$5:$N$5</c:f>
              <c:numCache>
                <c:formatCode>General</c:formatCode>
                <c:ptCount val="12"/>
                <c:pt idx="0">
                  <c:v>1125</c:v>
                </c:pt>
                <c:pt idx="1">
                  <c:v>1367</c:v>
                </c:pt>
                <c:pt idx="2">
                  <c:v>1516</c:v>
                </c:pt>
                <c:pt idx="3">
                  <c:v>1104</c:v>
                </c:pt>
                <c:pt idx="4">
                  <c:v>771</c:v>
                </c:pt>
                <c:pt idx="5">
                  <c:v>341</c:v>
                </c:pt>
                <c:pt idx="6">
                  <c:v>256</c:v>
                </c:pt>
                <c:pt idx="7">
                  <c:v>179</c:v>
                </c:pt>
                <c:pt idx="8">
                  <c:v>172</c:v>
                </c:pt>
                <c:pt idx="9">
                  <c:v>220</c:v>
                </c:pt>
                <c:pt idx="10">
                  <c:v>259</c:v>
                </c:pt>
                <c:pt idx="11">
                  <c:v>240</c:v>
                </c:pt>
              </c:numCache>
            </c:numRef>
          </c:val>
          <c:smooth val="0"/>
          <c:extLst>
            <c:ext xmlns:c16="http://schemas.microsoft.com/office/drawing/2014/chart" uri="{C3380CC4-5D6E-409C-BE32-E72D297353CC}">
              <c16:uniqueId val="{00000000-27F5-404C-9530-46A49277C3D9}"/>
            </c:ext>
          </c:extLst>
        </c:ser>
        <c:dLbls>
          <c:showLegendKey val="0"/>
          <c:showVal val="0"/>
          <c:showCatName val="0"/>
          <c:showSerName val="0"/>
          <c:showPercent val="0"/>
          <c:showBubbleSize val="0"/>
        </c:dLbls>
        <c:marker val="1"/>
        <c:smooth val="0"/>
        <c:axId val="607043536"/>
        <c:axId val="607044256"/>
      </c:lineChart>
      <c:dateAx>
        <c:axId val="60704353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07044256"/>
        <c:crosses val="autoZero"/>
        <c:auto val="1"/>
        <c:lblOffset val="100"/>
        <c:baseTimeUnit val="months"/>
      </c:dateAx>
      <c:valAx>
        <c:axId val="607044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070435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solidFill>
      <a:round/>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Sheet1!$B$7</c:f>
              <c:strCache>
                <c:ptCount val="1"/>
                <c:pt idx="0">
                  <c:v>People treated beginning first or subsequent treatment of cancer within 31 days</c:v>
                </c:pt>
              </c:strCache>
            </c:strRef>
          </c:tx>
          <c:spPr>
            <a:ln w="28575" cap="rnd">
              <a:solidFill>
                <a:schemeClr val="accent1"/>
              </a:solidFill>
              <a:round/>
            </a:ln>
            <a:effectLst/>
          </c:spPr>
          <c:marker>
            <c:symbol val="circle"/>
            <c:size val="5"/>
            <c:spPr>
              <a:solidFill>
                <a:srgbClr val="FF0000"/>
              </a:solidFill>
              <a:ln w="9525">
                <a:solidFill>
                  <a:srgbClr val="FFFF00"/>
                </a:solidFill>
              </a:ln>
              <a:effectLst/>
            </c:spPr>
          </c:marker>
          <c:trendline>
            <c:spPr>
              <a:ln w="19050" cap="rnd">
                <a:solidFill>
                  <a:schemeClr val="accent1"/>
                </a:solidFill>
                <a:prstDash val="sysDot"/>
              </a:ln>
              <a:effectLst/>
            </c:spPr>
            <c:trendlineType val="linear"/>
            <c:dispRSqr val="0"/>
            <c:dispEq val="0"/>
          </c:trendline>
          <c:cat>
            <c:numRef>
              <c:f>Sheet1!$C$1:$N$1</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Sheet1!$C$7:$N$7</c:f>
              <c:numCache>
                <c:formatCode>0.0%</c:formatCode>
                <c:ptCount val="12"/>
                <c:pt idx="0">
                  <c:v>0.90559732664995796</c:v>
                </c:pt>
                <c:pt idx="1">
                  <c:v>0.89393939393939403</c:v>
                </c:pt>
                <c:pt idx="2">
                  <c:v>0.889816360601002</c:v>
                </c:pt>
                <c:pt idx="3">
                  <c:v>0.91959406713505099</c:v>
                </c:pt>
                <c:pt idx="4">
                  <c:v>0.92248062015503896</c:v>
                </c:pt>
                <c:pt idx="5">
                  <c:v>0.91158798283261799</c:v>
                </c:pt>
                <c:pt idx="6">
                  <c:v>0.91064175467099895</c:v>
                </c:pt>
                <c:pt idx="7">
                  <c:v>0.912313432835821</c:v>
                </c:pt>
                <c:pt idx="8">
                  <c:v>0.924833491912464</c:v>
                </c:pt>
                <c:pt idx="9">
                  <c:v>0.88880126182965302</c:v>
                </c:pt>
                <c:pt idx="10">
                  <c:v>0.91637630662020897</c:v>
                </c:pt>
                <c:pt idx="11">
                  <c:v>0.92352452202826296</c:v>
                </c:pt>
              </c:numCache>
            </c:numRef>
          </c:val>
          <c:smooth val="0"/>
          <c:extLst>
            <c:ext xmlns:c16="http://schemas.microsoft.com/office/drawing/2014/chart" uri="{C3380CC4-5D6E-409C-BE32-E72D297353CC}">
              <c16:uniqueId val="{00000001-5843-EF44-8B00-15267F0CB5F4}"/>
            </c:ext>
          </c:extLst>
        </c:ser>
        <c:dLbls>
          <c:showLegendKey val="0"/>
          <c:showVal val="0"/>
          <c:showCatName val="0"/>
          <c:showSerName val="0"/>
          <c:showPercent val="0"/>
          <c:showBubbleSize val="0"/>
        </c:dLbls>
        <c:marker val="1"/>
        <c:smooth val="0"/>
        <c:axId val="607043536"/>
        <c:axId val="607044256"/>
      </c:lineChart>
      <c:dateAx>
        <c:axId val="60704353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07044256"/>
        <c:crosses val="autoZero"/>
        <c:auto val="1"/>
        <c:lblOffset val="100"/>
        <c:baseTimeUnit val="months"/>
      </c:dateAx>
      <c:valAx>
        <c:axId val="60704425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070435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solidFill>
      <a:round/>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Sheet1!$B$9</c:f>
              <c:strCache>
                <c:ptCount val="1"/>
                <c:pt idx="0">
                  <c:v>Cancer 28 day waits (faster diagnosis standard)</c:v>
                </c:pt>
              </c:strCache>
            </c:strRef>
          </c:tx>
          <c:spPr>
            <a:ln w="28575" cap="rnd">
              <a:solidFill>
                <a:schemeClr val="accent1"/>
              </a:solidFill>
              <a:round/>
            </a:ln>
            <a:effectLst/>
          </c:spPr>
          <c:marker>
            <c:symbol val="circle"/>
            <c:size val="5"/>
            <c:spPr>
              <a:solidFill>
                <a:srgbClr val="FF0000"/>
              </a:solidFill>
              <a:ln w="9525">
                <a:solidFill>
                  <a:srgbClr val="FFFF00"/>
                </a:solidFill>
              </a:ln>
              <a:effectLst/>
            </c:spPr>
          </c:marker>
          <c:trendline>
            <c:spPr>
              <a:ln w="19050" cap="rnd">
                <a:solidFill>
                  <a:schemeClr val="accent1"/>
                </a:solidFill>
                <a:prstDash val="sysDot"/>
              </a:ln>
              <a:effectLst/>
            </c:spPr>
            <c:trendlineType val="linear"/>
            <c:dispRSqr val="0"/>
            <c:dispEq val="0"/>
          </c:trendline>
          <c:cat>
            <c:numRef>
              <c:f>Sheet1!$C$1:$N$1</c:f>
              <c:numCache>
                <c:formatCode>mmm\-yy</c:formatCode>
                <c:ptCount val="12"/>
                <c:pt idx="0">
                  <c:v>45383</c:v>
                </c:pt>
                <c:pt idx="1">
                  <c:v>45413</c:v>
                </c:pt>
                <c:pt idx="2">
                  <c:v>45444</c:v>
                </c:pt>
                <c:pt idx="3">
                  <c:v>45474</c:v>
                </c:pt>
                <c:pt idx="4">
                  <c:v>45505</c:v>
                </c:pt>
                <c:pt idx="5">
                  <c:v>45536</c:v>
                </c:pt>
                <c:pt idx="6">
                  <c:v>45566</c:v>
                </c:pt>
                <c:pt idx="7">
                  <c:v>45597</c:v>
                </c:pt>
                <c:pt idx="8">
                  <c:v>45627</c:v>
                </c:pt>
                <c:pt idx="9">
                  <c:v>45658</c:v>
                </c:pt>
                <c:pt idx="10">
                  <c:v>45689</c:v>
                </c:pt>
                <c:pt idx="11">
                  <c:v>45717</c:v>
                </c:pt>
              </c:numCache>
            </c:numRef>
          </c:cat>
          <c:val>
            <c:numRef>
              <c:f>Sheet1!$C$9:$N$9</c:f>
              <c:numCache>
                <c:formatCode>0.0%</c:formatCode>
                <c:ptCount val="12"/>
                <c:pt idx="0">
                  <c:v>0.72136780104712039</c:v>
                </c:pt>
                <c:pt idx="1">
                  <c:v>0.77177729476676138</c:v>
                </c:pt>
                <c:pt idx="2">
                  <c:v>0.76955234279742202</c:v>
                </c:pt>
                <c:pt idx="3">
                  <c:v>0.76653258246178602</c:v>
                </c:pt>
                <c:pt idx="4">
                  <c:v>0.76570005337128622</c:v>
                </c:pt>
                <c:pt idx="5">
                  <c:v>0.72469982847341341</c:v>
                </c:pt>
                <c:pt idx="6">
                  <c:v>0.76385399734003256</c:v>
                </c:pt>
                <c:pt idx="7">
                  <c:v>0.75523122911904339</c:v>
                </c:pt>
                <c:pt idx="8">
                  <c:v>0.75287464655984915</c:v>
                </c:pt>
                <c:pt idx="9">
                  <c:v>0.72465685463866381</c:v>
                </c:pt>
                <c:pt idx="10">
                  <c:v>0.77799963695770558</c:v>
                </c:pt>
                <c:pt idx="11">
                  <c:v>0.77019359145527366</c:v>
                </c:pt>
              </c:numCache>
            </c:numRef>
          </c:val>
          <c:smooth val="0"/>
          <c:extLst>
            <c:ext xmlns:c16="http://schemas.microsoft.com/office/drawing/2014/chart" uri="{C3380CC4-5D6E-409C-BE32-E72D297353CC}">
              <c16:uniqueId val="{00000001-C05D-4745-BBA5-FA5536D7B796}"/>
            </c:ext>
          </c:extLst>
        </c:ser>
        <c:dLbls>
          <c:showLegendKey val="0"/>
          <c:showVal val="0"/>
          <c:showCatName val="0"/>
          <c:showSerName val="0"/>
          <c:showPercent val="0"/>
          <c:showBubbleSize val="0"/>
        </c:dLbls>
        <c:marker val="1"/>
        <c:smooth val="0"/>
        <c:axId val="607043536"/>
        <c:axId val="607044256"/>
      </c:lineChart>
      <c:dateAx>
        <c:axId val="60704353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07044256"/>
        <c:crosses val="autoZero"/>
        <c:auto val="1"/>
        <c:lblOffset val="100"/>
        <c:baseTimeUnit val="months"/>
      </c:dateAx>
      <c:valAx>
        <c:axId val="60704425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6070435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solidFill>
      <a:round/>
    </a:ln>
    <a:effectLst/>
  </c:spPr>
  <c:txPr>
    <a:bodyPr/>
    <a:lstStyle/>
    <a:p>
      <a:pPr>
        <a:defRPr>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54D545-01ED-4BD7-A3C8-DA0CEC12E869}" type="doc">
      <dgm:prSet loTypeId="urn:microsoft.com/office/officeart/2005/8/layout/venn1" loCatId="relationship" qsTypeId="urn:microsoft.com/office/officeart/2005/8/quickstyle/simple1" qsCatId="simple" csTypeId="urn:microsoft.com/office/officeart/2005/8/colors/colorful5" csCatId="colorful" phldr="1"/>
      <dgm:spPr/>
    </dgm:pt>
    <dgm:pt modelId="{4FDEBE1B-13BD-4244-85A7-E32E3498D217}">
      <dgm:prSet phldrT="[Text]" custT="1"/>
      <dgm:spPr>
        <a:solidFill>
          <a:schemeClr val="accent2">
            <a:lumMod val="60000"/>
            <a:lumOff val="40000"/>
            <a:alpha val="50000"/>
          </a:schemeClr>
        </a:solidFill>
      </dgm:spPr>
      <dgm:t>
        <a:bodyPr/>
        <a:lstStyle/>
        <a:p>
          <a:r>
            <a:rPr lang="en-US" sz="2400" b="0" dirty="0">
              <a:latin typeface="Arial" panose="020B0604020202020204" pitchFamily="34" charset="0"/>
              <a:cs typeface="Arial" panose="020B0604020202020204" pitchFamily="34" charset="0"/>
            </a:rPr>
            <a:t>Portfolios</a:t>
          </a:r>
        </a:p>
      </dgm:t>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8BA2FF8A-9850-42EA-8E61-43E29A3FB0EB}" type="parTrans" cxnId="{51150087-FD9E-4636-94B5-B15984DB7AB6}">
      <dgm:prSet/>
      <dgm:spPr/>
      <dgm:t>
        <a:bodyPr/>
        <a:lstStyle/>
        <a:p>
          <a:endParaRPr lang="en-US"/>
        </a:p>
      </dgm:t>
    </dgm:pt>
    <dgm:pt modelId="{AD2E4106-FA0E-4503-9B89-DDC85B5F71BC}" type="sibTrans" cxnId="{51150087-FD9E-4636-94B5-B15984DB7AB6}">
      <dgm:prSet/>
      <dgm:spPr/>
      <dgm:t>
        <a:bodyPr/>
        <a:lstStyle/>
        <a:p>
          <a:endParaRPr lang="en-US"/>
        </a:p>
      </dgm:t>
    </dgm:pt>
    <dgm:pt modelId="{627BE833-8FF5-431D-AB7E-BF7059E3F49C}">
      <dgm:prSet phldrT="[Text]" custT="1"/>
      <dgm:spPr>
        <a:solidFill>
          <a:srgbClr val="01A9CE">
            <a:alpha val="50000"/>
          </a:srgbClr>
        </a:solidFill>
      </dgm:spPr>
      <dgm:t>
        <a:bodyPr/>
        <a:lstStyle/>
        <a:p>
          <a:r>
            <a:rPr lang="en-US" sz="2400" b="0" dirty="0">
              <a:latin typeface="Arial" panose="020B0604020202020204" pitchFamily="34" charset="0"/>
              <a:cs typeface="Arial" panose="020B0604020202020204" pitchFamily="34" charset="0"/>
            </a:rPr>
            <a:t>Provider Collaborative</a:t>
          </a:r>
        </a:p>
      </dgm:t>
    </dgm:pt>
    <dgm:pt modelId="{991FCA60-2459-4A78-A964-E6F53904149E}" type="parTrans" cxnId="{D1FADE74-7600-43FA-9CA1-D0238DFA3C28}">
      <dgm:prSet/>
      <dgm:spPr/>
      <dgm:t>
        <a:bodyPr/>
        <a:lstStyle/>
        <a:p>
          <a:endParaRPr lang="en-US"/>
        </a:p>
      </dgm:t>
    </dgm:pt>
    <dgm:pt modelId="{E68ADEF0-6A12-489A-891A-444BC5641C6D}" type="sibTrans" cxnId="{D1FADE74-7600-43FA-9CA1-D0238DFA3C28}">
      <dgm:prSet/>
      <dgm:spPr/>
      <dgm:t>
        <a:bodyPr/>
        <a:lstStyle/>
        <a:p>
          <a:endParaRPr lang="en-US"/>
        </a:p>
      </dgm:t>
    </dgm:pt>
    <dgm:pt modelId="{AC78FCFE-B5BE-4B8C-8A50-3EA940C5A2AC}">
      <dgm:prSet phldrT="[Text]" custT="1"/>
      <dgm:spPr>
        <a:solidFill>
          <a:srgbClr val="00A49A">
            <a:alpha val="50000"/>
          </a:srgbClr>
        </a:solidFill>
      </dgm:spPr>
      <dgm:t>
        <a:bodyPr/>
        <a:lstStyle/>
        <a:p>
          <a:r>
            <a:rPr lang="en-US" sz="2400" b="0" dirty="0">
              <a:latin typeface="Arial" panose="020B0604020202020204" pitchFamily="34" charset="0"/>
              <a:cs typeface="Arial" panose="020B0604020202020204" pitchFamily="34" charset="0"/>
            </a:rPr>
            <a:t>Place</a:t>
          </a:r>
        </a:p>
      </dgm:t>
    </dgm:pt>
    <dgm:pt modelId="{745375F4-13BF-4CC3-8D66-5F4677A46BC1}" type="parTrans" cxnId="{4A78AFD2-01D3-4DE2-96D8-33A04D033F21}">
      <dgm:prSet/>
      <dgm:spPr/>
      <dgm:t>
        <a:bodyPr/>
        <a:lstStyle/>
        <a:p>
          <a:endParaRPr lang="en-US"/>
        </a:p>
      </dgm:t>
    </dgm:pt>
    <dgm:pt modelId="{77765F8F-0755-49DE-B75B-BB97789244E3}" type="sibTrans" cxnId="{4A78AFD2-01D3-4DE2-96D8-33A04D033F21}">
      <dgm:prSet/>
      <dgm:spPr/>
      <dgm:t>
        <a:bodyPr/>
        <a:lstStyle/>
        <a:p>
          <a:endParaRPr lang="en-US"/>
        </a:p>
      </dgm:t>
    </dgm:pt>
    <dgm:pt modelId="{1DECE9AD-74EA-4635-81B8-0113F0CBEAD4}" type="pres">
      <dgm:prSet presAssocID="{E654D545-01ED-4BD7-A3C8-DA0CEC12E869}" presName="compositeShape" presStyleCnt="0">
        <dgm:presLayoutVars>
          <dgm:chMax val="7"/>
          <dgm:dir/>
          <dgm:resizeHandles val="exact"/>
        </dgm:presLayoutVars>
      </dgm:prSet>
      <dgm:spPr/>
    </dgm:pt>
    <dgm:pt modelId="{F6DE5743-C59B-43E2-AA7F-0E7BE077B982}" type="pres">
      <dgm:prSet presAssocID="{4FDEBE1B-13BD-4244-85A7-E32E3498D217}" presName="circ1" presStyleLbl="vennNode1" presStyleIdx="0" presStyleCnt="3" custScaleX="105345"/>
      <dgm:spPr/>
    </dgm:pt>
    <dgm:pt modelId="{C9ECEB85-A206-463A-A97A-27DFDEF08875}" type="pres">
      <dgm:prSet presAssocID="{4FDEBE1B-13BD-4244-85A7-E32E3498D217}" presName="circ1Tx" presStyleLbl="revTx" presStyleIdx="0" presStyleCnt="0">
        <dgm:presLayoutVars>
          <dgm:chMax val="0"/>
          <dgm:chPref val="0"/>
          <dgm:bulletEnabled val="1"/>
        </dgm:presLayoutVars>
      </dgm:prSet>
      <dgm:spPr/>
    </dgm:pt>
    <dgm:pt modelId="{E17E8315-4948-47DE-9CA5-3D0BCA2F93E8}" type="pres">
      <dgm:prSet presAssocID="{627BE833-8FF5-431D-AB7E-BF7059E3F49C}" presName="circ2" presStyleLbl="vennNode1" presStyleIdx="1" presStyleCnt="3" custScaleX="102834" custLinFactNeighborX="-794" custLinFactNeighborY="-3142"/>
      <dgm:spPr/>
    </dgm:pt>
    <dgm:pt modelId="{C73F12D3-3E20-4C26-BFE9-10698C7BFE75}" type="pres">
      <dgm:prSet presAssocID="{627BE833-8FF5-431D-AB7E-BF7059E3F49C}" presName="circ2Tx" presStyleLbl="revTx" presStyleIdx="0" presStyleCnt="0">
        <dgm:presLayoutVars>
          <dgm:chMax val="0"/>
          <dgm:chPref val="0"/>
          <dgm:bulletEnabled val="1"/>
        </dgm:presLayoutVars>
      </dgm:prSet>
      <dgm:spPr/>
    </dgm:pt>
    <dgm:pt modelId="{545C51DC-51F0-4E02-8F95-0140BF8D2843}" type="pres">
      <dgm:prSet presAssocID="{AC78FCFE-B5BE-4B8C-8A50-3EA940C5A2AC}" presName="circ3" presStyleLbl="vennNode1" presStyleIdx="2" presStyleCnt="3" custScaleX="101296" custLinFactNeighborX="1219" custLinFactNeighborY="2083"/>
      <dgm:spPr/>
    </dgm:pt>
    <dgm:pt modelId="{F0293001-5AD4-4D12-ADD5-FB931BABD2D8}" type="pres">
      <dgm:prSet presAssocID="{AC78FCFE-B5BE-4B8C-8A50-3EA940C5A2AC}" presName="circ3Tx" presStyleLbl="revTx" presStyleIdx="0" presStyleCnt="0">
        <dgm:presLayoutVars>
          <dgm:chMax val="0"/>
          <dgm:chPref val="0"/>
          <dgm:bulletEnabled val="1"/>
        </dgm:presLayoutVars>
      </dgm:prSet>
      <dgm:spPr/>
    </dgm:pt>
  </dgm:ptLst>
  <dgm:cxnLst>
    <dgm:cxn modelId="{7321695E-A1E1-4DE8-9ECF-861470FBF40C}" type="presOf" srcId="{4FDEBE1B-13BD-4244-85A7-E32E3498D217}" destId="{F6DE5743-C59B-43E2-AA7F-0E7BE077B982}" srcOrd="0" destOrd="0" presId="urn:microsoft.com/office/officeart/2005/8/layout/venn1"/>
    <dgm:cxn modelId="{D1FADE74-7600-43FA-9CA1-D0238DFA3C28}" srcId="{E654D545-01ED-4BD7-A3C8-DA0CEC12E869}" destId="{627BE833-8FF5-431D-AB7E-BF7059E3F49C}" srcOrd="1" destOrd="0" parTransId="{991FCA60-2459-4A78-A964-E6F53904149E}" sibTransId="{E68ADEF0-6A12-489A-891A-444BC5641C6D}"/>
    <dgm:cxn modelId="{A6104075-521E-453D-BB6A-4ECE558F0298}" type="presOf" srcId="{627BE833-8FF5-431D-AB7E-BF7059E3F49C}" destId="{E17E8315-4948-47DE-9CA5-3D0BCA2F93E8}" srcOrd="0" destOrd="0" presId="urn:microsoft.com/office/officeart/2005/8/layout/venn1"/>
    <dgm:cxn modelId="{51150087-FD9E-4636-94B5-B15984DB7AB6}" srcId="{E654D545-01ED-4BD7-A3C8-DA0CEC12E869}" destId="{4FDEBE1B-13BD-4244-85A7-E32E3498D217}" srcOrd="0" destOrd="0" parTransId="{8BA2FF8A-9850-42EA-8E61-43E29A3FB0EB}" sibTransId="{AD2E4106-FA0E-4503-9B89-DDC85B5F71BC}"/>
    <dgm:cxn modelId="{F7B4F5B0-FA22-4B09-9035-E89DB04264EE}" type="presOf" srcId="{E654D545-01ED-4BD7-A3C8-DA0CEC12E869}" destId="{1DECE9AD-74EA-4635-81B8-0113F0CBEAD4}" srcOrd="0" destOrd="0" presId="urn:microsoft.com/office/officeart/2005/8/layout/venn1"/>
    <dgm:cxn modelId="{346FC6C9-B567-4A30-BBE9-368BF4982F2F}" type="presOf" srcId="{AC78FCFE-B5BE-4B8C-8A50-3EA940C5A2AC}" destId="{545C51DC-51F0-4E02-8F95-0140BF8D2843}" srcOrd="0" destOrd="0" presId="urn:microsoft.com/office/officeart/2005/8/layout/venn1"/>
    <dgm:cxn modelId="{4A78AFD2-01D3-4DE2-96D8-33A04D033F21}" srcId="{E654D545-01ED-4BD7-A3C8-DA0CEC12E869}" destId="{AC78FCFE-B5BE-4B8C-8A50-3EA940C5A2AC}" srcOrd="2" destOrd="0" parTransId="{745375F4-13BF-4CC3-8D66-5F4677A46BC1}" sibTransId="{77765F8F-0755-49DE-B75B-BB97789244E3}"/>
    <dgm:cxn modelId="{DED04DD8-58E2-44CE-8829-0A42C3ED26EA}" type="presOf" srcId="{AC78FCFE-B5BE-4B8C-8A50-3EA940C5A2AC}" destId="{F0293001-5AD4-4D12-ADD5-FB931BABD2D8}" srcOrd="1" destOrd="0" presId="urn:microsoft.com/office/officeart/2005/8/layout/venn1"/>
    <dgm:cxn modelId="{4A0701F1-1283-46FA-9C51-09D0CED7205C}" type="presOf" srcId="{4FDEBE1B-13BD-4244-85A7-E32E3498D217}" destId="{C9ECEB85-A206-463A-A97A-27DFDEF08875}" srcOrd="1" destOrd="0" presId="urn:microsoft.com/office/officeart/2005/8/layout/venn1"/>
    <dgm:cxn modelId="{42BB69F6-CA6F-4F68-8E1D-14A0417E54D1}" type="presOf" srcId="{627BE833-8FF5-431D-AB7E-BF7059E3F49C}" destId="{C73F12D3-3E20-4C26-BFE9-10698C7BFE75}" srcOrd="1" destOrd="0" presId="urn:microsoft.com/office/officeart/2005/8/layout/venn1"/>
    <dgm:cxn modelId="{91588F1B-AE47-4CCD-9A6F-6ACCE9DEA73F}" type="presParOf" srcId="{1DECE9AD-74EA-4635-81B8-0113F0CBEAD4}" destId="{F6DE5743-C59B-43E2-AA7F-0E7BE077B982}" srcOrd="0" destOrd="0" presId="urn:microsoft.com/office/officeart/2005/8/layout/venn1"/>
    <dgm:cxn modelId="{61FF8777-EC4E-4B35-B59A-9C96E423C3E6}" type="presParOf" srcId="{1DECE9AD-74EA-4635-81B8-0113F0CBEAD4}" destId="{C9ECEB85-A206-463A-A97A-27DFDEF08875}" srcOrd="1" destOrd="0" presId="urn:microsoft.com/office/officeart/2005/8/layout/venn1"/>
    <dgm:cxn modelId="{8D68A7C6-33D3-4661-A505-16F1AC36386D}" type="presParOf" srcId="{1DECE9AD-74EA-4635-81B8-0113F0CBEAD4}" destId="{E17E8315-4948-47DE-9CA5-3D0BCA2F93E8}" srcOrd="2" destOrd="0" presId="urn:microsoft.com/office/officeart/2005/8/layout/venn1"/>
    <dgm:cxn modelId="{AEC4F615-AAB6-4CD5-8C2E-EE93EAF58577}" type="presParOf" srcId="{1DECE9AD-74EA-4635-81B8-0113F0CBEAD4}" destId="{C73F12D3-3E20-4C26-BFE9-10698C7BFE75}" srcOrd="3" destOrd="0" presId="urn:microsoft.com/office/officeart/2005/8/layout/venn1"/>
    <dgm:cxn modelId="{0FB46081-1636-456A-ADE8-63ABE837D41A}" type="presParOf" srcId="{1DECE9AD-74EA-4635-81B8-0113F0CBEAD4}" destId="{545C51DC-51F0-4E02-8F95-0140BF8D2843}" srcOrd="4" destOrd="0" presId="urn:microsoft.com/office/officeart/2005/8/layout/venn1"/>
    <dgm:cxn modelId="{DECC5E65-9E61-4E38-AE16-ADAC267AB6F3}" type="presParOf" srcId="{1DECE9AD-74EA-4635-81B8-0113F0CBEAD4}" destId="{F0293001-5AD4-4D12-ADD5-FB931BABD2D8}"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DE5743-C59B-43E2-AA7F-0E7BE077B982}">
      <dsp:nvSpPr>
        <dsp:cNvPr id="0" name=""/>
        <dsp:cNvSpPr/>
      </dsp:nvSpPr>
      <dsp:spPr>
        <a:xfrm>
          <a:off x="2150639" y="63129"/>
          <a:ext cx="3192194" cy="3030229"/>
        </a:xfrm>
        <a:prstGeom prst="ellipse">
          <a:avLst/>
        </a:prstGeom>
        <a:solidFill>
          <a:schemeClr val="accent2">
            <a:lumMod val="60000"/>
            <a:lumOff val="4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Arial" panose="020B0604020202020204" pitchFamily="34" charset="0"/>
              <a:cs typeface="Arial" panose="020B0604020202020204" pitchFamily="34" charset="0"/>
            </a:rPr>
            <a:t>Portfolios</a:t>
          </a:r>
        </a:p>
      </dsp:txBody>
      <dsp:txXfrm>
        <a:off x="2576265" y="593419"/>
        <a:ext cx="2340942" cy="1363603"/>
      </dsp:txXfrm>
    </dsp:sp>
    <dsp:sp modelId="{E17E8315-4948-47DE-9CA5-3D0BCA2F93E8}">
      <dsp:nvSpPr>
        <dsp:cNvPr id="0" name=""/>
        <dsp:cNvSpPr/>
      </dsp:nvSpPr>
      <dsp:spPr>
        <a:xfrm>
          <a:off x="3258032" y="1861813"/>
          <a:ext cx="3116105" cy="3030229"/>
        </a:xfrm>
        <a:prstGeom prst="ellipse">
          <a:avLst/>
        </a:prstGeom>
        <a:solidFill>
          <a:srgbClr val="01A9CE">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Arial" panose="020B0604020202020204" pitchFamily="34" charset="0"/>
              <a:cs typeface="Arial" panose="020B0604020202020204" pitchFamily="34" charset="0"/>
            </a:rPr>
            <a:t>Provider Collaborative</a:t>
          </a:r>
        </a:p>
      </dsp:txBody>
      <dsp:txXfrm>
        <a:off x="4211041" y="2644622"/>
        <a:ext cx="1869663" cy="1666626"/>
      </dsp:txXfrm>
    </dsp:sp>
    <dsp:sp modelId="{545C51DC-51F0-4E02-8F95-0140BF8D2843}">
      <dsp:nvSpPr>
        <dsp:cNvPr id="0" name=""/>
        <dsp:cNvSpPr/>
      </dsp:nvSpPr>
      <dsp:spPr>
        <a:xfrm>
          <a:off x="1155517" y="2020142"/>
          <a:ext cx="3069500" cy="3030229"/>
        </a:xfrm>
        <a:prstGeom prst="ellipse">
          <a:avLst/>
        </a:prstGeom>
        <a:solidFill>
          <a:srgbClr val="00A49A">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b="0" kern="1200" dirty="0">
              <a:latin typeface="Arial" panose="020B0604020202020204" pitchFamily="34" charset="0"/>
              <a:cs typeface="Arial" panose="020B0604020202020204" pitchFamily="34" charset="0"/>
            </a:rPr>
            <a:t>Place</a:t>
          </a:r>
        </a:p>
      </dsp:txBody>
      <dsp:txXfrm>
        <a:off x="1444562" y="2802951"/>
        <a:ext cx="1841700" cy="166662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41D261-D3DC-CB48-AFEC-1697C2960DFC}" type="datetimeFigureOut">
              <a:rPr lang="en-GB" smtClean="0"/>
              <a:t>19/09/2025</a:t>
            </a:fld>
            <a:endParaRPr lang="en-GB"/>
          </a:p>
        </p:txBody>
      </p:sp>
      <p:sp>
        <p:nvSpPr>
          <p:cNvPr id="4" name="Slide Image Placeholder 3"/>
          <p:cNvSpPr>
            <a:spLocks noGrp="1" noRot="1" noChangeAspect="1"/>
          </p:cNvSpPr>
          <p:nvPr>
            <p:ph type="sldImg" idx="2"/>
          </p:nvPr>
        </p:nvSpPr>
        <p:spPr>
          <a:xfrm>
            <a:off x="-3360738" y="1143000"/>
            <a:ext cx="13579476"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24C6ED-1A87-5548-96E1-DE2B9A47B4F1}" type="slidenum">
              <a:rPr lang="en-GB" smtClean="0"/>
              <a:t>‹#›</a:t>
            </a:fld>
            <a:endParaRPr lang="en-GB"/>
          </a:p>
        </p:txBody>
      </p:sp>
    </p:spTree>
    <p:extLst>
      <p:ext uri="{BB962C8B-B14F-4D97-AF65-F5344CB8AC3E}">
        <p14:creationId xmlns:p14="http://schemas.microsoft.com/office/powerpoint/2010/main" val="3411296330"/>
      </p:ext>
    </p:extLst>
  </p:cSld>
  <p:clrMap bg1="lt1" tx1="dk1" bg2="lt2" tx2="dk2" accent1="accent1" accent2="accent2" accent3="accent3" accent4="accent4" accent5="accent5" accent6="accent6" hlink="hlink" folHlink="folHlink"/>
  <p:notesStyle>
    <a:lvl1pPr marL="0" algn="l" defTabSz="1727942" rtl="0" eaLnBrk="1" latinLnBrk="0" hangingPunct="1">
      <a:defRPr sz="2268" kern="1200">
        <a:solidFill>
          <a:schemeClr val="tx1"/>
        </a:solidFill>
        <a:latin typeface="+mn-lt"/>
        <a:ea typeface="+mn-ea"/>
        <a:cs typeface="+mn-cs"/>
      </a:defRPr>
    </a:lvl1pPr>
    <a:lvl2pPr marL="863971" algn="l" defTabSz="1727942" rtl="0" eaLnBrk="1" latinLnBrk="0" hangingPunct="1">
      <a:defRPr sz="2268" kern="1200">
        <a:solidFill>
          <a:schemeClr val="tx1"/>
        </a:solidFill>
        <a:latin typeface="+mn-lt"/>
        <a:ea typeface="+mn-ea"/>
        <a:cs typeface="+mn-cs"/>
      </a:defRPr>
    </a:lvl2pPr>
    <a:lvl3pPr marL="1727942" algn="l" defTabSz="1727942" rtl="0" eaLnBrk="1" latinLnBrk="0" hangingPunct="1">
      <a:defRPr sz="2268" kern="1200">
        <a:solidFill>
          <a:schemeClr val="tx1"/>
        </a:solidFill>
        <a:latin typeface="+mn-lt"/>
        <a:ea typeface="+mn-ea"/>
        <a:cs typeface="+mn-cs"/>
      </a:defRPr>
    </a:lvl3pPr>
    <a:lvl4pPr marL="2591913" algn="l" defTabSz="1727942" rtl="0" eaLnBrk="1" latinLnBrk="0" hangingPunct="1">
      <a:defRPr sz="2268" kern="1200">
        <a:solidFill>
          <a:schemeClr val="tx1"/>
        </a:solidFill>
        <a:latin typeface="+mn-lt"/>
        <a:ea typeface="+mn-ea"/>
        <a:cs typeface="+mn-cs"/>
      </a:defRPr>
    </a:lvl4pPr>
    <a:lvl5pPr marL="3455883" algn="l" defTabSz="1727942" rtl="0" eaLnBrk="1" latinLnBrk="0" hangingPunct="1">
      <a:defRPr sz="2268" kern="1200">
        <a:solidFill>
          <a:schemeClr val="tx1"/>
        </a:solidFill>
        <a:latin typeface="+mn-lt"/>
        <a:ea typeface="+mn-ea"/>
        <a:cs typeface="+mn-cs"/>
      </a:defRPr>
    </a:lvl5pPr>
    <a:lvl6pPr marL="4319854" algn="l" defTabSz="1727942" rtl="0" eaLnBrk="1" latinLnBrk="0" hangingPunct="1">
      <a:defRPr sz="2268" kern="1200">
        <a:solidFill>
          <a:schemeClr val="tx1"/>
        </a:solidFill>
        <a:latin typeface="+mn-lt"/>
        <a:ea typeface="+mn-ea"/>
        <a:cs typeface="+mn-cs"/>
      </a:defRPr>
    </a:lvl6pPr>
    <a:lvl7pPr marL="5183825" algn="l" defTabSz="1727942" rtl="0" eaLnBrk="1" latinLnBrk="0" hangingPunct="1">
      <a:defRPr sz="2268" kern="1200">
        <a:solidFill>
          <a:schemeClr val="tx1"/>
        </a:solidFill>
        <a:latin typeface="+mn-lt"/>
        <a:ea typeface="+mn-ea"/>
        <a:cs typeface="+mn-cs"/>
      </a:defRPr>
    </a:lvl7pPr>
    <a:lvl8pPr marL="6047796" algn="l" defTabSz="1727942" rtl="0" eaLnBrk="1" latinLnBrk="0" hangingPunct="1">
      <a:defRPr sz="2268" kern="1200">
        <a:solidFill>
          <a:schemeClr val="tx1"/>
        </a:solidFill>
        <a:latin typeface="+mn-lt"/>
        <a:ea typeface="+mn-ea"/>
        <a:cs typeface="+mn-cs"/>
      </a:defRPr>
    </a:lvl8pPr>
    <a:lvl9pPr marL="6911767" algn="l" defTabSz="1727942" rtl="0" eaLnBrk="1" latinLnBrk="0" hangingPunct="1">
      <a:defRPr sz="226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24C6ED-1A87-5548-96E1-DE2B9A47B4F1}" type="slidenum">
              <a:rPr lang="en-GB" smtClean="0"/>
              <a:t>1</a:t>
            </a:fld>
            <a:endParaRPr lang="en-GB"/>
          </a:p>
        </p:txBody>
      </p:sp>
    </p:spTree>
    <p:extLst>
      <p:ext uri="{BB962C8B-B14F-4D97-AF65-F5344CB8AC3E}">
        <p14:creationId xmlns:p14="http://schemas.microsoft.com/office/powerpoint/2010/main" val="4046007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10</a:t>
            </a:fld>
            <a:endParaRPr lang="en-GB"/>
          </a:p>
        </p:txBody>
      </p:sp>
    </p:spTree>
    <p:extLst>
      <p:ext uri="{BB962C8B-B14F-4D97-AF65-F5344CB8AC3E}">
        <p14:creationId xmlns:p14="http://schemas.microsoft.com/office/powerpoint/2010/main" val="1788122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F2237-4A18-7F7B-3F9E-68156042B2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B0BF75-3322-1361-AA4B-9CD8D8A221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5EF42C-08E7-9E52-3FE2-5E69C9359D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8E7B7F2-29BF-F6BC-78F5-12FA4C011A88}"/>
              </a:ext>
            </a:extLst>
          </p:cNvPr>
          <p:cNvSpPr>
            <a:spLocks noGrp="1"/>
          </p:cNvSpPr>
          <p:nvPr>
            <p:ph type="sldNum" sz="quarter" idx="5"/>
          </p:nvPr>
        </p:nvSpPr>
        <p:spPr/>
        <p:txBody>
          <a:bodyPr/>
          <a:lstStyle/>
          <a:p>
            <a:fld id="{6A24C6ED-1A87-5548-96E1-DE2B9A47B4F1}" type="slidenum">
              <a:rPr lang="en-GB" smtClean="0"/>
              <a:t>11</a:t>
            </a:fld>
            <a:endParaRPr lang="en-GB"/>
          </a:p>
        </p:txBody>
      </p:sp>
    </p:spTree>
    <p:extLst>
      <p:ext uri="{BB962C8B-B14F-4D97-AF65-F5344CB8AC3E}">
        <p14:creationId xmlns:p14="http://schemas.microsoft.com/office/powerpoint/2010/main" val="2132829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Integrated work programmes are:</a:t>
            </a:r>
          </a:p>
          <a:p>
            <a:endParaRPr lang="en-GB" dirty="0"/>
          </a:p>
          <a:p>
            <a:r>
              <a:rPr lang="en-GB" dirty="0"/>
              <a:t>Locality co-ordination….</a:t>
            </a:r>
          </a:p>
          <a:p>
            <a:r>
              <a:rPr lang="en-GB" dirty="0"/>
              <a:t>Integration of intermediate care teams (UEC programme)</a:t>
            </a:r>
          </a:p>
          <a:p>
            <a:r>
              <a:rPr lang="en-GB" dirty="0"/>
              <a:t>Locality hubs – do we want to go back down that idea as we have done previously?</a:t>
            </a:r>
          </a:p>
          <a:p>
            <a:r>
              <a:rPr lang="en-GB" dirty="0"/>
              <a:t>Integrated primary and community services</a:t>
            </a:r>
          </a:p>
          <a:p>
            <a:endParaRPr lang="en-US" dirty="0"/>
          </a:p>
        </p:txBody>
      </p:sp>
      <p:sp>
        <p:nvSpPr>
          <p:cNvPr id="4" name="Slide Number Placeholder 3"/>
          <p:cNvSpPr>
            <a:spLocks noGrp="1"/>
          </p:cNvSpPr>
          <p:nvPr>
            <p:ph type="sldNum" sz="quarter" idx="5"/>
          </p:nvPr>
        </p:nvSpPr>
        <p:spPr/>
        <p:txBody>
          <a:bodyPr/>
          <a:lstStyle/>
          <a:p>
            <a:fld id="{6A24C6ED-1A87-5548-96E1-DE2B9A47B4F1}" type="slidenum">
              <a:rPr lang="en-GB" smtClean="0"/>
              <a:t>14</a:t>
            </a:fld>
            <a:endParaRPr lang="en-GB"/>
          </a:p>
        </p:txBody>
      </p:sp>
    </p:spTree>
    <p:extLst>
      <p:ext uri="{BB962C8B-B14F-4D97-AF65-F5344CB8AC3E}">
        <p14:creationId xmlns:p14="http://schemas.microsoft.com/office/powerpoint/2010/main" val="1744376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the heart of the new vision for integrating primary care is bringing together previously siloed teams and professionals to do things differently to improve patient care for whole populations. This is usually most powerful in neighbourhoods of 30-50,000, where teams from across primary care networks (PCNs), wider primary care providers, secondary care teams, social care teams, and domiciliary and care staff can work together to share resources and information and form multidisciplinary teams (MDTs) dedicated to improving the health and wellbeing of a local community and tackling health inequalities.</a:t>
            </a:r>
          </a:p>
          <a:p>
            <a:endParaRPr lang="en-GB" dirty="0"/>
          </a:p>
          <a:p>
            <a:r>
              <a:rPr lang="en-GB" dirty="0"/>
              <a:t>Integrated neighbourhood ‘teams of teams’ need to evolve from Primary Care Networks (PCNs), and be rooted in a sense of shared ownership for improving the health and wellbeing of the population. They should promote a culture of collaboration and pride, create the time and space within these teams to problem solve together, and build relationships and trust between primary care and other system partners and communities</a:t>
            </a:r>
          </a:p>
          <a:p>
            <a:endParaRPr lang="en-GB" dirty="0"/>
          </a:p>
          <a:p>
            <a:r>
              <a:rPr lang="en-GB" dirty="0"/>
              <a:t>Delivering integrated neighbourhood teams will require a step-change in progress, with a systematic cross-sector realignment to form multi-organisational and sector teams working in neighbourhoods. For example:  • full alignment of clinical and operational workforce from community health providers to neighbourhood ‘footprints’, working alongside dedicated, named specialist teams from acute and mental health trusts, particularly their community mental health teams • making available ‘back-office’ and transformation functions for PCNs, including HR, quality improvement, organisational development, data and analytics and finance – for example, by leveraging this support from larger providers (</a:t>
            </a:r>
            <a:r>
              <a:rPr lang="en-GB" dirty="0" err="1"/>
              <a:t>eg</a:t>
            </a:r>
            <a:r>
              <a:rPr lang="en-GB" dirty="0"/>
              <a:t> GP federations, supra-PCNs, NHS trusts) • a shared, system-wide approach to estates, including NHS trust participation in system estates reviews, with organisations co-locating teams in neighbourhoods and places</a:t>
            </a:r>
          </a:p>
          <a:p>
            <a:endParaRPr lang="en-GB" dirty="0"/>
          </a:p>
          <a:p>
            <a:r>
              <a:rPr lang="en-GB" dirty="0"/>
              <a:t>For the patient this means:</a:t>
            </a:r>
          </a:p>
          <a:p>
            <a:r>
              <a:rPr lang="en-GB" dirty="0"/>
              <a:t>Multidisciplinary coordination of care for population cohorts with complex health and care or social needs who require support from multiple services and organisations.••Deliver proactive, planned and responsive care</a:t>
            </a:r>
          </a:p>
          <a:p>
            <a:r>
              <a:rPr lang="en-GB" dirty="0"/>
              <a:t>Prioritise based on people’s needs and opportunity for greatest impact.</a:t>
            </a:r>
          </a:p>
          <a:p>
            <a:r>
              <a:rPr lang="en-GB" dirty="0"/>
              <a:t>A core team is assigned for complex case management, with links to specialist resource as needed.</a:t>
            </a:r>
          </a:p>
          <a:p>
            <a:r>
              <a:rPr lang="en-GB" dirty="0"/>
              <a:t>Assign a care coordinator to every person or their carer in the cohort as a clear point of contact to improve both their experience and continuity of care.</a:t>
            </a:r>
          </a:p>
          <a:p>
            <a:endParaRPr lang="en-US" dirty="0"/>
          </a:p>
        </p:txBody>
      </p:sp>
      <p:sp>
        <p:nvSpPr>
          <p:cNvPr id="4" name="Slide Number Placeholder 3"/>
          <p:cNvSpPr>
            <a:spLocks noGrp="1"/>
          </p:cNvSpPr>
          <p:nvPr>
            <p:ph type="sldNum" sz="quarter" idx="5"/>
          </p:nvPr>
        </p:nvSpPr>
        <p:spPr/>
        <p:txBody>
          <a:bodyPr/>
          <a:lstStyle/>
          <a:p>
            <a:fld id="{6A24C6ED-1A87-5548-96E1-DE2B9A47B4F1}" type="slidenum">
              <a:rPr lang="en-GB" smtClean="0"/>
              <a:t>15</a:t>
            </a:fld>
            <a:endParaRPr lang="en-GB"/>
          </a:p>
        </p:txBody>
      </p:sp>
    </p:spTree>
    <p:extLst>
      <p:ext uri="{BB962C8B-B14F-4D97-AF65-F5344CB8AC3E}">
        <p14:creationId xmlns:p14="http://schemas.microsoft.com/office/powerpoint/2010/main" val="1341414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727942" rtl="0" eaLnBrk="1" fontAlgn="auto" latinLnBrk="0" hangingPunct="1">
              <a:lnSpc>
                <a:spcPct val="100000"/>
              </a:lnSpc>
              <a:spcBef>
                <a:spcPts val="0"/>
              </a:spcBef>
              <a:spcAft>
                <a:spcPts val="0"/>
              </a:spcAft>
              <a:buClrTx/>
              <a:buSzTx/>
              <a:buFontTx/>
              <a:buNone/>
              <a:tabLst/>
              <a:defRPr/>
            </a:pPr>
            <a:r>
              <a:rPr lang="en-GB" dirty="0"/>
              <a:t>Paul </a:t>
            </a:r>
            <a:r>
              <a:rPr lang="en-GB" b="0" dirty="0"/>
              <a:t>to give an overview of the accounts – deficits, targets etc. </a:t>
            </a:r>
          </a:p>
          <a:p>
            <a:endParaRPr lang="en-US" dirty="0"/>
          </a:p>
        </p:txBody>
      </p:sp>
      <p:sp>
        <p:nvSpPr>
          <p:cNvPr id="4" name="Slide Number Placeholder 3"/>
          <p:cNvSpPr>
            <a:spLocks noGrp="1"/>
          </p:cNvSpPr>
          <p:nvPr>
            <p:ph type="sldNum" sz="quarter" idx="5"/>
          </p:nvPr>
        </p:nvSpPr>
        <p:spPr/>
        <p:txBody>
          <a:bodyPr/>
          <a:lstStyle/>
          <a:p>
            <a:fld id="{6A24C6ED-1A87-5548-96E1-DE2B9A47B4F1}" type="slidenum">
              <a:rPr lang="en-GB" smtClean="0"/>
              <a:t>25</a:t>
            </a:fld>
            <a:endParaRPr lang="en-GB"/>
          </a:p>
        </p:txBody>
      </p:sp>
    </p:spTree>
    <p:extLst>
      <p:ext uri="{BB962C8B-B14F-4D97-AF65-F5344CB8AC3E}">
        <p14:creationId xmlns:p14="http://schemas.microsoft.com/office/powerpoint/2010/main" val="3763536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24C6ED-1A87-5548-96E1-DE2B9A47B4F1}" type="slidenum">
              <a:rPr lang="en-GB" smtClean="0"/>
              <a:t>27</a:t>
            </a:fld>
            <a:endParaRPr lang="en-GB"/>
          </a:p>
        </p:txBody>
      </p:sp>
    </p:spTree>
    <p:extLst>
      <p:ext uri="{BB962C8B-B14F-4D97-AF65-F5344CB8AC3E}">
        <p14:creationId xmlns:p14="http://schemas.microsoft.com/office/powerpoint/2010/main" val="1277378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24C6ED-1A87-5548-96E1-DE2B9A47B4F1}" type="slidenum">
              <a:rPr lang="en-GB" smtClean="0"/>
              <a:t>31</a:t>
            </a:fld>
            <a:endParaRPr lang="en-GB"/>
          </a:p>
        </p:txBody>
      </p:sp>
    </p:spTree>
    <p:extLst>
      <p:ext uri="{BB962C8B-B14F-4D97-AF65-F5344CB8AC3E}">
        <p14:creationId xmlns:p14="http://schemas.microsoft.com/office/powerpoint/2010/main" val="2198403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60738" y="1143000"/>
            <a:ext cx="13579476"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24C6ED-1A87-5548-96E1-DE2B9A47B4F1}" type="slidenum">
              <a:rPr lang="en-GB" smtClean="0"/>
              <a:t>36</a:t>
            </a:fld>
            <a:endParaRPr lang="en-GB"/>
          </a:p>
        </p:txBody>
      </p:sp>
    </p:spTree>
    <p:extLst>
      <p:ext uri="{BB962C8B-B14F-4D97-AF65-F5344CB8AC3E}">
        <p14:creationId xmlns:p14="http://schemas.microsoft.com/office/powerpoint/2010/main" val="24295846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60019" y="1178222"/>
            <a:ext cx="23760113" cy="2506427"/>
          </a:xfrm>
        </p:spPr>
        <p:txBody>
          <a:bodyPr anchor="b"/>
          <a:lstStyle>
            <a:lvl1pPr algn="ctr">
              <a:defRPr sz="6299"/>
            </a:lvl1pPr>
          </a:lstStyle>
          <a:p>
            <a:r>
              <a:rPr lang="en-GB"/>
              <a:t>Click to edit Master title style</a:t>
            </a:r>
            <a:endParaRPr lang="en-US" dirty="0"/>
          </a:p>
        </p:txBody>
      </p:sp>
      <p:sp>
        <p:nvSpPr>
          <p:cNvPr id="3" name="Subtitle 2"/>
          <p:cNvSpPr>
            <a:spLocks noGrp="1"/>
          </p:cNvSpPr>
          <p:nvPr>
            <p:ph type="subTitle" idx="1"/>
          </p:nvPr>
        </p:nvSpPr>
        <p:spPr>
          <a:xfrm>
            <a:off x="3960019" y="3781306"/>
            <a:ext cx="23760113" cy="1738167"/>
          </a:xfrm>
        </p:spPr>
        <p:txBody>
          <a:bodyPr/>
          <a:lstStyle>
            <a:lvl1pPr marL="0" indent="0" algn="ctr">
              <a:buNone/>
              <a:defRPr sz="2520"/>
            </a:lvl1pPr>
            <a:lvl2pPr marL="479969" indent="0" algn="ctr">
              <a:buNone/>
              <a:defRPr sz="2100"/>
            </a:lvl2pPr>
            <a:lvl3pPr marL="959937" indent="0" algn="ctr">
              <a:buNone/>
              <a:defRPr sz="1890"/>
            </a:lvl3pPr>
            <a:lvl4pPr marL="1439906" indent="0" algn="ctr">
              <a:buNone/>
              <a:defRPr sz="1680"/>
            </a:lvl4pPr>
            <a:lvl5pPr marL="1919874" indent="0" algn="ctr">
              <a:buNone/>
              <a:defRPr sz="1680"/>
            </a:lvl5pPr>
            <a:lvl6pPr marL="2399843" indent="0" algn="ctr">
              <a:buNone/>
              <a:defRPr sz="1680"/>
            </a:lvl6pPr>
            <a:lvl7pPr marL="2879811" indent="0" algn="ctr">
              <a:buNone/>
              <a:defRPr sz="1680"/>
            </a:lvl7pPr>
            <a:lvl8pPr marL="3359780" indent="0" algn="ctr">
              <a:buNone/>
              <a:defRPr sz="1680"/>
            </a:lvl8pPr>
            <a:lvl9pPr marL="3839748" indent="0" algn="ctr">
              <a:buNone/>
              <a:defRPr sz="1680"/>
            </a:lvl9pPr>
          </a:lstStyle>
          <a:p>
            <a:r>
              <a:rPr lang="en-GB"/>
              <a:t>Click to edit Master subtitle style</a:t>
            </a:r>
            <a:endParaRPr lang="en-US" dirty="0"/>
          </a:p>
        </p:txBody>
      </p:sp>
      <p:sp>
        <p:nvSpPr>
          <p:cNvPr id="4" name="Date Placeholder 3"/>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dirty="0"/>
              <a:t>9/19/2025</a:t>
            </a:fld>
            <a:endParaRPr lang="en-US" dirty="0"/>
          </a:p>
        </p:txBody>
      </p:sp>
      <p:sp>
        <p:nvSpPr>
          <p:cNvPr id="5" name="Footer Placeholder 4"/>
          <p:cNvSpPr>
            <a:spLocks noGrp="1"/>
          </p:cNvSpPr>
          <p:nvPr>
            <p:ph type="ftr" sz="quarter" idx="11"/>
          </p:nvPr>
        </p:nvSpPr>
        <p:spPr/>
        <p:txBody>
          <a:bodyPr/>
          <a:lstStyle/>
          <a:p>
            <a:r>
              <a:rPr lang="en-US"/>
              <a:t>Staffordshire and Stoke-on-Trent Integrated Care Board
</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cxnSp>
        <p:nvCxnSpPr>
          <p:cNvPr id="7" name="Straight Connector 6">
            <a:extLst>
              <a:ext uri="{FF2B5EF4-FFF2-40B4-BE49-F238E27FC236}">
                <a16:creationId xmlns:a16="http://schemas.microsoft.com/office/drawing/2014/main" id="{8B229CDC-ACA5-0A6D-424A-5DF4E2670BEB}"/>
              </a:ext>
            </a:extLst>
          </p:cNvPr>
          <p:cNvCxnSpPr>
            <a:cxnSpLocks/>
          </p:cNvCxnSpPr>
          <p:nvPr userDrawn="1"/>
        </p:nvCxnSpPr>
        <p:spPr>
          <a:xfrm>
            <a:off x="2178011" y="6674186"/>
            <a:ext cx="2732413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88F9AE01-5FF7-FE3C-D292-864D1837BB59}"/>
              </a:ext>
            </a:extLst>
          </p:cNvPr>
          <p:cNvPicPr>
            <a:picLocks noChangeAspect="1"/>
          </p:cNvPicPr>
          <p:nvPr userDrawn="1"/>
        </p:nvPicPr>
        <p:blipFill>
          <a:blip r:embed="rId2"/>
          <a:stretch>
            <a:fillRect/>
          </a:stretch>
        </p:blipFill>
        <p:spPr>
          <a:xfrm>
            <a:off x="-3947" y="0"/>
            <a:ext cx="330001" cy="7199313"/>
          </a:xfrm>
          <a:prstGeom prst="rect">
            <a:avLst/>
          </a:prstGeom>
        </p:spPr>
      </p:pic>
      <p:pic>
        <p:nvPicPr>
          <p:cNvPr id="9" name="Picture 8" descr="Logo Staffordshire and Stoke-on-Trent Integrated Care Board">
            <a:extLst>
              <a:ext uri="{FF2B5EF4-FFF2-40B4-BE49-F238E27FC236}">
                <a16:creationId xmlns:a16="http://schemas.microsoft.com/office/drawing/2014/main" id="{282FA52E-2F25-93FB-2F90-23B5DF6781B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Tree>
    <p:extLst>
      <p:ext uri="{BB962C8B-B14F-4D97-AF65-F5344CB8AC3E}">
        <p14:creationId xmlns:p14="http://schemas.microsoft.com/office/powerpoint/2010/main" val="3100605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339991449"/>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671108" y="383297"/>
            <a:ext cx="6831032" cy="6101085"/>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178010" y="383297"/>
            <a:ext cx="20097095" cy="610108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20993075"/>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4630" y="1679840"/>
            <a:ext cx="13649531" cy="1386292"/>
          </a:xfrm>
        </p:spPr>
        <p:txBody>
          <a:bodyPr anchor="b">
            <a:normAutofit/>
          </a:bodyPr>
          <a:lstStyle>
            <a:lvl1pPr algn="l">
              <a:defRPr sz="5455"/>
            </a:lvl1pPr>
          </a:lstStyle>
          <a:p>
            <a:r>
              <a:rPr lang="en-GB" dirty="0"/>
              <a:t>Click to edit Master title style</a:t>
            </a:r>
            <a:endParaRPr lang="en-US" dirty="0"/>
          </a:p>
        </p:txBody>
      </p:sp>
      <p:sp>
        <p:nvSpPr>
          <p:cNvPr id="3" name="Subtitle 2"/>
          <p:cNvSpPr>
            <a:spLocks noGrp="1"/>
          </p:cNvSpPr>
          <p:nvPr>
            <p:ph type="subTitle" idx="1"/>
          </p:nvPr>
        </p:nvSpPr>
        <p:spPr>
          <a:xfrm>
            <a:off x="584629" y="3264099"/>
            <a:ext cx="13649530" cy="1738167"/>
          </a:xfrm>
        </p:spPr>
        <p:txBody>
          <a:bodyPr>
            <a:normAutofit/>
          </a:bodyPr>
          <a:lstStyle>
            <a:lvl1pPr marL="0" indent="0" algn="l">
              <a:buNone/>
              <a:defRPr sz="3636"/>
            </a:lvl1pPr>
            <a:lvl2pPr marL="436340" indent="0" algn="ctr">
              <a:buNone/>
              <a:defRPr sz="1909"/>
            </a:lvl2pPr>
            <a:lvl3pPr marL="872679" indent="0" algn="ctr">
              <a:buNone/>
              <a:defRPr sz="1718"/>
            </a:lvl3pPr>
            <a:lvl4pPr marL="1309019" indent="0" algn="ctr">
              <a:buNone/>
              <a:defRPr sz="1527"/>
            </a:lvl4pPr>
            <a:lvl5pPr marL="1745357" indent="0" algn="ctr">
              <a:buNone/>
              <a:defRPr sz="1527"/>
            </a:lvl5pPr>
            <a:lvl6pPr marL="2181697" indent="0" algn="ctr">
              <a:buNone/>
              <a:defRPr sz="1527"/>
            </a:lvl6pPr>
            <a:lvl7pPr marL="2618036" indent="0" algn="ctr">
              <a:buNone/>
              <a:defRPr sz="1527"/>
            </a:lvl7pPr>
            <a:lvl8pPr marL="3054376" indent="0" algn="ctr">
              <a:buNone/>
              <a:defRPr sz="1527"/>
            </a:lvl8pPr>
            <a:lvl9pPr marL="3490715" indent="0" algn="ctr">
              <a:buNone/>
              <a:defRPr sz="1527"/>
            </a:lvl9pPr>
          </a:lstStyle>
          <a:p>
            <a:r>
              <a:rPr lang="en-GB" dirty="0"/>
              <a:t>Click to edit Master subtitle style</a:t>
            </a:r>
            <a:endParaRPr lang="en-US" dirty="0"/>
          </a:p>
        </p:txBody>
      </p:sp>
      <p:pic>
        <p:nvPicPr>
          <p:cNvPr id="6" name="Picture 5">
            <a:extLst>
              <a:ext uri="{FF2B5EF4-FFF2-40B4-BE49-F238E27FC236}">
                <a16:creationId xmlns:a16="http://schemas.microsoft.com/office/drawing/2014/main" id="{DC60D2C0-16E3-2AF5-EE4E-46D72B3D3B0A}"/>
              </a:ext>
            </a:extLst>
          </p:cNvPr>
          <p:cNvPicPr>
            <a:picLocks noChangeAspect="1"/>
          </p:cNvPicPr>
          <p:nvPr userDrawn="1"/>
        </p:nvPicPr>
        <p:blipFill>
          <a:blip r:embed="rId2"/>
          <a:stretch>
            <a:fillRect/>
          </a:stretch>
        </p:blipFill>
        <p:spPr>
          <a:xfrm>
            <a:off x="-3947" y="0"/>
            <a:ext cx="330001" cy="7199313"/>
          </a:xfrm>
          <a:prstGeom prst="rect">
            <a:avLst/>
          </a:prstGeom>
        </p:spPr>
      </p:pic>
    </p:spTree>
    <p:extLst>
      <p:ext uri="{BB962C8B-B14F-4D97-AF65-F5344CB8AC3E}">
        <p14:creationId xmlns:p14="http://schemas.microsoft.com/office/powerpoint/2010/main" val="2842260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8E4F442C-B544-D365-C1D1-229CE0AB5B35}"/>
              </a:ext>
            </a:extLst>
          </p:cNvPr>
          <p:cNvCxnSpPr>
            <a:cxnSpLocks/>
          </p:cNvCxnSpPr>
          <p:nvPr userDrawn="1"/>
        </p:nvCxnSpPr>
        <p:spPr>
          <a:xfrm>
            <a:off x="2178011" y="6674186"/>
            <a:ext cx="2732413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36D09F0E-6A5A-699E-458A-76969F62DEDC}"/>
              </a:ext>
            </a:extLst>
          </p:cNvPr>
          <p:cNvSpPr>
            <a:spLocks noGrp="1"/>
          </p:cNvSpPr>
          <p:nvPr>
            <p:ph type="ftr" sz="quarter" idx="11"/>
          </p:nvPr>
        </p:nvSpPr>
        <p:spPr>
          <a:xfrm>
            <a:off x="2178011" y="6795352"/>
            <a:ext cx="19008090" cy="264345"/>
          </a:xfrm>
          <a:prstGeom prst="rect">
            <a:avLst/>
          </a:prstGeom>
        </p:spPr>
        <p:txBody>
          <a:bodyPr lIns="0"/>
          <a:lstStyle>
            <a:lvl1pPr algn="l">
              <a:defRPr sz="1200">
                <a:solidFill>
                  <a:srgbClr val="002F86"/>
                </a:solidFill>
                <a:latin typeface="Arial" panose="020B0604020202020204" pitchFamily="34" charset="0"/>
                <a:cs typeface="Arial" panose="020B0604020202020204" pitchFamily="34" charset="0"/>
              </a:defRPr>
            </a:lvl1pPr>
          </a:lstStyle>
          <a:p>
            <a:r>
              <a:rPr lang="en-US" dirty="0"/>
              <a:t>Staffordshire and Stoke-on-Trent Integrated Care Board
</a:t>
            </a:r>
          </a:p>
        </p:txBody>
      </p:sp>
      <p:pic>
        <p:nvPicPr>
          <p:cNvPr id="8" name="Picture 7">
            <a:extLst>
              <a:ext uri="{FF2B5EF4-FFF2-40B4-BE49-F238E27FC236}">
                <a16:creationId xmlns:a16="http://schemas.microsoft.com/office/drawing/2014/main" id="{5E353BF4-6F2F-01D6-3939-BC6ED4502284}"/>
              </a:ext>
            </a:extLst>
          </p:cNvPr>
          <p:cNvPicPr>
            <a:picLocks noChangeAspect="1"/>
          </p:cNvPicPr>
          <p:nvPr userDrawn="1"/>
        </p:nvPicPr>
        <p:blipFill>
          <a:blip r:embed="rId2"/>
          <a:stretch>
            <a:fillRect/>
          </a:stretch>
        </p:blipFill>
        <p:spPr>
          <a:xfrm>
            <a:off x="-3947" y="0"/>
            <a:ext cx="330001" cy="7199313"/>
          </a:xfrm>
          <a:prstGeom prst="rect">
            <a:avLst/>
          </a:prstGeom>
        </p:spPr>
      </p:pic>
    </p:spTree>
    <p:extLst>
      <p:ext uri="{BB962C8B-B14F-4D97-AF65-F5344CB8AC3E}">
        <p14:creationId xmlns:p14="http://schemas.microsoft.com/office/powerpoint/2010/main" val="3016370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10316594"/>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61510" y="1794830"/>
            <a:ext cx="27324129" cy="2994714"/>
          </a:xfrm>
        </p:spPr>
        <p:txBody>
          <a:bodyPr anchor="b"/>
          <a:lstStyle>
            <a:lvl1pPr>
              <a:defRPr sz="6299"/>
            </a:lvl1pPr>
          </a:lstStyle>
          <a:p>
            <a:r>
              <a:rPr lang="en-GB"/>
              <a:t>Click to edit Master title style</a:t>
            </a:r>
            <a:endParaRPr lang="en-US" dirty="0"/>
          </a:p>
        </p:txBody>
      </p:sp>
      <p:sp>
        <p:nvSpPr>
          <p:cNvPr id="3" name="Text Placeholder 2"/>
          <p:cNvSpPr>
            <a:spLocks noGrp="1"/>
          </p:cNvSpPr>
          <p:nvPr>
            <p:ph type="body" idx="1"/>
          </p:nvPr>
        </p:nvSpPr>
        <p:spPr>
          <a:xfrm>
            <a:off x="2161510" y="4817875"/>
            <a:ext cx="27324129" cy="1574849"/>
          </a:xfrm>
        </p:spPr>
        <p:txBody>
          <a:bodyPr/>
          <a:lstStyle>
            <a:lvl1pPr marL="0" indent="0">
              <a:buNone/>
              <a:defRPr sz="2520">
                <a:solidFill>
                  <a:schemeClr val="tx1">
                    <a:tint val="75000"/>
                  </a:schemeClr>
                </a:solidFill>
              </a:defRPr>
            </a:lvl1pPr>
            <a:lvl2pPr marL="479969" indent="0">
              <a:buNone/>
              <a:defRPr sz="2100">
                <a:solidFill>
                  <a:schemeClr val="tx1">
                    <a:tint val="75000"/>
                  </a:schemeClr>
                </a:solidFill>
              </a:defRPr>
            </a:lvl2pPr>
            <a:lvl3pPr marL="959937" indent="0">
              <a:buNone/>
              <a:defRPr sz="1890">
                <a:solidFill>
                  <a:schemeClr val="tx1">
                    <a:tint val="75000"/>
                  </a:schemeClr>
                </a:solidFill>
              </a:defRPr>
            </a:lvl3pPr>
            <a:lvl4pPr marL="1439906" indent="0">
              <a:buNone/>
              <a:defRPr sz="1680">
                <a:solidFill>
                  <a:schemeClr val="tx1">
                    <a:tint val="75000"/>
                  </a:schemeClr>
                </a:solidFill>
              </a:defRPr>
            </a:lvl4pPr>
            <a:lvl5pPr marL="1919874" indent="0">
              <a:buNone/>
              <a:defRPr sz="1680">
                <a:solidFill>
                  <a:schemeClr val="tx1">
                    <a:tint val="75000"/>
                  </a:schemeClr>
                </a:solidFill>
              </a:defRPr>
            </a:lvl5pPr>
            <a:lvl6pPr marL="2399843" indent="0">
              <a:buNone/>
              <a:defRPr sz="1680">
                <a:solidFill>
                  <a:schemeClr val="tx1">
                    <a:tint val="75000"/>
                  </a:schemeClr>
                </a:solidFill>
              </a:defRPr>
            </a:lvl6pPr>
            <a:lvl7pPr marL="2879811" indent="0">
              <a:buNone/>
              <a:defRPr sz="1680">
                <a:solidFill>
                  <a:schemeClr val="tx1">
                    <a:tint val="75000"/>
                  </a:schemeClr>
                </a:solidFill>
              </a:defRPr>
            </a:lvl7pPr>
            <a:lvl8pPr marL="3359780" indent="0">
              <a:buNone/>
              <a:defRPr sz="1680">
                <a:solidFill>
                  <a:schemeClr val="tx1">
                    <a:tint val="75000"/>
                  </a:schemeClr>
                </a:solidFill>
              </a:defRPr>
            </a:lvl8pPr>
            <a:lvl9pPr marL="3839748" indent="0">
              <a:buNone/>
              <a:defRPr sz="168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92342787"/>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2178010" y="1916484"/>
            <a:ext cx="13464064" cy="45678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16038076" y="1916484"/>
            <a:ext cx="13464064" cy="45678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73641200"/>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82137" y="383297"/>
            <a:ext cx="27324129" cy="1391534"/>
          </a:xfrm>
        </p:spPr>
        <p:txBody>
          <a:bodyPr/>
          <a:lstStyle/>
          <a:p>
            <a:r>
              <a:rPr lang="en-GB"/>
              <a:t>Click to edit Master title style</a:t>
            </a:r>
            <a:endParaRPr lang="en-US" dirty="0"/>
          </a:p>
        </p:txBody>
      </p:sp>
      <p:sp>
        <p:nvSpPr>
          <p:cNvPr id="3" name="Text Placeholder 2"/>
          <p:cNvSpPr>
            <a:spLocks noGrp="1"/>
          </p:cNvSpPr>
          <p:nvPr>
            <p:ph type="body" idx="1"/>
          </p:nvPr>
        </p:nvSpPr>
        <p:spPr>
          <a:xfrm>
            <a:off x="2182138" y="1764832"/>
            <a:ext cx="13402187" cy="864917"/>
          </a:xfrm>
        </p:spPr>
        <p:txBody>
          <a:bodyPr anchor="b"/>
          <a:lstStyle>
            <a:lvl1pPr marL="0" indent="0">
              <a:buNone/>
              <a:defRPr sz="2520" b="1"/>
            </a:lvl1pPr>
            <a:lvl2pPr marL="479969" indent="0">
              <a:buNone/>
              <a:defRPr sz="2100" b="1"/>
            </a:lvl2pPr>
            <a:lvl3pPr marL="959937" indent="0">
              <a:buNone/>
              <a:defRPr sz="1890" b="1"/>
            </a:lvl3pPr>
            <a:lvl4pPr marL="1439906" indent="0">
              <a:buNone/>
              <a:defRPr sz="1680" b="1"/>
            </a:lvl4pPr>
            <a:lvl5pPr marL="1919874" indent="0">
              <a:buNone/>
              <a:defRPr sz="1680" b="1"/>
            </a:lvl5pPr>
            <a:lvl6pPr marL="2399843" indent="0">
              <a:buNone/>
              <a:defRPr sz="1680" b="1"/>
            </a:lvl6pPr>
            <a:lvl7pPr marL="2879811" indent="0">
              <a:buNone/>
              <a:defRPr sz="1680" b="1"/>
            </a:lvl7pPr>
            <a:lvl8pPr marL="3359780" indent="0">
              <a:buNone/>
              <a:defRPr sz="1680" b="1"/>
            </a:lvl8pPr>
            <a:lvl9pPr marL="3839748" indent="0">
              <a:buNone/>
              <a:defRPr sz="1680" b="1"/>
            </a:lvl9pPr>
          </a:lstStyle>
          <a:p>
            <a:pPr lvl="0"/>
            <a:r>
              <a:rPr lang="en-GB"/>
              <a:t>Click to edit Master text styles</a:t>
            </a:r>
          </a:p>
        </p:txBody>
      </p:sp>
      <p:sp>
        <p:nvSpPr>
          <p:cNvPr id="4" name="Content Placeholder 3"/>
          <p:cNvSpPr>
            <a:spLocks noGrp="1"/>
          </p:cNvSpPr>
          <p:nvPr>
            <p:ph sz="half" idx="2"/>
          </p:nvPr>
        </p:nvSpPr>
        <p:spPr>
          <a:xfrm>
            <a:off x="2182138" y="2629749"/>
            <a:ext cx="13402187" cy="386796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16038076" y="1764832"/>
            <a:ext cx="13468190" cy="864917"/>
          </a:xfrm>
        </p:spPr>
        <p:txBody>
          <a:bodyPr anchor="b"/>
          <a:lstStyle>
            <a:lvl1pPr marL="0" indent="0">
              <a:buNone/>
              <a:defRPr sz="2520" b="1"/>
            </a:lvl1pPr>
            <a:lvl2pPr marL="479969" indent="0">
              <a:buNone/>
              <a:defRPr sz="2100" b="1"/>
            </a:lvl2pPr>
            <a:lvl3pPr marL="959937" indent="0">
              <a:buNone/>
              <a:defRPr sz="1890" b="1"/>
            </a:lvl3pPr>
            <a:lvl4pPr marL="1439906" indent="0">
              <a:buNone/>
              <a:defRPr sz="1680" b="1"/>
            </a:lvl4pPr>
            <a:lvl5pPr marL="1919874" indent="0">
              <a:buNone/>
              <a:defRPr sz="1680" b="1"/>
            </a:lvl5pPr>
            <a:lvl6pPr marL="2399843" indent="0">
              <a:buNone/>
              <a:defRPr sz="1680" b="1"/>
            </a:lvl6pPr>
            <a:lvl7pPr marL="2879811" indent="0">
              <a:buNone/>
              <a:defRPr sz="1680" b="1"/>
            </a:lvl7pPr>
            <a:lvl8pPr marL="3359780" indent="0">
              <a:buNone/>
              <a:defRPr sz="1680" b="1"/>
            </a:lvl8pPr>
            <a:lvl9pPr marL="3839748" indent="0">
              <a:buNone/>
              <a:defRPr sz="1680" b="1"/>
            </a:lvl9pPr>
          </a:lstStyle>
          <a:p>
            <a:pPr lvl="0"/>
            <a:r>
              <a:rPr lang="en-GB"/>
              <a:t>Click to edit Master text styles</a:t>
            </a:r>
          </a:p>
        </p:txBody>
      </p:sp>
      <p:sp>
        <p:nvSpPr>
          <p:cNvPr id="6" name="Content Placeholder 5"/>
          <p:cNvSpPr>
            <a:spLocks noGrp="1"/>
          </p:cNvSpPr>
          <p:nvPr>
            <p:ph sz="quarter" idx="4"/>
          </p:nvPr>
        </p:nvSpPr>
        <p:spPr>
          <a:xfrm>
            <a:off x="16038076" y="2629749"/>
            <a:ext cx="13468190" cy="386796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51360716"/>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85052301"/>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34788578"/>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2138" y="479954"/>
            <a:ext cx="10217672" cy="1679840"/>
          </a:xfrm>
        </p:spPr>
        <p:txBody>
          <a:bodyPr anchor="b"/>
          <a:lstStyle>
            <a:lvl1pPr>
              <a:defRPr sz="3359"/>
            </a:lvl1pPr>
          </a:lstStyle>
          <a:p>
            <a:r>
              <a:rPr lang="en-GB"/>
              <a:t>Click to edit Master title style</a:t>
            </a:r>
            <a:endParaRPr lang="en-US" dirty="0"/>
          </a:p>
        </p:txBody>
      </p:sp>
      <p:sp>
        <p:nvSpPr>
          <p:cNvPr id="3" name="Content Placeholder 2"/>
          <p:cNvSpPr>
            <a:spLocks noGrp="1"/>
          </p:cNvSpPr>
          <p:nvPr>
            <p:ph idx="1"/>
          </p:nvPr>
        </p:nvSpPr>
        <p:spPr>
          <a:xfrm>
            <a:off x="13468190" y="1036569"/>
            <a:ext cx="16038076" cy="5116178"/>
          </a:xfrm>
        </p:spPr>
        <p:txBody>
          <a:bodyPr/>
          <a:lstStyle>
            <a:lvl1pPr>
              <a:defRPr sz="3359"/>
            </a:lvl1pPr>
            <a:lvl2pPr>
              <a:defRPr sz="2939"/>
            </a:lvl2pPr>
            <a:lvl3pPr>
              <a:defRPr sz="2520"/>
            </a:lvl3pPr>
            <a:lvl4pPr>
              <a:defRPr sz="2100"/>
            </a:lvl4pPr>
            <a:lvl5pPr>
              <a:defRPr sz="2100"/>
            </a:lvl5pPr>
            <a:lvl6pPr>
              <a:defRPr sz="2100"/>
            </a:lvl6pPr>
            <a:lvl7pPr>
              <a:defRPr sz="2100"/>
            </a:lvl7pPr>
            <a:lvl8pPr>
              <a:defRPr sz="2100"/>
            </a:lvl8pPr>
            <a:lvl9pPr>
              <a:defRPr sz="2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2182138" y="2159794"/>
            <a:ext cx="10217672" cy="4001285"/>
          </a:xfrm>
        </p:spPr>
        <p:txBody>
          <a:bodyPr/>
          <a:lstStyle>
            <a:lvl1pPr marL="0" indent="0">
              <a:buNone/>
              <a:defRPr sz="1680"/>
            </a:lvl1pPr>
            <a:lvl2pPr marL="479969" indent="0">
              <a:buNone/>
              <a:defRPr sz="1470"/>
            </a:lvl2pPr>
            <a:lvl3pPr marL="959937" indent="0">
              <a:buNone/>
              <a:defRPr sz="1260"/>
            </a:lvl3pPr>
            <a:lvl4pPr marL="1439906" indent="0">
              <a:buNone/>
              <a:defRPr sz="1050"/>
            </a:lvl4pPr>
            <a:lvl5pPr marL="1919874" indent="0">
              <a:buNone/>
              <a:defRPr sz="1050"/>
            </a:lvl5pPr>
            <a:lvl6pPr marL="2399843" indent="0">
              <a:buNone/>
              <a:defRPr sz="1050"/>
            </a:lvl6pPr>
            <a:lvl7pPr marL="2879811" indent="0">
              <a:buNone/>
              <a:defRPr sz="1050"/>
            </a:lvl7pPr>
            <a:lvl8pPr marL="3359780" indent="0">
              <a:buNone/>
              <a:defRPr sz="1050"/>
            </a:lvl8pPr>
            <a:lvl9pPr marL="3839748" indent="0">
              <a:buNone/>
              <a:defRPr sz="1050"/>
            </a:lvl9pPr>
          </a:lstStyle>
          <a:p>
            <a:pPr lvl="0"/>
            <a:r>
              <a:rPr lang="en-GB"/>
              <a:t>Click to edit Master text styles</a:t>
            </a:r>
          </a:p>
        </p:txBody>
      </p:sp>
      <p:sp>
        <p:nvSpPr>
          <p:cNvPr id="5" name="Date Placeholder 4"/>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47502846"/>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2138" y="479954"/>
            <a:ext cx="10217672" cy="1679840"/>
          </a:xfrm>
        </p:spPr>
        <p:txBody>
          <a:bodyPr anchor="b"/>
          <a:lstStyle>
            <a:lvl1pPr>
              <a:defRPr sz="3359"/>
            </a:lvl1pPr>
          </a:lstStyle>
          <a:p>
            <a:r>
              <a:rPr lang="en-GB"/>
              <a:t>Click to edit Master title style</a:t>
            </a:r>
            <a:endParaRPr lang="en-US" dirty="0"/>
          </a:p>
        </p:txBody>
      </p:sp>
      <p:sp>
        <p:nvSpPr>
          <p:cNvPr id="3" name="Picture Placeholder 2"/>
          <p:cNvSpPr>
            <a:spLocks noGrp="1" noChangeAspect="1"/>
          </p:cNvSpPr>
          <p:nvPr>
            <p:ph type="pic" idx="1"/>
          </p:nvPr>
        </p:nvSpPr>
        <p:spPr>
          <a:xfrm>
            <a:off x="13468190" y="1036569"/>
            <a:ext cx="16038076" cy="5116178"/>
          </a:xfrm>
        </p:spPr>
        <p:txBody>
          <a:bodyPr anchor="t"/>
          <a:lstStyle>
            <a:lvl1pPr marL="0" indent="0">
              <a:buNone/>
              <a:defRPr sz="3359"/>
            </a:lvl1pPr>
            <a:lvl2pPr marL="479969" indent="0">
              <a:buNone/>
              <a:defRPr sz="2939"/>
            </a:lvl2pPr>
            <a:lvl3pPr marL="959937" indent="0">
              <a:buNone/>
              <a:defRPr sz="2520"/>
            </a:lvl3pPr>
            <a:lvl4pPr marL="1439906" indent="0">
              <a:buNone/>
              <a:defRPr sz="2100"/>
            </a:lvl4pPr>
            <a:lvl5pPr marL="1919874" indent="0">
              <a:buNone/>
              <a:defRPr sz="2100"/>
            </a:lvl5pPr>
            <a:lvl6pPr marL="2399843" indent="0">
              <a:buNone/>
              <a:defRPr sz="2100"/>
            </a:lvl6pPr>
            <a:lvl7pPr marL="2879811" indent="0">
              <a:buNone/>
              <a:defRPr sz="2100"/>
            </a:lvl7pPr>
            <a:lvl8pPr marL="3359780" indent="0">
              <a:buNone/>
              <a:defRPr sz="2100"/>
            </a:lvl8pPr>
            <a:lvl9pPr marL="3839748" indent="0">
              <a:buNone/>
              <a:defRPr sz="2100"/>
            </a:lvl9pPr>
          </a:lstStyle>
          <a:p>
            <a:r>
              <a:rPr lang="en-GB"/>
              <a:t>Click icon to add picture</a:t>
            </a:r>
            <a:endParaRPr lang="en-US" dirty="0"/>
          </a:p>
        </p:txBody>
      </p:sp>
      <p:sp>
        <p:nvSpPr>
          <p:cNvPr id="4" name="Text Placeholder 3"/>
          <p:cNvSpPr>
            <a:spLocks noGrp="1"/>
          </p:cNvSpPr>
          <p:nvPr>
            <p:ph type="body" sz="half" idx="2"/>
          </p:nvPr>
        </p:nvSpPr>
        <p:spPr>
          <a:xfrm>
            <a:off x="2182138" y="2159794"/>
            <a:ext cx="10217672" cy="4001285"/>
          </a:xfrm>
        </p:spPr>
        <p:txBody>
          <a:bodyPr/>
          <a:lstStyle>
            <a:lvl1pPr marL="0" indent="0">
              <a:buNone/>
              <a:defRPr sz="1680"/>
            </a:lvl1pPr>
            <a:lvl2pPr marL="479969" indent="0">
              <a:buNone/>
              <a:defRPr sz="1470"/>
            </a:lvl2pPr>
            <a:lvl3pPr marL="959937" indent="0">
              <a:buNone/>
              <a:defRPr sz="1260"/>
            </a:lvl3pPr>
            <a:lvl4pPr marL="1439906" indent="0">
              <a:buNone/>
              <a:defRPr sz="1050"/>
            </a:lvl4pPr>
            <a:lvl5pPr marL="1919874" indent="0">
              <a:buNone/>
              <a:defRPr sz="1050"/>
            </a:lvl5pPr>
            <a:lvl6pPr marL="2399843" indent="0">
              <a:buNone/>
              <a:defRPr sz="1050"/>
            </a:lvl6pPr>
            <a:lvl7pPr marL="2879811" indent="0">
              <a:buNone/>
              <a:defRPr sz="1050"/>
            </a:lvl7pPr>
            <a:lvl8pPr marL="3359780" indent="0">
              <a:buNone/>
              <a:defRPr sz="1050"/>
            </a:lvl8pPr>
            <a:lvl9pPr marL="3839748" indent="0">
              <a:buNone/>
              <a:defRPr sz="1050"/>
            </a:lvl9pPr>
          </a:lstStyle>
          <a:p>
            <a:pPr lvl="0"/>
            <a:r>
              <a:rPr lang="en-GB"/>
              <a:t>Click to edit Master text styles</a:t>
            </a:r>
          </a:p>
        </p:txBody>
      </p:sp>
      <p:sp>
        <p:nvSpPr>
          <p:cNvPr id="5" name="Date Placeholder 4"/>
          <p:cNvSpPr>
            <a:spLocks noGrp="1"/>
          </p:cNvSpPr>
          <p:nvPr>
            <p:ph type="dt" sz="half" idx="10"/>
          </p:nvPr>
        </p:nvSpPr>
        <p:spPr>
          <a:xfrm>
            <a:off x="2178010" y="6672697"/>
            <a:ext cx="7128034" cy="383297"/>
          </a:xfrm>
          <a:prstGeom prst="rect">
            <a:avLst/>
          </a:prstGeom>
        </p:spPr>
        <p:txBody>
          <a:bodyPr/>
          <a:lstStyle/>
          <a:p>
            <a:fld id="{C764DE79-268F-4C1A-8933-263129D2AF90}" type="datetimeFigureOut">
              <a:rPr lang="en-US" smtClean="0"/>
              <a:t>9/19/2025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934070993"/>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78011" y="383297"/>
            <a:ext cx="27324129" cy="1391534"/>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178011" y="1916484"/>
            <a:ext cx="27324129" cy="456789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10494050" y="6672697"/>
            <a:ext cx="10692051" cy="383297"/>
          </a:xfrm>
          <a:prstGeom prst="rect">
            <a:avLst/>
          </a:prstGeom>
        </p:spPr>
        <p:txBody>
          <a:bodyPr vert="horz" lIns="91440" tIns="45720" rIns="91440" bIns="45720" rtlCol="0" anchor="ctr"/>
          <a:lstStyle>
            <a:lvl1pPr algn="ctr">
              <a:defRPr sz="12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2374106" y="6672697"/>
            <a:ext cx="7128034" cy="383297"/>
          </a:xfrm>
          <a:prstGeom prst="rect">
            <a:avLst/>
          </a:prstGeom>
        </p:spPr>
        <p:txBody>
          <a:bodyPr vert="horz" lIns="91440" tIns="45720" rIns="91440" bIns="45720" rtlCol="0" anchor="ctr"/>
          <a:lstStyle>
            <a:lvl1pPr algn="r">
              <a:defRPr sz="1260">
                <a:solidFill>
                  <a:schemeClr val="tx1">
                    <a:tint val="75000"/>
                  </a:schemeClr>
                </a:solidFill>
              </a:defRPr>
            </a:lvl1pPr>
          </a:lstStyle>
          <a:p>
            <a:fld id="{48F63A3B-78C7-47BE-AE5E-E10140E04643}" type="slidenum">
              <a:rPr lang="en-US" smtClean="0"/>
              <a:t>‹#›</a:t>
            </a:fld>
            <a:endParaRPr lang="en-US" dirty="0"/>
          </a:p>
        </p:txBody>
      </p:sp>
      <p:cxnSp>
        <p:nvCxnSpPr>
          <p:cNvPr id="7" name="Straight Connector 6">
            <a:extLst>
              <a:ext uri="{FF2B5EF4-FFF2-40B4-BE49-F238E27FC236}">
                <a16:creationId xmlns:a16="http://schemas.microsoft.com/office/drawing/2014/main" id="{3AC55DE9-6DF7-4B33-B09D-DFE817FDF60A}"/>
              </a:ext>
            </a:extLst>
          </p:cNvPr>
          <p:cNvCxnSpPr>
            <a:cxnSpLocks/>
          </p:cNvCxnSpPr>
          <p:nvPr userDrawn="1"/>
        </p:nvCxnSpPr>
        <p:spPr>
          <a:xfrm>
            <a:off x="2178011" y="6674186"/>
            <a:ext cx="2732413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1B104EE1-F78B-290B-655C-F4D99C2D51E8}"/>
              </a:ext>
            </a:extLst>
          </p:cNvPr>
          <p:cNvPicPr>
            <a:picLocks noChangeAspect="1"/>
          </p:cNvPicPr>
          <p:nvPr userDrawn="1"/>
        </p:nvPicPr>
        <p:blipFill>
          <a:blip r:embed="rId15"/>
          <a:stretch>
            <a:fillRect/>
          </a:stretch>
        </p:blipFill>
        <p:spPr>
          <a:xfrm>
            <a:off x="-3947" y="0"/>
            <a:ext cx="330001" cy="7199313"/>
          </a:xfrm>
          <a:prstGeom prst="rect">
            <a:avLst/>
          </a:prstGeom>
        </p:spPr>
      </p:pic>
      <p:sp>
        <p:nvSpPr>
          <p:cNvPr id="9" name="Footer Placeholder 3">
            <a:extLst>
              <a:ext uri="{FF2B5EF4-FFF2-40B4-BE49-F238E27FC236}">
                <a16:creationId xmlns:a16="http://schemas.microsoft.com/office/drawing/2014/main" id="{DFBBB1F7-B2D3-2F46-E12E-56010219F315}"/>
              </a:ext>
            </a:extLst>
          </p:cNvPr>
          <p:cNvSpPr txBox="1">
            <a:spLocks/>
          </p:cNvSpPr>
          <p:nvPr userDrawn="1"/>
        </p:nvSpPr>
        <p:spPr>
          <a:xfrm>
            <a:off x="2127208" y="6730329"/>
            <a:ext cx="19008090" cy="26434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dirty="0">
                <a:solidFill>
                  <a:srgbClr val="002060"/>
                </a:solidFill>
                <a:latin typeface="Arial" panose="020B0604020202020204" pitchFamily="34" charset="0"/>
                <a:cs typeface="Arial" panose="020B0604020202020204" pitchFamily="34" charset="0"/>
              </a:rPr>
              <a:t>Staffordshire and Stoke-on-Trent Integrated Care Board
</a:t>
            </a:r>
          </a:p>
        </p:txBody>
      </p:sp>
    </p:spTree>
    <p:extLst>
      <p:ext uri="{BB962C8B-B14F-4D97-AF65-F5344CB8AC3E}">
        <p14:creationId xmlns:p14="http://schemas.microsoft.com/office/powerpoint/2010/main" val="400475930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695" r:id="rId13"/>
  </p:sldLayoutIdLst>
  <p:hf hdr="0" dt="0"/>
  <p:txStyles>
    <p:titleStyle>
      <a:lvl1pPr algn="l" defTabSz="959937" rtl="0" eaLnBrk="1" latinLnBrk="0" hangingPunct="1">
        <a:lnSpc>
          <a:spcPct val="90000"/>
        </a:lnSpc>
        <a:spcBef>
          <a:spcPct val="0"/>
        </a:spcBef>
        <a:buNone/>
        <a:defRPr sz="4619" kern="1200">
          <a:solidFill>
            <a:schemeClr val="tx1"/>
          </a:solidFill>
          <a:latin typeface="+mj-lt"/>
          <a:ea typeface="+mj-ea"/>
          <a:cs typeface="+mj-cs"/>
        </a:defRPr>
      </a:lvl1pPr>
    </p:titleStyle>
    <p:bodyStyle>
      <a:lvl1pPr marL="239984" indent="-239984" algn="l" defTabSz="959937" rtl="0" eaLnBrk="1" latinLnBrk="0" hangingPunct="1">
        <a:lnSpc>
          <a:spcPct val="90000"/>
        </a:lnSpc>
        <a:spcBef>
          <a:spcPts val="1050"/>
        </a:spcBef>
        <a:buFont typeface="Arial" panose="020B0604020202020204" pitchFamily="34" charset="0"/>
        <a:buChar char="•"/>
        <a:defRPr sz="2939" kern="1200">
          <a:solidFill>
            <a:schemeClr val="tx1"/>
          </a:solidFill>
          <a:latin typeface="+mn-lt"/>
          <a:ea typeface="+mn-ea"/>
          <a:cs typeface="+mn-cs"/>
        </a:defRPr>
      </a:lvl1pPr>
      <a:lvl2pPr marL="719953" indent="-239984" algn="l" defTabSz="959937"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199921" indent="-239984" algn="l" defTabSz="959937"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79890"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59859"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39827"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19796"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599764"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79733"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59937" rtl="0" eaLnBrk="1" latinLnBrk="0" hangingPunct="1">
        <a:defRPr sz="1890" kern="1200">
          <a:solidFill>
            <a:schemeClr val="tx1"/>
          </a:solidFill>
          <a:latin typeface="+mn-lt"/>
          <a:ea typeface="+mn-ea"/>
          <a:cs typeface="+mn-cs"/>
        </a:defRPr>
      </a:lvl1pPr>
      <a:lvl2pPr marL="479969" algn="l" defTabSz="959937" rtl="0" eaLnBrk="1" latinLnBrk="0" hangingPunct="1">
        <a:defRPr sz="1890" kern="1200">
          <a:solidFill>
            <a:schemeClr val="tx1"/>
          </a:solidFill>
          <a:latin typeface="+mn-lt"/>
          <a:ea typeface="+mn-ea"/>
          <a:cs typeface="+mn-cs"/>
        </a:defRPr>
      </a:lvl2pPr>
      <a:lvl3pPr marL="959937" algn="l" defTabSz="959937" rtl="0" eaLnBrk="1" latinLnBrk="0" hangingPunct="1">
        <a:defRPr sz="1890" kern="1200">
          <a:solidFill>
            <a:schemeClr val="tx1"/>
          </a:solidFill>
          <a:latin typeface="+mn-lt"/>
          <a:ea typeface="+mn-ea"/>
          <a:cs typeface="+mn-cs"/>
        </a:defRPr>
      </a:lvl3pPr>
      <a:lvl4pPr marL="1439906" algn="l" defTabSz="959937" rtl="0" eaLnBrk="1" latinLnBrk="0" hangingPunct="1">
        <a:defRPr sz="1890" kern="1200">
          <a:solidFill>
            <a:schemeClr val="tx1"/>
          </a:solidFill>
          <a:latin typeface="+mn-lt"/>
          <a:ea typeface="+mn-ea"/>
          <a:cs typeface="+mn-cs"/>
        </a:defRPr>
      </a:lvl4pPr>
      <a:lvl5pPr marL="1919874" algn="l" defTabSz="959937" rtl="0" eaLnBrk="1" latinLnBrk="0" hangingPunct="1">
        <a:defRPr sz="1890" kern="1200">
          <a:solidFill>
            <a:schemeClr val="tx1"/>
          </a:solidFill>
          <a:latin typeface="+mn-lt"/>
          <a:ea typeface="+mn-ea"/>
          <a:cs typeface="+mn-cs"/>
        </a:defRPr>
      </a:lvl5pPr>
      <a:lvl6pPr marL="2399843" algn="l" defTabSz="959937" rtl="0" eaLnBrk="1" latinLnBrk="0" hangingPunct="1">
        <a:defRPr sz="1890" kern="1200">
          <a:solidFill>
            <a:schemeClr val="tx1"/>
          </a:solidFill>
          <a:latin typeface="+mn-lt"/>
          <a:ea typeface="+mn-ea"/>
          <a:cs typeface="+mn-cs"/>
        </a:defRPr>
      </a:lvl6pPr>
      <a:lvl7pPr marL="2879811" algn="l" defTabSz="959937" rtl="0" eaLnBrk="1" latinLnBrk="0" hangingPunct="1">
        <a:defRPr sz="1890" kern="1200">
          <a:solidFill>
            <a:schemeClr val="tx1"/>
          </a:solidFill>
          <a:latin typeface="+mn-lt"/>
          <a:ea typeface="+mn-ea"/>
          <a:cs typeface="+mn-cs"/>
        </a:defRPr>
      </a:lvl7pPr>
      <a:lvl8pPr marL="3359780" algn="l" defTabSz="959937" rtl="0" eaLnBrk="1" latinLnBrk="0" hangingPunct="1">
        <a:defRPr sz="1890" kern="1200">
          <a:solidFill>
            <a:schemeClr val="tx1"/>
          </a:solidFill>
          <a:latin typeface="+mn-lt"/>
          <a:ea typeface="+mn-ea"/>
          <a:cs typeface="+mn-cs"/>
        </a:defRPr>
      </a:lvl8pPr>
      <a:lvl9pPr marL="3839748" algn="l" defTabSz="959937"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xml"/><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9.xml"/><Relationship Id="rId5" Type="http://schemas.openxmlformats.org/officeDocument/2006/relationships/image" Target="../media/image32.sv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jpeg"/><Relationship Id="rId7"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emf"/></Relationships>
</file>

<file path=ppt/slides/_rels/slide28.xml.rels><?xml version="1.0" encoding="UTF-8" standalone="yes"?>
<Relationships xmlns="http://schemas.openxmlformats.org/package/2006/relationships"><Relationship Id="rId8" Type="http://schemas.openxmlformats.org/officeDocument/2006/relationships/image" Target="../media/image53.svg"/><Relationship Id="rId13" Type="http://schemas.openxmlformats.org/officeDocument/2006/relationships/image" Target="../media/image58.png"/><Relationship Id="rId18" Type="http://schemas.openxmlformats.org/officeDocument/2006/relationships/image" Target="../media/image63.svg"/><Relationship Id="rId26" Type="http://schemas.openxmlformats.org/officeDocument/2006/relationships/image" Target="../media/image71.svg"/><Relationship Id="rId39" Type="http://schemas.openxmlformats.org/officeDocument/2006/relationships/image" Target="../media/image84.png"/><Relationship Id="rId3" Type="http://schemas.openxmlformats.org/officeDocument/2006/relationships/image" Target="../media/image19.png"/><Relationship Id="rId21" Type="http://schemas.openxmlformats.org/officeDocument/2006/relationships/image" Target="../media/image66.png"/><Relationship Id="rId34" Type="http://schemas.openxmlformats.org/officeDocument/2006/relationships/image" Target="../media/image79.svg"/><Relationship Id="rId7" Type="http://schemas.openxmlformats.org/officeDocument/2006/relationships/image" Target="../media/image52.png"/><Relationship Id="rId12" Type="http://schemas.openxmlformats.org/officeDocument/2006/relationships/image" Target="../media/image57.svg"/><Relationship Id="rId17" Type="http://schemas.openxmlformats.org/officeDocument/2006/relationships/image" Target="../media/image62.png"/><Relationship Id="rId25" Type="http://schemas.openxmlformats.org/officeDocument/2006/relationships/image" Target="../media/image70.png"/><Relationship Id="rId33" Type="http://schemas.openxmlformats.org/officeDocument/2006/relationships/image" Target="../media/image78.png"/><Relationship Id="rId38" Type="http://schemas.openxmlformats.org/officeDocument/2006/relationships/image" Target="../media/image83.svg"/><Relationship Id="rId2" Type="http://schemas.openxmlformats.org/officeDocument/2006/relationships/image" Target="../media/image48.png"/><Relationship Id="rId16" Type="http://schemas.openxmlformats.org/officeDocument/2006/relationships/image" Target="../media/image61.svg"/><Relationship Id="rId20" Type="http://schemas.openxmlformats.org/officeDocument/2006/relationships/image" Target="../media/image65.svg"/><Relationship Id="rId29" Type="http://schemas.openxmlformats.org/officeDocument/2006/relationships/image" Target="../media/image74.png"/><Relationship Id="rId1" Type="http://schemas.openxmlformats.org/officeDocument/2006/relationships/slideLayout" Target="../slideLayouts/slideLayout9.xml"/><Relationship Id="rId6" Type="http://schemas.openxmlformats.org/officeDocument/2006/relationships/image" Target="../media/image51.svg"/><Relationship Id="rId11" Type="http://schemas.openxmlformats.org/officeDocument/2006/relationships/image" Target="../media/image56.png"/><Relationship Id="rId24" Type="http://schemas.openxmlformats.org/officeDocument/2006/relationships/image" Target="../media/image69.svg"/><Relationship Id="rId32" Type="http://schemas.openxmlformats.org/officeDocument/2006/relationships/image" Target="../media/image77.svg"/><Relationship Id="rId37" Type="http://schemas.openxmlformats.org/officeDocument/2006/relationships/image" Target="../media/image82.png"/><Relationship Id="rId40" Type="http://schemas.openxmlformats.org/officeDocument/2006/relationships/image" Target="../media/image85.svg"/><Relationship Id="rId5" Type="http://schemas.openxmlformats.org/officeDocument/2006/relationships/image" Target="../media/image50.png"/><Relationship Id="rId15" Type="http://schemas.openxmlformats.org/officeDocument/2006/relationships/image" Target="../media/image60.png"/><Relationship Id="rId23" Type="http://schemas.openxmlformats.org/officeDocument/2006/relationships/image" Target="../media/image68.png"/><Relationship Id="rId28" Type="http://schemas.openxmlformats.org/officeDocument/2006/relationships/image" Target="../media/image73.svg"/><Relationship Id="rId36" Type="http://schemas.openxmlformats.org/officeDocument/2006/relationships/image" Target="../media/image81.svg"/><Relationship Id="rId10" Type="http://schemas.openxmlformats.org/officeDocument/2006/relationships/image" Target="../media/image55.svg"/><Relationship Id="rId19" Type="http://schemas.openxmlformats.org/officeDocument/2006/relationships/image" Target="../media/image64.png"/><Relationship Id="rId31" Type="http://schemas.openxmlformats.org/officeDocument/2006/relationships/image" Target="../media/image76.png"/><Relationship Id="rId4" Type="http://schemas.openxmlformats.org/officeDocument/2006/relationships/image" Target="../media/image49.png"/><Relationship Id="rId9" Type="http://schemas.openxmlformats.org/officeDocument/2006/relationships/image" Target="../media/image54.png"/><Relationship Id="rId14" Type="http://schemas.openxmlformats.org/officeDocument/2006/relationships/image" Target="../media/image59.svg"/><Relationship Id="rId22" Type="http://schemas.openxmlformats.org/officeDocument/2006/relationships/image" Target="../media/image67.svg"/><Relationship Id="rId27" Type="http://schemas.openxmlformats.org/officeDocument/2006/relationships/image" Target="../media/image72.png"/><Relationship Id="rId30" Type="http://schemas.openxmlformats.org/officeDocument/2006/relationships/image" Target="../media/image75.svg"/><Relationship Id="rId35" Type="http://schemas.openxmlformats.org/officeDocument/2006/relationships/image" Target="../media/image80.pn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png"/><Relationship Id="rId1" Type="http://schemas.openxmlformats.org/officeDocument/2006/relationships/slideLayout" Target="../slideLayouts/slideLayout9.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88.png"/><Relationship Id="rId4" Type="http://schemas.openxmlformats.org/officeDocument/2006/relationships/image" Target="../media/image87.png"/></Relationships>
</file>

<file path=ppt/slides/_rels/slide3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5.xml"/><Relationship Id="rId4" Type="http://schemas.openxmlformats.org/officeDocument/2006/relationships/image" Target="../media/image91.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slideLayout" Target="../slideLayouts/slideLayout9.xml"/><Relationship Id="rId1" Type="http://schemas.openxmlformats.org/officeDocument/2006/relationships/video" Target="https://www.youtube.com/embed/Dx_QSfpuWwc?feature=oembed"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724E576-493F-CFB2-D264-EE1EFA4DAAB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29045" y="3071985"/>
            <a:ext cx="31356300" cy="4136414"/>
          </a:xfrm>
          <a:prstGeom prst="rect">
            <a:avLst/>
          </a:prstGeom>
        </p:spPr>
      </p:pic>
      <p:pic>
        <p:nvPicPr>
          <p:cNvPr id="8" name="Picture 7">
            <a:extLst>
              <a:ext uri="{FF2B5EF4-FFF2-40B4-BE49-F238E27FC236}">
                <a16:creationId xmlns:a16="http://schemas.microsoft.com/office/drawing/2014/main" id="{0F3C8D1C-A077-669C-D55A-77571092104B}"/>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3860497" y="228600"/>
            <a:ext cx="4930440" cy="5004582"/>
          </a:xfrm>
          <a:prstGeom prst="rect">
            <a:avLst/>
          </a:prstGeom>
        </p:spPr>
      </p:pic>
      <p:sp>
        <p:nvSpPr>
          <p:cNvPr id="3" name="Subtitle 2">
            <a:extLst>
              <a:ext uri="{FF2B5EF4-FFF2-40B4-BE49-F238E27FC236}">
                <a16:creationId xmlns:a16="http://schemas.microsoft.com/office/drawing/2014/main" id="{807ED15F-1250-F122-A223-7138CD6F7926}"/>
              </a:ext>
            </a:extLst>
          </p:cNvPr>
          <p:cNvSpPr>
            <a:spLocks noGrp="1"/>
          </p:cNvSpPr>
          <p:nvPr>
            <p:ph type="subTitle" idx="1"/>
          </p:nvPr>
        </p:nvSpPr>
        <p:spPr>
          <a:xfrm>
            <a:off x="2107942" y="3971968"/>
            <a:ext cx="14421866" cy="1738167"/>
          </a:xfrm>
        </p:spPr>
        <p:txBody>
          <a:bodyPr/>
          <a:lstStyle/>
          <a:p>
            <a:r>
              <a:rPr lang="en-US" sz="4000" b="1" dirty="0">
                <a:latin typeface="Arial" panose="020B0604020202020204" pitchFamily="34" charset="0"/>
                <a:cs typeface="Arial" panose="020B0604020202020204" pitchFamily="34" charset="0"/>
              </a:rPr>
              <a:t>18 September 2025 5pm – 6.15pm</a:t>
            </a:r>
          </a:p>
          <a:p>
            <a:endParaRPr lang="en-US" dirty="0"/>
          </a:p>
        </p:txBody>
      </p:sp>
      <p:sp>
        <p:nvSpPr>
          <p:cNvPr id="2" name="Title 1">
            <a:extLst>
              <a:ext uri="{FF2B5EF4-FFF2-40B4-BE49-F238E27FC236}">
                <a16:creationId xmlns:a16="http://schemas.microsoft.com/office/drawing/2014/main" id="{748E1B59-CE83-1105-CEA8-FF4D4EBA54A3}"/>
              </a:ext>
            </a:extLst>
          </p:cNvPr>
          <p:cNvSpPr>
            <a:spLocks noGrp="1"/>
          </p:cNvSpPr>
          <p:nvPr>
            <p:ph type="ctrTitle"/>
          </p:nvPr>
        </p:nvSpPr>
        <p:spPr>
          <a:xfrm>
            <a:off x="2107942" y="2376126"/>
            <a:ext cx="15772095" cy="1386292"/>
          </a:xfrm>
        </p:spPr>
        <p:txBody>
          <a:bodyPr>
            <a:noAutofit/>
          </a:bodyPr>
          <a:lstStyle/>
          <a:p>
            <a:r>
              <a:rPr lang="en-US" sz="6000" b="1" dirty="0">
                <a:solidFill>
                  <a:srgbClr val="0070C0"/>
                </a:solidFill>
                <a:latin typeface="Arial" panose="020B0604020202020204" pitchFamily="34" charset="0"/>
                <a:cs typeface="Arial" panose="020B0604020202020204" pitchFamily="34" charset="0"/>
              </a:rPr>
              <a:t>Staffordshire and Stoke-on-Trent Integrated Care Board </a:t>
            </a:r>
            <a:br>
              <a:rPr lang="en-US" sz="6000" b="1" dirty="0">
                <a:solidFill>
                  <a:srgbClr val="0070C0"/>
                </a:solidFill>
                <a:latin typeface="Arial" panose="020B0604020202020204" pitchFamily="34" charset="0"/>
                <a:cs typeface="Arial" panose="020B0604020202020204" pitchFamily="34" charset="0"/>
              </a:rPr>
            </a:br>
            <a:r>
              <a:rPr lang="en-US" sz="6000" b="1" dirty="0">
                <a:solidFill>
                  <a:srgbClr val="0070C0"/>
                </a:solidFill>
                <a:latin typeface="Arial" panose="020B0604020202020204" pitchFamily="34" charset="0"/>
                <a:cs typeface="Arial" panose="020B0604020202020204" pitchFamily="34" charset="0"/>
              </a:rPr>
              <a:t>Annual General Meeting </a:t>
            </a:r>
          </a:p>
        </p:txBody>
      </p:sp>
      <p:pic>
        <p:nvPicPr>
          <p:cNvPr id="4" name="Picture 3" descr="Logo of Staffordshire and Stoke-on-Trent Integrated Care Board">
            <a:extLst>
              <a:ext uri="{FF2B5EF4-FFF2-40B4-BE49-F238E27FC236}">
                <a16:creationId xmlns:a16="http://schemas.microsoft.com/office/drawing/2014/main" id="{1C0F5551-E675-ADFD-91F8-9D591A86E2E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Tree>
    <p:extLst>
      <p:ext uri="{BB962C8B-B14F-4D97-AF65-F5344CB8AC3E}">
        <p14:creationId xmlns:p14="http://schemas.microsoft.com/office/powerpoint/2010/main" val="134200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07FAE-308F-A20D-7158-6F946A84C38F}"/>
            </a:ext>
          </a:extLst>
        </p:cNvPr>
        <p:cNvGrpSpPr/>
        <p:nvPr/>
      </p:nvGrpSpPr>
      <p:grpSpPr>
        <a:xfrm>
          <a:off x="0" y="0"/>
          <a:ext cx="0" cy="0"/>
          <a:chOff x="0" y="0"/>
          <a:chExt cx="0" cy="0"/>
        </a:xfrm>
      </p:grpSpPr>
      <p:sp>
        <p:nvSpPr>
          <p:cNvPr id="12" name="Rectangle 11">
            <a:extLst>
              <a:ext uri="{FF2B5EF4-FFF2-40B4-BE49-F238E27FC236}">
                <a16:creationId xmlns:a16="http://schemas.microsoft.com/office/drawing/2014/main" id="{3CC0598B-279D-5B7B-0AD8-721437BA170A}"/>
              </a:ext>
              <a:ext uri="{C183D7F6-B498-43B3-948B-1728B52AA6E4}">
                <adec:decorative xmlns:adec="http://schemas.microsoft.com/office/drawing/2017/decorative" val="1"/>
              </a:ext>
            </a:extLst>
          </p:cNvPr>
          <p:cNvSpPr/>
          <p:nvPr/>
        </p:nvSpPr>
        <p:spPr>
          <a:xfrm>
            <a:off x="749078" y="1089165"/>
            <a:ext cx="14339978" cy="5278086"/>
          </a:xfrm>
          <a:prstGeom prst="rect">
            <a:avLst/>
          </a:prstGeom>
          <a:solidFill>
            <a:srgbClr val="DEEB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FF9AB205-56CE-987A-69A6-617B974A089B}"/>
              </a:ext>
              <a:ext uri="{C183D7F6-B498-43B3-948B-1728B52AA6E4}">
                <adec:decorative xmlns:adec="http://schemas.microsoft.com/office/drawing/2017/decorative" val="1"/>
              </a:ext>
            </a:extLst>
          </p:cNvPr>
          <p:cNvSpPr/>
          <p:nvPr/>
        </p:nvSpPr>
        <p:spPr>
          <a:xfrm>
            <a:off x="15757923" y="1089165"/>
            <a:ext cx="15557573" cy="5202418"/>
          </a:xfrm>
          <a:prstGeom prst="rect">
            <a:avLst/>
          </a:prstGeom>
          <a:solidFill>
            <a:srgbClr val="D0EE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BA7ABCE9-6183-012E-2CCF-1253AF42527F}"/>
              </a:ext>
            </a:extLst>
          </p:cNvPr>
          <p:cNvSpPr txBox="1"/>
          <p:nvPr/>
        </p:nvSpPr>
        <p:spPr>
          <a:xfrm>
            <a:off x="15825339" y="1182633"/>
            <a:ext cx="15490157" cy="4939814"/>
          </a:xfrm>
          <a:prstGeom prst="rect">
            <a:avLst/>
          </a:prstGeom>
          <a:noFill/>
        </p:spPr>
        <p:txBody>
          <a:bodyPr wrap="square">
            <a:spAutoFit/>
          </a:bodyPr>
          <a:lstStyle/>
          <a:p>
            <a:r>
              <a:rPr lang="en-GB" sz="2400" b="1" dirty="0">
                <a:latin typeface="Arial" panose="020B0604020202020204" pitchFamily="34" charset="0"/>
                <a:cs typeface="Arial" panose="020B0604020202020204" pitchFamily="34" charset="0"/>
              </a:rPr>
              <a:t>The principles of strategic commissioning:</a:t>
            </a:r>
          </a:p>
          <a:p>
            <a:pPr marL="342900" indent="-342900">
              <a:buFont typeface="Arial" panose="020B0604020202020204" pitchFamily="34" charset="0"/>
              <a:buChar char="•"/>
            </a:pPr>
            <a:endParaRPr lang="en-GB" sz="2100" b="1" dirty="0">
              <a:latin typeface="Arial" panose="020B0604020202020204" pitchFamily="34" charset="0"/>
              <a:cs typeface="Arial" panose="020B0604020202020204" pitchFamily="34" charset="0"/>
            </a:endParaRPr>
          </a:p>
          <a:p>
            <a:pPr marL="457200" indent="-457200">
              <a:buClr>
                <a:srgbClr val="002F86"/>
              </a:buClr>
              <a:buFont typeface="Arial" panose="020B0604020202020204" pitchFamily="34" charset="0"/>
              <a:buChar char="•"/>
            </a:pPr>
            <a:r>
              <a:rPr lang="en-GB" sz="2400" b="1" dirty="0">
                <a:solidFill>
                  <a:srgbClr val="002060"/>
                </a:solidFill>
                <a:latin typeface="Arial" panose="020B0604020202020204" pitchFamily="34" charset="0"/>
                <a:cs typeface="Arial" panose="020B0604020202020204" pitchFamily="34" charset="0"/>
              </a:rPr>
              <a:t>Partnership: </a:t>
            </a:r>
            <a:r>
              <a:rPr lang="en-GB" sz="2100" dirty="0">
                <a:latin typeface="Arial" panose="020B0604020202020204" pitchFamily="34" charset="0"/>
                <a:cs typeface="Arial" panose="020B0604020202020204" pitchFamily="34" charset="0"/>
              </a:rPr>
              <a:t>Working in partnership to best improve the health and wellbeing and reduce health inequalities of the local population by engaging communities and understanding their experiences.</a:t>
            </a:r>
          </a:p>
          <a:p>
            <a:pPr marL="457200" indent="-457200">
              <a:buClr>
                <a:srgbClr val="002F86"/>
              </a:buClr>
              <a:buFont typeface="Arial" panose="020B0604020202020204" pitchFamily="34" charset="0"/>
              <a:buChar char="•"/>
            </a:pPr>
            <a:r>
              <a:rPr lang="en-GB" sz="2400" b="1" dirty="0">
                <a:solidFill>
                  <a:srgbClr val="002060"/>
                </a:solidFill>
                <a:latin typeface="Arial" panose="020B0604020202020204" pitchFamily="34" charset="0"/>
                <a:cs typeface="Arial" panose="020B0604020202020204" pitchFamily="34" charset="0"/>
              </a:rPr>
              <a:t>Value for money: </a:t>
            </a:r>
            <a:r>
              <a:rPr lang="en-GB" sz="2100" dirty="0">
                <a:latin typeface="Arial" panose="020B0604020202020204" pitchFamily="34" charset="0"/>
                <a:cs typeface="Arial" panose="020B0604020202020204" pitchFamily="34" charset="0"/>
              </a:rPr>
              <a:t>Rigorously seeking to maximise value for money, by improving the allocative efficiency of care provided and the technical efficiency of providers, ensuring there is a clear mechanism for turning each investment into real improvements in outcomes  </a:t>
            </a:r>
          </a:p>
          <a:p>
            <a:pPr marL="457200" indent="-457200">
              <a:buClr>
                <a:srgbClr val="002F86"/>
              </a:buClr>
              <a:buFont typeface="Arial" panose="020B0604020202020204" pitchFamily="34" charset="0"/>
              <a:buChar char="•"/>
            </a:pPr>
            <a:r>
              <a:rPr lang="en-GB" sz="2400" b="1" dirty="0">
                <a:solidFill>
                  <a:srgbClr val="002060"/>
                </a:solidFill>
                <a:latin typeface="Arial" panose="020B0604020202020204" pitchFamily="34" charset="0"/>
                <a:cs typeface="Arial" panose="020B0604020202020204" pitchFamily="34" charset="0"/>
              </a:rPr>
              <a:t>Accountability: </a:t>
            </a:r>
            <a:r>
              <a:rPr lang="en-GB" sz="2100" dirty="0">
                <a:latin typeface="Arial" panose="020B0604020202020204" pitchFamily="34" charset="0"/>
                <a:cs typeface="Arial" panose="020B0604020202020204" pitchFamily="34" charset="0"/>
              </a:rPr>
              <a:t>Ensuring decision making is transparent and evidence-based, while holding partners accountable for their commitments</a:t>
            </a:r>
          </a:p>
          <a:p>
            <a:pPr marL="457200" indent="-457200">
              <a:buClr>
                <a:srgbClr val="002F86"/>
              </a:buClr>
              <a:buFont typeface="Arial" panose="020B0604020202020204" pitchFamily="34" charset="0"/>
              <a:buChar char="•"/>
            </a:pPr>
            <a:r>
              <a:rPr lang="en-GB" sz="2400" b="1" dirty="0">
                <a:solidFill>
                  <a:srgbClr val="002060"/>
                </a:solidFill>
                <a:latin typeface="Arial" panose="020B0604020202020204" pitchFamily="34" charset="0"/>
                <a:cs typeface="Arial" panose="020B0604020202020204" pitchFamily="34" charset="0"/>
              </a:rPr>
              <a:t>Learning: </a:t>
            </a:r>
            <a:r>
              <a:rPr lang="en-GB" sz="2100" dirty="0">
                <a:latin typeface="Arial" panose="020B0604020202020204" pitchFamily="34" charset="0"/>
                <a:cs typeface="Arial" panose="020B0604020202020204" pitchFamily="34" charset="0"/>
              </a:rPr>
              <a:t>Fostering a learning system aligned with system goals, driving improvement grounded in operational realities and constraints</a:t>
            </a:r>
          </a:p>
          <a:p>
            <a:pPr marL="457200" indent="-457200">
              <a:buClr>
                <a:srgbClr val="002F86"/>
              </a:buClr>
              <a:buFont typeface="Arial" panose="020B0604020202020204" pitchFamily="34" charset="0"/>
              <a:buChar char="•"/>
            </a:pPr>
            <a:r>
              <a:rPr lang="en-GB" sz="2400" b="1" dirty="0">
                <a:solidFill>
                  <a:srgbClr val="002060"/>
                </a:solidFill>
                <a:latin typeface="Arial" panose="020B0604020202020204" pitchFamily="34" charset="0"/>
                <a:cs typeface="Arial" panose="020B0604020202020204" pitchFamily="34" charset="0"/>
              </a:rPr>
              <a:t>Information: </a:t>
            </a:r>
            <a:r>
              <a:rPr lang="en-GB" sz="2100" dirty="0">
                <a:latin typeface="Arial" panose="020B0604020202020204" pitchFamily="34" charset="0"/>
                <a:cs typeface="Arial" panose="020B0604020202020204" pitchFamily="34" charset="0"/>
              </a:rPr>
              <a:t>Utilising high quality data analysis, dialogue and expertise to inform decision-making and target interventions</a:t>
            </a:r>
          </a:p>
          <a:p>
            <a:pPr marL="457200" indent="-457200">
              <a:buClr>
                <a:srgbClr val="002F86"/>
              </a:buClr>
              <a:buFont typeface="Arial" panose="020B0604020202020204" pitchFamily="34" charset="0"/>
              <a:buChar char="•"/>
            </a:pPr>
            <a:r>
              <a:rPr lang="en-GB" sz="2400" b="1" dirty="0">
                <a:solidFill>
                  <a:srgbClr val="002060"/>
                </a:solidFill>
                <a:latin typeface="Arial" panose="020B0604020202020204" pitchFamily="34" charset="0"/>
                <a:cs typeface="Arial" panose="020B0604020202020204" pitchFamily="34" charset="0"/>
              </a:rPr>
              <a:t>Development: </a:t>
            </a:r>
            <a:r>
              <a:rPr lang="en-GB" sz="2100" dirty="0">
                <a:latin typeface="Arial" panose="020B0604020202020204" pitchFamily="34" charset="0"/>
                <a:cs typeface="Arial" panose="020B0604020202020204" pitchFamily="34" charset="0"/>
              </a:rPr>
              <a:t>Developing the skills and expertise of commissioning staff</a:t>
            </a:r>
          </a:p>
          <a:p>
            <a:pPr marL="457200" indent="-457200">
              <a:buClr>
                <a:srgbClr val="002F86"/>
              </a:buClr>
              <a:buFont typeface="Arial" panose="020B0604020202020204" pitchFamily="34" charset="0"/>
              <a:buChar char="•"/>
            </a:pPr>
            <a:r>
              <a:rPr lang="en-GB" sz="2400" b="1" dirty="0">
                <a:solidFill>
                  <a:srgbClr val="002060"/>
                </a:solidFill>
                <a:latin typeface="Arial" panose="020B0604020202020204" pitchFamily="34" charset="0"/>
                <a:cs typeface="Arial" panose="020B0604020202020204" pitchFamily="34" charset="0"/>
              </a:rPr>
              <a:t>Leadership: </a:t>
            </a:r>
            <a:r>
              <a:rPr lang="en-GB" sz="2100" dirty="0">
                <a:latin typeface="Arial" panose="020B0604020202020204" pitchFamily="34" charset="0"/>
                <a:cs typeface="Arial" panose="020B0604020202020204" pitchFamily="34" charset="0"/>
              </a:rPr>
              <a:t>Empowering clinical and care leadership to drive cross-organisation improvements</a:t>
            </a:r>
          </a:p>
        </p:txBody>
      </p:sp>
      <p:sp>
        <p:nvSpPr>
          <p:cNvPr id="6" name="TextBox 5">
            <a:extLst>
              <a:ext uri="{FF2B5EF4-FFF2-40B4-BE49-F238E27FC236}">
                <a16:creationId xmlns:a16="http://schemas.microsoft.com/office/drawing/2014/main" id="{48C4C149-907D-F8F4-1D58-C7BCF7BB4EB9}"/>
              </a:ext>
            </a:extLst>
          </p:cNvPr>
          <p:cNvSpPr txBox="1"/>
          <p:nvPr/>
        </p:nvSpPr>
        <p:spPr>
          <a:xfrm>
            <a:off x="1068107" y="1340866"/>
            <a:ext cx="13812252" cy="4433393"/>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buClr>
                <a:srgbClr val="000000"/>
              </a:buClr>
              <a:buSzTx/>
              <a:buFont typeface="Arial"/>
              <a:buNone/>
              <a:tabLst/>
              <a:defRPr/>
            </a:pPr>
            <a:r>
              <a:rPr kumimoji="0" lang="en-GB" sz="2400" b="1" i="0" u="none" strike="noStrike" kern="100" cap="none" spc="0" normalizeH="0" baseline="0" noProof="0" dirty="0">
                <a:ln>
                  <a:noFill/>
                </a:ln>
                <a:solidFill>
                  <a:prstClr val="black"/>
                </a:solidFill>
                <a:effectLst/>
                <a:uLnTx/>
                <a:uFillTx/>
                <a:latin typeface="Arial"/>
                <a:ea typeface="Aptos" panose="020B0004020202020204" pitchFamily="34" charset="0"/>
                <a:cs typeface="Times New Roman" panose="02020603050405020304" pitchFamily="18" charset="0"/>
                <a:sym typeface="Arial"/>
              </a:rPr>
              <a:t>The case for change:</a:t>
            </a:r>
          </a:p>
          <a:p>
            <a:pPr marL="0" marR="0" lvl="0" indent="0" algn="l" defTabSz="914400" rtl="0" eaLnBrk="1" fontAlgn="auto" latinLnBrk="0" hangingPunct="1">
              <a:lnSpc>
                <a:spcPct val="107000"/>
              </a:lnSpc>
              <a:spcBef>
                <a:spcPts val="0"/>
              </a:spcBef>
              <a:buClr>
                <a:srgbClr val="000000"/>
              </a:buClr>
              <a:buSzTx/>
              <a:buFont typeface="Arial"/>
              <a:buNone/>
              <a:tabLst/>
              <a:defRPr/>
            </a:pPr>
            <a:endParaRPr kumimoji="0" lang="en-GB" sz="2100" b="1" i="0" u="none" strike="noStrike" kern="100" cap="none" spc="0" normalizeH="0" baseline="0" noProof="0" dirty="0">
              <a:ln>
                <a:noFill/>
              </a:ln>
              <a:solidFill>
                <a:prstClr val="black"/>
              </a:solidFill>
              <a:effectLst/>
              <a:uLnTx/>
              <a:uFillTx/>
              <a:latin typeface="Arial"/>
              <a:ea typeface="Aptos" panose="020B0004020202020204" pitchFamily="34" charset="0"/>
              <a:cs typeface="Times New Roman" panose="02020603050405020304" pitchFamily="18" charset="0"/>
              <a:sym typeface="Arial"/>
            </a:endParaRPr>
          </a:p>
          <a:p>
            <a:pPr marL="0" marR="0" lvl="0" indent="0" algn="l" defTabSz="914400" rtl="0" eaLnBrk="1" fontAlgn="auto" latinLnBrk="0" hangingPunct="1">
              <a:lnSpc>
                <a:spcPct val="107000"/>
              </a:lnSpc>
              <a:spcBef>
                <a:spcPts val="0"/>
              </a:spcBef>
              <a:buClr>
                <a:srgbClr val="000000"/>
              </a:buClr>
              <a:buSzTx/>
              <a:buFont typeface="Arial"/>
              <a:buNone/>
              <a:tabLst/>
              <a:defRPr/>
            </a:pPr>
            <a:r>
              <a:rPr kumimoji="0" lang="en-GB" sz="21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The ICB Model Blueprint established Strategic Commissioning as the central function of the ICBs of the future. </a:t>
            </a:r>
            <a:r>
              <a:rPr lang="en-GB" sz="2100" dirty="0">
                <a:solidFill>
                  <a:schemeClr val="tx1"/>
                </a:solidFill>
                <a:latin typeface="Arial" panose="020B0604020202020204" pitchFamily="34" charset="0"/>
                <a:cs typeface="Arial" panose="020B0604020202020204" pitchFamily="34" charset="0"/>
              </a:rPr>
              <a:t>The NHS 10 Year Plan promised a new commissioning framework to support ICBs become Strategic Commissioners. </a:t>
            </a:r>
            <a:endParaRPr kumimoji="0" lang="en-GB" sz="21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21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1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Strategic commissioning </a:t>
            </a:r>
            <a:r>
              <a:rPr lang="en-GB" sz="2100" dirty="0">
                <a:solidFill>
                  <a:schemeClr val="tx1"/>
                </a:solidFill>
                <a:latin typeface="Arial" panose="020B0604020202020204" pitchFamily="34" charset="0"/>
                <a:cs typeface="Arial" panose="020B0604020202020204" pitchFamily="34" charset="0"/>
              </a:rPr>
              <a:t>aims to</a:t>
            </a:r>
            <a:r>
              <a:rPr kumimoji="0" lang="en-GB" sz="21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a:t>
            </a:r>
            <a:r>
              <a:rPr kumimoji="0" lang="en-GB" sz="21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improve population health</a:t>
            </a:r>
            <a:r>
              <a:rPr kumimoji="0" lang="en-GB" sz="21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a:t>
            </a:r>
            <a:r>
              <a:rPr kumimoji="0" lang="en-GB" sz="21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reduce health inequalities</a:t>
            </a:r>
            <a:r>
              <a:rPr kumimoji="0" lang="en-GB" sz="21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and </a:t>
            </a:r>
            <a:r>
              <a:rPr kumimoji="0" lang="en-GB" sz="21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improve access to high-quality services</a:t>
            </a:r>
            <a:r>
              <a:rPr kumimoji="0" lang="en-GB" sz="21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a:t>
            </a:r>
            <a:r>
              <a:rPr lang="en-GB" sz="2100" dirty="0">
                <a:solidFill>
                  <a:schemeClr val="tx1"/>
                </a:solidFill>
                <a:latin typeface="Arial" panose="020B0604020202020204" pitchFamily="34" charset="0"/>
                <a:cs typeface="Arial" panose="020B0604020202020204" pitchFamily="34" charset="0"/>
              </a:rPr>
              <a:t>It does this through planning and securing healthcare for patients in the near, medium and longer term within the total available resource. It means more effective decommissioning of services too, with data &amp; intelligence used to evaluate impact and direct resources.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21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endParaRPr>
          </a:p>
          <a:p>
            <a:pPr lvl="0">
              <a:defRPr/>
            </a:pPr>
            <a:r>
              <a:rPr lang="en-GB" sz="2100" dirty="0">
                <a:solidFill>
                  <a:schemeClr val="tx1"/>
                </a:solidFill>
                <a:latin typeface="Arial" panose="020B0604020202020204" pitchFamily="34" charset="0"/>
                <a:cs typeface="Arial" panose="020B0604020202020204" pitchFamily="34" charset="0"/>
              </a:rPr>
              <a:t>Strategic commissioning</a:t>
            </a:r>
            <a:r>
              <a:rPr kumimoji="0" lang="en-GB" sz="21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a:t>
            </a:r>
            <a:r>
              <a:rPr lang="en-GB" sz="2100" dirty="0">
                <a:solidFill>
                  <a:schemeClr val="tx1"/>
                </a:solidFill>
                <a:latin typeface="Arial" panose="020B0604020202020204" pitchFamily="34" charset="0"/>
                <a:cs typeface="Arial" panose="020B0604020202020204" pitchFamily="34" charset="0"/>
              </a:rPr>
              <a:t>is</a:t>
            </a:r>
            <a:r>
              <a:rPr kumimoji="0" lang="en-GB" sz="21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key to </a:t>
            </a:r>
            <a:r>
              <a:rPr lang="en-GB" sz="2100" dirty="0">
                <a:solidFill>
                  <a:schemeClr val="tx1"/>
                </a:solidFill>
                <a:latin typeface="Arial" panose="020B0604020202020204" pitchFamily="34" charset="0"/>
                <a:cs typeface="Arial" panose="020B0604020202020204" pitchFamily="34" charset="0"/>
              </a:rPr>
              <a:t>enabling</a:t>
            </a:r>
            <a:r>
              <a:rPr kumimoji="0" lang="en-GB" sz="21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the ‘three shifts’ in the NHS at the centre of the 10 Year Plan</a:t>
            </a:r>
            <a:r>
              <a:rPr lang="en-GB" sz="2100" dirty="0">
                <a:solidFill>
                  <a:schemeClr val="tx1"/>
                </a:solidFill>
                <a:latin typeface="Arial" panose="020B0604020202020204" pitchFamily="34" charset="0"/>
                <a:cs typeface="Arial" panose="020B0604020202020204" pitchFamily="34" charset="0"/>
              </a:rPr>
              <a:t>. The Plan is clear: w</a:t>
            </a:r>
            <a:r>
              <a:rPr kumimoji="0" lang="en-GB" sz="21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e must ensure that </a:t>
            </a:r>
            <a:r>
              <a:rPr kumimoji="0" lang="en-GB" sz="21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NHS expenditure is focused on addressing the highest health need, with the most </a:t>
            </a:r>
            <a:r>
              <a:rPr kumimoji="0" lang="en-GB" sz="21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effective intervention, in the most cost-effective location. </a:t>
            </a:r>
          </a:p>
        </p:txBody>
      </p:sp>
      <p:sp>
        <p:nvSpPr>
          <p:cNvPr id="8" name="Title 1">
            <a:extLst>
              <a:ext uri="{FF2B5EF4-FFF2-40B4-BE49-F238E27FC236}">
                <a16:creationId xmlns:a16="http://schemas.microsoft.com/office/drawing/2014/main" id="{610BDEF0-FEA7-AD4B-3442-5AF8D7FFEFE8}"/>
              </a:ext>
            </a:extLst>
          </p:cNvPr>
          <p:cNvSpPr txBox="1">
            <a:spLocks/>
          </p:cNvSpPr>
          <p:nvPr/>
        </p:nvSpPr>
        <p:spPr>
          <a:xfrm>
            <a:off x="749078" y="201524"/>
            <a:ext cx="29045933" cy="981109"/>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3359" kern="1200">
                <a:solidFill>
                  <a:schemeClr val="tx1"/>
                </a:solidFill>
                <a:latin typeface="+mj-lt"/>
                <a:ea typeface="+mj-ea"/>
                <a:cs typeface="+mj-cs"/>
              </a:defRPr>
            </a:lvl1pPr>
          </a:lstStyle>
          <a:p>
            <a:r>
              <a:rPr lang="en-GB" sz="4400" b="1" dirty="0">
                <a:solidFill>
                  <a:srgbClr val="0070C0"/>
                </a:solidFill>
                <a:latin typeface="Arial" panose="020B0604020202020204" pitchFamily="34" charset="0"/>
              </a:rPr>
              <a:t>Strategic Commissioning Framework Overview (2025-26)</a:t>
            </a:r>
          </a:p>
        </p:txBody>
      </p:sp>
      <p:sp>
        <p:nvSpPr>
          <p:cNvPr id="2" name="Title 1">
            <a:extLst>
              <a:ext uri="{FF2B5EF4-FFF2-40B4-BE49-F238E27FC236}">
                <a16:creationId xmlns:a16="http://schemas.microsoft.com/office/drawing/2014/main" id="{F9A5733F-543A-1550-321F-948CD3CF782F}"/>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0" y="-2444086"/>
            <a:ext cx="10217672" cy="1679840"/>
          </a:xfrm>
        </p:spPr>
        <p:txBody>
          <a:bodyPr/>
          <a:lstStyle/>
          <a:p>
            <a:r>
              <a:rPr lang="en-GB" sz="3600" b="1" dirty="0">
                <a:solidFill>
                  <a:srgbClr val="252525"/>
                </a:solidFill>
                <a:latin typeface="Arial" panose="020B0604020202020204" pitchFamily="34" charset="0"/>
              </a:rPr>
              <a:t>Strategic Commissioning Framework Overview (2025-26</a:t>
            </a:r>
            <a:endParaRPr lang="en-US" dirty="0">
              <a:solidFill>
                <a:srgbClr val="252525"/>
              </a:solidFill>
            </a:endParaRPr>
          </a:p>
        </p:txBody>
      </p:sp>
    </p:spTree>
    <p:extLst>
      <p:ext uri="{BB962C8B-B14F-4D97-AF65-F5344CB8AC3E}">
        <p14:creationId xmlns:p14="http://schemas.microsoft.com/office/powerpoint/2010/main" val="1803409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110980-B5D3-41EE-A17C-21B030C3D969}"/>
            </a:ext>
          </a:extLst>
        </p:cNvPr>
        <p:cNvGrpSpPr/>
        <p:nvPr/>
      </p:nvGrpSpPr>
      <p:grpSpPr>
        <a:xfrm>
          <a:off x="0" y="0"/>
          <a:ext cx="0" cy="0"/>
          <a:chOff x="0" y="0"/>
          <a:chExt cx="0" cy="0"/>
        </a:xfrm>
      </p:grpSpPr>
      <p:sp>
        <p:nvSpPr>
          <p:cNvPr id="2" name="Google Shape;1282;p104">
            <a:extLst>
              <a:ext uri="{FF2B5EF4-FFF2-40B4-BE49-F238E27FC236}">
                <a16:creationId xmlns:a16="http://schemas.microsoft.com/office/drawing/2014/main" id="{9625BD3E-BABF-3C21-C450-305C7374F1B3}"/>
              </a:ext>
              <a:ext uri="{C183D7F6-B498-43B3-948B-1728B52AA6E4}">
                <adec:decorative xmlns:adec="http://schemas.microsoft.com/office/drawing/2017/decorative" val="1"/>
              </a:ext>
            </a:extLst>
          </p:cNvPr>
          <p:cNvSpPr txBox="1"/>
          <p:nvPr/>
        </p:nvSpPr>
        <p:spPr>
          <a:xfrm>
            <a:off x="24005780" y="4992700"/>
            <a:ext cx="7199010" cy="1476000"/>
          </a:xfrm>
          <a:prstGeom prst="rect">
            <a:avLst/>
          </a:prstGeom>
          <a:solidFill>
            <a:srgbClr val="D0EEED"/>
          </a:solid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3" name="Google Shape;1282;p104">
            <a:extLst>
              <a:ext uri="{FF2B5EF4-FFF2-40B4-BE49-F238E27FC236}">
                <a16:creationId xmlns:a16="http://schemas.microsoft.com/office/drawing/2014/main" id="{B81B8BFF-879D-499E-66F6-2EF8813829B2}"/>
              </a:ext>
              <a:ext uri="{C183D7F6-B498-43B3-948B-1728B52AA6E4}">
                <adec:decorative xmlns:adec="http://schemas.microsoft.com/office/drawing/2017/decorative" val="1"/>
              </a:ext>
            </a:extLst>
          </p:cNvPr>
          <p:cNvSpPr txBox="1"/>
          <p:nvPr/>
        </p:nvSpPr>
        <p:spPr>
          <a:xfrm>
            <a:off x="24005780" y="3474238"/>
            <a:ext cx="7199010" cy="1476000"/>
          </a:xfrm>
          <a:prstGeom prst="rect">
            <a:avLst/>
          </a:prstGeom>
          <a:solidFill>
            <a:srgbClr val="D0EEED"/>
          </a:solid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endParaRPr lang="en-GB" sz="3200" b="1" kern="0" dirty="0">
              <a:solidFill>
                <a:srgbClr val="231F20"/>
              </a:solidFill>
              <a:latin typeface="Arial" panose="020B0604020202020204" pitchFamily="34" charset="0"/>
              <a:ea typeface="Poppins"/>
              <a:cs typeface="Arial" panose="020B0604020202020204" pitchFamily="34" charset="0"/>
              <a:sym typeface="Poppins"/>
            </a:endParaRPr>
          </a:p>
        </p:txBody>
      </p:sp>
      <p:sp>
        <p:nvSpPr>
          <p:cNvPr id="5" name="Google Shape;1282;p104">
            <a:extLst>
              <a:ext uri="{FF2B5EF4-FFF2-40B4-BE49-F238E27FC236}">
                <a16:creationId xmlns:a16="http://schemas.microsoft.com/office/drawing/2014/main" id="{FFC510E9-0AD8-B893-7E0A-28A31A9186C9}"/>
              </a:ext>
              <a:ext uri="{C183D7F6-B498-43B3-948B-1728B52AA6E4}">
                <adec:decorative xmlns:adec="http://schemas.microsoft.com/office/drawing/2017/decorative" val="1"/>
              </a:ext>
            </a:extLst>
          </p:cNvPr>
          <p:cNvSpPr txBox="1"/>
          <p:nvPr/>
        </p:nvSpPr>
        <p:spPr>
          <a:xfrm>
            <a:off x="24005780" y="1936726"/>
            <a:ext cx="7199010" cy="1476000"/>
          </a:xfrm>
          <a:prstGeom prst="rect">
            <a:avLst/>
          </a:prstGeom>
          <a:solidFill>
            <a:srgbClr val="D0EEED"/>
          </a:solidFill>
          <a:ln w="28575" cap="flat" cmpd="sng">
            <a:noFill/>
            <a:prstDash val="solid"/>
            <a:round/>
            <a:headEnd type="none" w="sm" len="sm"/>
            <a:tailEnd type="none" w="sm" len="sm"/>
          </a:ln>
        </p:spPr>
        <p:txBody>
          <a:bodyPr spcFirstLastPara="1" wrap="square" lIns="121900" tIns="121900" rIns="121900" bIns="121900" anchor="t" anchorCtr="0">
            <a:noAutofit/>
          </a:bodyPr>
          <a:lstStyle/>
          <a:p>
            <a:pPr defTabSz="1219170">
              <a:spcAft>
                <a:spcPts val="600"/>
              </a:spcAft>
              <a:buClr>
                <a:srgbClr val="000000"/>
              </a:buClr>
              <a:defRPr/>
            </a:pPr>
            <a:endParaRPr lang="en-GB" sz="3200" b="1" kern="0" dirty="0">
              <a:solidFill>
                <a:srgbClr val="231F20"/>
              </a:solidFill>
              <a:latin typeface="Arial" panose="020B0604020202020204" pitchFamily="34" charset="0"/>
              <a:ea typeface="Poppins"/>
              <a:cs typeface="Arial" panose="020B0604020202020204" pitchFamily="34" charset="0"/>
              <a:sym typeface="Poppins"/>
            </a:endParaRPr>
          </a:p>
        </p:txBody>
      </p:sp>
      <p:sp>
        <p:nvSpPr>
          <p:cNvPr id="6" name="Google Shape;1282;p104">
            <a:extLst>
              <a:ext uri="{FF2B5EF4-FFF2-40B4-BE49-F238E27FC236}">
                <a16:creationId xmlns:a16="http://schemas.microsoft.com/office/drawing/2014/main" id="{77B78C6B-1678-1A7A-FD8C-785434E725D0}"/>
              </a:ext>
              <a:ext uri="{C183D7F6-B498-43B3-948B-1728B52AA6E4}">
                <adec:decorative xmlns:adec="http://schemas.microsoft.com/office/drawing/2017/decorative" val="1"/>
              </a:ext>
            </a:extLst>
          </p:cNvPr>
          <p:cNvSpPr txBox="1"/>
          <p:nvPr/>
        </p:nvSpPr>
        <p:spPr>
          <a:xfrm>
            <a:off x="24005780" y="404616"/>
            <a:ext cx="7199010" cy="1476000"/>
          </a:xfrm>
          <a:prstGeom prst="rect">
            <a:avLst/>
          </a:prstGeom>
          <a:solidFill>
            <a:srgbClr val="D0EEED"/>
          </a:solid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10" name="Google Shape;1282;p104">
            <a:extLst>
              <a:ext uri="{FF2B5EF4-FFF2-40B4-BE49-F238E27FC236}">
                <a16:creationId xmlns:a16="http://schemas.microsoft.com/office/drawing/2014/main" id="{E2A8BDDC-2884-B018-2017-24CA04B2A98E}"/>
              </a:ext>
              <a:ext uri="{C183D7F6-B498-43B3-948B-1728B52AA6E4}">
                <adec:decorative xmlns:adec="http://schemas.microsoft.com/office/drawing/2017/decorative" val="1"/>
              </a:ext>
            </a:extLst>
          </p:cNvPr>
          <p:cNvSpPr txBox="1"/>
          <p:nvPr/>
        </p:nvSpPr>
        <p:spPr>
          <a:xfrm>
            <a:off x="16742854" y="4992700"/>
            <a:ext cx="7199010" cy="1476000"/>
          </a:xfrm>
          <a:prstGeom prst="rect">
            <a:avLst/>
          </a:prstGeom>
          <a:solidFill>
            <a:srgbClr val="D0EEED"/>
          </a:solid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11" name="Google Shape;1282;p104">
            <a:extLst>
              <a:ext uri="{FF2B5EF4-FFF2-40B4-BE49-F238E27FC236}">
                <a16:creationId xmlns:a16="http://schemas.microsoft.com/office/drawing/2014/main" id="{31E49C5D-BD80-2916-2C5B-25705D196D49}"/>
              </a:ext>
              <a:ext uri="{C183D7F6-B498-43B3-948B-1728B52AA6E4}">
                <adec:decorative xmlns:adec="http://schemas.microsoft.com/office/drawing/2017/decorative" val="1"/>
              </a:ext>
            </a:extLst>
          </p:cNvPr>
          <p:cNvSpPr txBox="1"/>
          <p:nvPr/>
        </p:nvSpPr>
        <p:spPr>
          <a:xfrm>
            <a:off x="16742854" y="3464602"/>
            <a:ext cx="7199010" cy="1476000"/>
          </a:xfrm>
          <a:prstGeom prst="rect">
            <a:avLst/>
          </a:prstGeom>
          <a:solidFill>
            <a:srgbClr val="D0EEED"/>
          </a:solid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12" name="Google Shape;1282;p104">
            <a:extLst>
              <a:ext uri="{FF2B5EF4-FFF2-40B4-BE49-F238E27FC236}">
                <a16:creationId xmlns:a16="http://schemas.microsoft.com/office/drawing/2014/main" id="{31B88E24-D545-74EC-98BB-5692B9198A21}"/>
              </a:ext>
              <a:ext uri="{C183D7F6-B498-43B3-948B-1728B52AA6E4}">
                <adec:decorative xmlns:adec="http://schemas.microsoft.com/office/drawing/2017/decorative" val="1"/>
              </a:ext>
            </a:extLst>
          </p:cNvPr>
          <p:cNvSpPr txBox="1"/>
          <p:nvPr/>
        </p:nvSpPr>
        <p:spPr>
          <a:xfrm>
            <a:off x="16742854" y="1928564"/>
            <a:ext cx="7199010" cy="1476000"/>
          </a:xfrm>
          <a:prstGeom prst="rect">
            <a:avLst/>
          </a:prstGeom>
          <a:solidFill>
            <a:srgbClr val="D0EEED"/>
          </a:solid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19" name="Google Shape;1282;p104">
            <a:extLst>
              <a:ext uri="{FF2B5EF4-FFF2-40B4-BE49-F238E27FC236}">
                <a16:creationId xmlns:a16="http://schemas.microsoft.com/office/drawing/2014/main" id="{B15072FA-7CEB-64A4-EEFA-2E0823D578FE}"/>
              </a:ext>
              <a:ext uri="{C183D7F6-B498-43B3-948B-1728B52AA6E4}">
                <adec:decorative xmlns:adec="http://schemas.microsoft.com/office/drawing/2017/decorative" val="1"/>
              </a:ext>
            </a:extLst>
          </p:cNvPr>
          <p:cNvSpPr txBox="1"/>
          <p:nvPr/>
        </p:nvSpPr>
        <p:spPr>
          <a:xfrm>
            <a:off x="16742854" y="392526"/>
            <a:ext cx="7199010" cy="1476000"/>
          </a:xfrm>
          <a:prstGeom prst="rect">
            <a:avLst/>
          </a:prstGeom>
          <a:solidFill>
            <a:srgbClr val="D0EEED"/>
          </a:solidFill>
          <a:ln w="28575" cap="flat" cmpd="sng">
            <a:noFill/>
            <a:prstDash val="solid"/>
            <a:round/>
            <a:headEnd type="none" w="sm" len="sm"/>
            <a:tailEnd type="none" w="sm" len="sm"/>
          </a:ln>
        </p:spPr>
        <p:txBody>
          <a:bodyPr spcFirstLastPara="1" wrap="square" lIns="12190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15" name="Google Shape;1282;p104">
            <a:extLst>
              <a:ext uri="{FF2B5EF4-FFF2-40B4-BE49-F238E27FC236}">
                <a16:creationId xmlns:a16="http://schemas.microsoft.com/office/drawing/2014/main" id="{0D0DF542-9FC7-BE7F-1A14-041918F3699A}"/>
              </a:ext>
              <a:ext uri="{C183D7F6-B498-43B3-948B-1728B52AA6E4}">
                <adec:decorative xmlns:adec="http://schemas.microsoft.com/office/drawing/2017/decorative" val="0"/>
              </a:ext>
            </a:extLst>
          </p:cNvPr>
          <p:cNvSpPr txBox="1"/>
          <p:nvPr/>
        </p:nvSpPr>
        <p:spPr>
          <a:xfrm>
            <a:off x="24005780" y="4977255"/>
            <a:ext cx="7199010" cy="1476000"/>
          </a:xfrm>
          <a:prstGeom prst="rect">
            <a:avLst/>
          </a:prstGeom>
          <a:no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r>
              <a:rPr lang="en-GB" sz="2400" b="1" dirty="0">
                <a:latin typeface="Arial" panose="020B0604020202020204" pitchFamily="34" charset="0"/>
                <a:cs typeface="Arial" panose="020B0604020202020204" pitchFamily="34" charset="0"/>
              </a:rPr>
              <a:t>Strong clinical leadership &amp; governance  - </a:t>
            </a:r>
            <a:r>
              <a:rPr lang="en-GB" sz="2400" dirty="0">
                <a:latin typeface="Arial" panose="020B0604020202020204" pitchFamily="34" charset="0"/>
                <a:cs typeface="Arial" panose="020B0604020202020204" pitchFamily="34" charset="0"/>
              </a:rPr>
              <a:t>effective clinical leadership embedded, with a solid understanding of population clinical risk</a:t>
            </a: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16" name="Google Shape;1282;p104">
            <a:extLst>
              <a:ext uri="{FF2B5EF4-FFF2-40B4-BE49-F238E27FC236}">
                <a16:creationId xmlns:a16="http://schemas.microsoft.com/office/drawing/2014/main" id="{41867AF4-8E26-CE34-9478-C3719B86B79B}"/>
              </a:ext>
              <a:ext uri="{C183D7F6-B498-43B3-948B-1728B52AA6E4}">
                <adec:decorative xmlns:adec="http://schemas.microsoft.com/office/drawing/2017/decorative" val="0"/>
              </a:ext>
            </a:extLst>
          </p:cNvPr>
          <p:cNvSpPr txBox="1"/>
          <p:nvPr/>
        </p:nvSpPr>
        <p:spPr>
          <a:xfrm>
            <a:off x="24005780" y="3458793"/>
            <a:ext cx="7199010" cy="1476000"/>
          </a:xfrm>
          <a:prstGeom prst="rect">
            <a:avLst/>
          </a:prstGeom>
          <a:no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r>
              <a:rPr lang="en-GB" sz="2400" b="1" dirty="0">
                <a:latin typeface="Arial" panose="020B0604020202020204" pitchFamily="34" charset="0"/>
                <a:cs typeface="Arial" panose="020B0604020202020204" pitchFamily="34" charset="0"/>
              </a:rPr>
              <a:t>Supporting ICB competency and capability development – </a:t>
            </a:r>
            <a:r>
              <a:rPr lang="en-GB" sz="2400" dirty="0">
                <a:latin typeface="Arial" panose="020B0604020202020204" pitchFamily="34" charset="0"/>
                <a:cs typeface="Arial" panose="020B0604020202020204" pitchFamily="34" charset="0"/>
              </a:rPr>
              <a:t>national support offer and maturity assessment</a:t>
            </a:r>
            <a:endParaRPr lang="en-GB" sz="3200" b="1" kern="0" dirty="0">
              <a:solidFill>
                <a:srgbClr val="231F20"/>
              </a:solidFill>
              <a:latin typeface="Arial" panose="020B0604020202020204" pitchFamily="34" charset="0"/>
              <a:ea typeface="Poppins"/>
              <a:cs typeface="Arial" panose="020B0604020202020204" pitchFamily="34" charset="0"/>
              <a:sym typeface="Poppins"/>
            </a:endParaRPr>
          </a:p>
        </p:txBody>
      </p:sp>
      <p:sp>
        <p:nvSpPr>
          <p:cNvPr id="17" name="Google Shape;1282;p104">
            <a:extLst>
              <a:ext uri="{FF2B5EF4-FFF2-40B4-BE49-F238E27FC236}">
                <a16:creationId xmlns:a16="http://schemas.microsoft.com/office/drawing/2014/main" id="{F38D0640-E603-DA35-E806-B0C4C601D530}"/>
              </a:ext>
              <a:ext uri="{C183D7F6-B498-43B3-948B-1728B52AA6E4}">
                <adec:decorative xmlns:adec="http://schemas.microsoft.com/office/drawing/2017/decorative" val="0"/>
              </a:ext>
            </a:extLst>
          </p:cNvPr>
          <p:cNvSpPr txBox="1"/>
          <p:nvPr/>
        </p:nvSpPr>
        <p:spPr>
          <a:xfrm>
            <a:off x="24005780" y="1921281"/>
            <a:ext cx="7199010" cy="1476000"/>
          </a:xfrm>
          <a:prstGeom prst="rect">
            <a:avLst/>
          </a:prstGeom>
          <a:noFill/>
          <a:ln w="28575" cap="flat" cmpd="sng">
            <a:noFill/>
            <a:prstDash val="solid"/>
            <a:round/>
            <a:headEnd type="none" w="sm" len="sm"/>
            <a:tailEnd type="none" w="sm" len="sm"/>
          </a:ln>
        </p:spPr>
        <p:txBody>
          <a:bodyPr spcFirstLastPara="1" wrap="square" lIns="121900" tIns="121900" rIns="121900" bIns="121900" anchor="t" anchorCtr="0">
            <a:noAutofit/>
          </a:bodyPr>
          <a:lstStyle/>
          <a:p>
            <a:pPr defTabSz="1219170">
              <a:spcAft>
                <a:spcPts val="600"/>
              </a:spcAft>
              <a:buClr>
                <a:srgbClr val="000000"/>
              </a:buClr>
              <a:defRPr/>
            </a:pPr>
            <a:r>
              <a:rPr lang="en-GB" sz="2400" b="1" dirty="0">
                <a:latin typeface="Arial" panose="020B0604020202020204" pitchFamily="34" charset="0"/>
                <a:cs typeface="Arial" panose="020B0604020202020204" pitchFamily="34" charset="0"/>
              </a:rPr>
              <a:t>System leadership for population health </a:t>
            </a:r>
            <a:r>
              <a:rPr lang="en-GB" sz="2400" dirty="0">
                <a:latin typeface="Arial" panose="020B0604020202020204" pitchFamily="34" charset="0"/>
                <a:cs typeface="Arial" panose="020B0604020202020204" pitchFamily="34" charset="0"/>
              </a:rPr>
              <a:t>–leaders adept at system thinking, analytics, and collaboration</a:t>
            </a:r>
            <a:endParaRPr lang="en-GB" sz="3200" b="1" kern="0" dirty="0">
              <a:solidFill>
                <a:srgbClr val="231F20"/>
              </a:solidFill>
              <a:latin typeface="Arial" panose="020B0604020202020204" pitchFamily="34" charset="0"/>
              <a:ea typeface="Poppins"/>
              <a:cs typeface="Arial" panose="020B0604020202020204" pitchFamily="34" charset="0"/>
              <a:sym typeface="Poppins"/>
            </a:endParaRPr>
          </a:p>
        </p:txBody>
      </p:sp>
      <p:sp>
        <p:nvSpPr>
          <p:cNvPr id="18" name="Google Shape;1282;p104">
            <a:extLst>
              <a:ext uri="{FF2B5EF4-FFF2-40B4-BE49-F238E27FC236}">
                <a16:creationId xmlns:a16="http://schemas.microsoft.com/office/drawing/2014/main" id="{7FCC8AAD-FDA7-2925-E485-A07DA0E4B3E8}"/>
              </a:ext>
              <a:ext uri="{C183D7F6-B498-43B3-948B-1728B52AA6E4}">
                <adec:decorative xmlns:adec="http://schemas.microsoft.com/office/drawing/2017/decorative" val="0"/>
              </a:ext>
            </a:extLst>
          </p:cNvPr>
          <p:cNvSpPr txBox="1"/>
          <p:nvPr/>
        </p:nvSpPr>
        <p:spPr>
          <a:xfrm>
            <a:off x="24005780" y="389171"/>
            <a:ext cx="7199010" cy="1476000"/>
          </a:xfrm>
          <a:prstGeom prst="rect">
            <a:avLst/>
          </a:prstGeom>
          <a:no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r>
              <a:rPr lang="en-GB" sz="2400" b="1" dirty="0">
                <a:latin typeface="Arial" panose="020B0604020202020204" pitchFamily="34" charset="0"/>
                <a:cs typeface="Arial" panose="020B0604020202020204" pitchFamily="34" charset="0"/>
              </a:rPr>
              <a:t>Partnership working with local government </a:t>
            </a:r>
            <a:r>
              <a:rPr lang="en-GB" sz="2400" dirty="0">
                <a:latin typeface="Arial" panose="020B0604020202020204" pitchFamily="34" charset="0"/>
                <a:cs typeface="Arial" panose="020B0604020202020204" pitchFamily="34" charset="0"/>
              </a:rPr>
              <a:t>– co-design with local government and ever stronger relationships with Places</a:t>
            </a: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14" name="Google Shape;1282;p104">
            <a:extLst>
              <a:ext uri="{FF2B5EF4-FFF2-40B4-BE49-F238E27FC236}">
                <a16:creationId xmlns:a16="http://schemas.microsoft.com/office/drawing/2014/main" id="{D706979E-5550-33B9-B455-47E0B9796030}"/>
              </a:ext>
              <a:ext uri="{C183D7F6-B498-43B3-948B-1728B52AA6E4}">
                <adec:decorative xmlns:adec="http://schemas.microsoft.com/office/drawing/2017/decorative" val="0"/>
              </a:ext>
            </a:extLst>
          </p:cNvPr>
          <p:cNvSpPr txBox="1"/>
          <p:nvPr/>
        </p:nvSpPr>
        <p:spPr>
          <a:xfrm>
            <a:off x="16742854" y="4977255"/>
            <a:ext cx="7199010" cy="1476000"/>
          </a:xfrm>
          <a:prstGeom prst="rect">
            <a:avLst/>
          </a:prstGeom>
          <a:no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r>
              <a:rPr lang="en-GB" sz="2400" b="1" dirty="0">
                <a:latin typeface="Arial" panose="020B0604020202020204" pitchFamily="34" charset="0"/>
                <a:cs typeface="Arial" panose="020B0604020202020204" pitchFamily="34" charset="0"/>
              </a:rPr>
              <a:t>User involvement and co-design </a:t>
            </a:r>
            <a:r>
              <a:rPr lang="en-GB" sz="2400" dirty="0">
                <a:latin typeface="Arial" panose="020B0604020202020204" pitchFamily="34" charset="0"/>
                <a:cs typeface="Arial" panose="020B0604020202020204" pitchFamily="34" charset="0"/>
              </a:rPr>
              <a:t>– people must be involved from the very start of planning through to implementation</a:t>
            </a: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13" name="Google Shape;1282;p104">
            <a:extLst>
              <a:ext uri="{FF2B5EF4-FFF2-40B4-BE49-F238E27FC236}">
                <a16:creationId xmlns:a16="http://schemas.microsoft.com/office/drawing/2014/main" id="{B1662CF1-09A6-4F7E-D82C-BCAC4BC959D4}"/>
              </a:ext>
              <a:ext uri="{C183D7F6-B498-43B3-948B-1728B52AA6E4}">
                <adec:decorative xmlns:adec="http://schemas.microsoft.com/office/drawing/2017/decorative" val="0"/>
              </a:ext>
            </a:extLst>
          </p:cNvPr>
          <p:cNvSpPr txBox="1"/>
          <p:nvPr/>
        </p:nvSpPr>
        <p:spPr>
          <a:xfrm>
            <a:off x="16742854" y="3449157"/>
            <a:ext cx="7199010" cy="1476000"/>
          </a:xfrm>
          <a:prstGeom prst="rect">
            <a:avLst/>
          </a:prstGeom>
          <a:no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r>
              <a:rPr lang="en-GB" sz="2400" b="1" dirty="0">
                <a:latin typeface="Arial" panose="020B0604020202020204" pitchFamily="34" charset="0"/>
                <a:cs typeface="Arial" panose="020B0604020202020204" pitchFamily="34" charset="0"/>
              </a:rPr>
              <a:t>Intelligent healthcare payer </a:t>
            </a:r>
            <a:r>
              <a:rPr lang="en-GB" sz="2400" dirty="0">
                <a:latin typeface="Arial" panose="020B0604020202020204" pitchFamily="34" charset="0"/>
                <a:cs typeface="Arial" panose="020B0604020202020204" pitchFamily="34" charset="0"/>
              </a:rPr>
              <a:t>- sophisticated and intelligent healthcare payers, with commercial skills for innovative contracting</a:t>
            </a: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9" name="Google Shape;1282;p104">
            <a:extLst>
              <a:ext uri="{FF2B5EF4-FFF2-40B4-BE49-F238E27FC236}">
                <a16:creationId xmlns:a16="http://schemas.microsoft.com/office/drawing/2014/main" id="{4FA9355A-5923-5BED-E67E-6597C88D0BF0}"/>
              </a:ext>
              <a:ext uri="{C183D7F6-B498-43B3-948B-1728B52AA6E4}">
                <adec:decorative xmlns:adec="http://schemas.microsoft.com/office/drawing/2017/decorative" val="0"/>
              </a:ext>
            </a:extLst>
          </p:cNvPr>
          <p:cNvSpPr txBox="1"/>
          <p:nvPr/>
        </p:nvSpPr>
        <p:spPr>
          <a:xfrm>
            <a:off x="16742854" y="1913119"/>
            <a:ext cx="7199010" cy="1476000"/>
          </a:xfrm>
          <a:prstGeom prst="rect">
            <a:avLst/>
          </a:prstGeom>
          <a:no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r>
              <a:rPr lang="en-GB" sz="2400" b="1" dirty="0">
                <a:latin typeface="Arial" panose="020B0604020202020204" pitchFamily="34" charset="0"/>
                <a:cs typeface="Arial" panose="020B0604020202020204" pitchFamily="34" charset="0"/>
              </a:rPr>
              <a:t>Strategy</a:t>
            </a:r>
            <a:r>
              <a:rPr lang="en-GB" sz="2400" dirty="0">
                <a:latin typeface="Arial" panose="020B0604020202020204" pitchFamily="34" charset="0"/>
                <a:cs typeface="Arial" panose="020B0604020202020204" pitchFamily="34" charset="0"/>
              </a:rPr>
              <a:t> – effective strategy capability, comprised of individuals with good problem solving and analytical skills</a:t>
            </a: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sp>
        <p:nvSpPr>
          <p:cNvPr id="7" name="Google Shape;1282;p104">
            <a:extLst>
              <a:ext uri="{FF2B5EF4-FFF2-40B4-BE49-F238E27FC236}">
                <a16:creationId xmlns:a16="http://schemas.microsoft.com/office/drawing/2014/main" id="{D4D42F47-2797-3A05-B34B-4AABEA13FC20}"/>
              </a:ext>
              <a:ext uri="{C183D7F6-B498-43B3-948B-1728B52AA6E4}">
                <adec:decorative xmlns:adec="http://schemas.microsoft.com/office/drawing/2017/decorative" val="0"/>
              </a:ext>
            </a:extLst>
          </p:cNvPr>
          <p:cNvSpPr txBox="1"/>
          <p:nvPr/>
        </p:nvSpPr>
        <p:spPr>
          <a:xfrm>
            <a:off x="16742854" y="377081"/>
            <a:ext cx="7199010" cy="1476000"/>
          </a:xfrm>
          <a:prstGeom prst="rect">
            <a:avLst/>
          </a:prstGeom>
          <a:noFill/>
          <a:ln w="28575" cap="flat" cmpd="sng">
            <a:noFill/>
            <a:prstDash val="solid"/>
            <a:round/>
            <a:headEnd type="none" w="sm" len="sm"/>
            <a:tailEnd type="none" w="sm" len="sm"/>
          </a:ln>
        </p:spPr>
        <p:txBody>
          <a:bodyPr spcFirstLastPara="1" wrap="square" lIns="121900" tIns="121900" rIns="121900" bIns="121900" anchor="t" anchorCtr="0">
            <a:noAutofit/>
          </a:bodyPr>
          <a:lstStyle/>
          <a:p>
            <a:pPr lvl="0" defTabSz="1219170">
              <a:spcAft>
                <a:spcPts val="600"/>
              </a:spcAft>
              <a:buClr>
                <a:srgbClr val="000000"/>
              </a:buClr>
              <a:defRPr/>
            </a:pPr>
            <a:r>
              <a:rPr lang="en-GB" sz="2400" b="1" dirty="0">
                <a:latin typeface="Arial" panose="020B0604020202020204" pitchFamily="34" charset="0"/>
                <a:cs typeface="Arial" panose="020B0604020202020204" pitchFamily="34" charset="0"/>
              </a:rPr>
              <a:t>Healthcare data and analytics </a:t>
            </a:r>
            <a:r>
              <a:rPr lang="en-GB" sz="2400" dirty="0">
                <a:latin typeface="Arial" panose="020B0604020202020204" pitchFamily="34" charset="0"/>
                <a:cs typeface="Arial" panose="020B0604020202020204" pitchFamily="34" charset="0"/>
              </a:rPr>
              <a:t>decisions to direct resources guided by population health data and insights</a:t>
            </a:r>
            <a:endParaRPr kumimoji="0" lang="en-GB" sz="2400" b="0" i="0" u="none" strike="noStrike" kern="0" cap="none" spc="0" normalizeH="0" baseline="0" noProof="0" dirty="0">
              <a:ln>
                <a:noFill/>
              </a:ln>
              <a:effectLst/>
              <a:uLnTx/>
              <a:uFillTx/>
              <a:latin typeface="Arial" panose="020B0604020202020204" pitchFamily="34" charset="0"/>
              <a:ea typeface="Poppins"/>
              <a:cs typeface="Arial" panose="020B0604020202020204" pitchFamily="34" charset="0"/>
              <a:sym typeface="Poppins"/>
            </a:endParaRPr>
          </a:p>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GB" sz="3200" b="1" i="0" u="none" strike="noStrike" kern="0" cap="none" spc="0" normalizeH="0" baseline="0" noProof="0" dirty="0">
              <a:ln>
                <a:noFill/>
              </a:ln>
              <a:solidFill>
                <a:srgbClr val="231F20"/>
              </a:solidFill>
              <a:effectLst/>
              <a:uLnTx/>
              <a:uFillTx/>
              <a:latin typeface="Arial" panose="020B0604020202020204" pitchFamily="34" charset="0"/>
              <a:ea typeface="Poppins"/>
              <a:cs typeface="Arial" panose="020B0604020202020204" pitchFamily="34" charset="0"/>
              <a:sym typeface="Poppins"/>
            </a:endParaRPr>
          </a:p>
        </p:txBody>
      </p:sp>
      <p:pic>
        <p:nvPicPr>
          <p:cNvPr id="22" name="Picture 21">
            <a:extLst>
              <a:ext uri="{FF2B5EF4-FFF2-40B4-BE49-F238E27FC236}">
                <a16:creationId xmlns:a16="http://schemas.microsoft.com/office/drawing/2014/main" id="{1709855C-A163-E255-7D33-38B4037D9EA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457950" y="2519508"/>
            <a:ext cx="3088335" cy="3015382"/>
          </a:xfrm>
          <a:prstGeom prst="rect">
            <a:avLst/>
          </a:prstGeom>
        </p:spPr>
      </p:pic>
      <p:sp>
        <p:nvSpPr>
          <p:cNvPr id="26" name="TextBox 25">
            <a:extLst>
              <a:ext uri="{FF2B5EF4-FFF2-40B4-BE49-F238E27FC236}">
                <a16:creationId xmlns:a16="http://schemas.microsoft.com/office/drawing/2014/main" id="{CDCA5161-8AAC-4EC6-1071-5768996BC587}"/>
              </a:ext>
            </a:extLst>
          </p:cNvPr>
          <p:cNvSpPr txBox="1"/>
          <p:nvPr/>
        </p:nvSpPr>
        <p:spPr>
          <a:xfrm>
            <a:off x="1466850" y="1981200"/>
            <a:ext cx="4991100" cy="1785104"/>
          </a:xfrm>
          <a:prstGeom prst="rect">
            <a:avLst/>
          </a:prstGeom>
          <a:noFill/>
        </p:spPr>
        <p:txBody>
          <a:bodyPr wrap="square" rtlCol="0">
            <a:spAutoFit/>
          </a:bodyPr>
          <a:lstStyle/>
          <a:p>
            <a:r>
              <a:rPr lang="en-GB" sz="2200" b="1" dirty="0">
                <a:latin typeface="Arial" panose="020B0604020202020204" pitchFamily="34" charset="0"/>
                <a:cs typeface="Arial" panose="020B0604020202020204" pitchFamily="34" charset="0"/>
              </a:rPr>
              <a:t>4. Evaluating impact</a:t>
            </a:r>
          </a:p>
          <a:p>
            <a:r>
              <a:rPr lang="en-GB" sz="2200" dirty="0">
                <a:latin typeface="Arial" panose="020B0604020202020204" pitchFamily="34" charset="0"/>
                <a:cs typeface="Arial" panose="020B0604020202020204" pitchFamily="34" charset="0"/>
              </a:rPr>
              <a:t>Day-to-day oversight of healthcare usage, user feedback and evaluation to ensure optimal, value-based resource use and improved outcomes</a:t>
            </a:r>
          </a:p>
        </p:txBody>
      </p:sp>
      <p:sp>
        <p:nvSpPr>
          <p:cNvPr id="25" name="TextBox 24">
            <a:extLst>
              <a:ext uri="{FF2B5EF4-FFF2-40B4-BE49-F238E27FC236}">
                <a16:creationId xmlns:a16="http://schemas.microsoft.com/office/drawing/2014/main" id="{83D1A006-F584-C518-78D2-97EDF996C956}"/>
              </a:ext>
            </a:extLst>
          </p:cNvPr>
          <p:cNvSpPr txBox="1"/>
          <p:nvPr/>
        </p:nvSpPr>
        <p:spPr>
          <a:xfrm>
            <a:off x="1466850" y="4266120"/>
            <a:ext cx="4991100" cy="2123658"/>
          </a:xfrm>
          <a:prstGeom prst="rect">
            <a:avLst/>
          </a:prstGeom>
          <a:noFill/>
        </p:spPr>
        <p:txBody>
          <a:bodyPr wrap="square" rtlCol="0">
            <a:spAutoFit/>
          </a:bodyPr>
          <a:lstStyle/>
          <a:p>
            <a:r>
              <a:rPr lang="en-GB" sz="2200" b="1" dirty="0">
                <a:latin typeface="Arial" panose="020B0604020202020204" pitchFamily="34" charset="0"/>
                <a:cs typeface="Arial" panose="020B0604020202020204" pitchFamily="34" charset="0"/>
              </a:rPr>
              <a:t>3. Delivering the strategy through payer functions and resource allocation</a:t>
            </a:r>
          </a:p>
          <a:p>
            <a:r>
              <a:rPr lang="en-GB" sz="2200" dirty="0">
                <a:latin typeface="Arial" panose="020B0604020202020204" pitchFamily="34" charset="0"/>
                <a:cs typeface="Arial" panose="020B0604020202020204" pitchFamily="34" charset="0"/>
              </a:rPr>
              <a:t>Oversight and assurance of what is purchased and whether it delivers outcomes required.</a:t>
            </a:r>
          </a:p>
        </p:txBody>
      </p:sp>
      <p:sp>
        <p:nvSpPr>
          <p:cNvPr id="24" name="TextBox 23">
            <a:extLst>
              <a:ext uri="{FF2B5EF4-FFF2-40B4-BE49-F238E27FC236}">
                <a16:creationId xmlns:a16="http://schemas.microsoft.com/office/drawing/2014/main" id="{90D2FDBC-C330-A71E-BD89-119B2BFCD22D}"/>
              </a:ext>
            </a:extLst>
          </p:cNvPr>
          <p:cNvSpPr txBox="1"/>
          <p:nvPr/>
        </p:nvSpPr>
        <p:spPr>
          <a:xfrm>
            <a:off x="9713167" y="4050289"/>
            <a:ext cx="4991100" cy="2123658"/>
          </a:xfrm>
          <a:prstGeom prst="rect">
            <a:avLst/>
          </a:prstGeom>
          <a:noFill/>
        </p:spPr>
        <p:txBody>
          <a:bodyPr wrap="square" rtlCol="0">
            <a:spAutoFit/>
          </a:bodyPr>
          <a:lstStyle/>
          <a:p>
            <a:r>
              <a:rPr lang="en-GB" sz="2200" b="1" dirty="0">
                <a:latin typeface="Arial" panose="020B0604020202020204" pitchFamily="34" charset="0"/>
                <a:cs typeface="Arial" panose="020B0604020202020204" pitchFamily="34" charset="0"/>
              </a:rPr>
              <a:t>2. Developing long-term population health strategy </a:t>
            </a:r>
          </a:p>
          <a:p>
            <a:r>
              <a:rPr lang="en-GB" sz="2200" dirty="0">
                <a:latin typeface="Arial" panose="020B0604020202020204" pitchFamily="34" charset="0"/>
                <a:cs typeface="Arial" panose="020B0604020202020204" pitchFamily="34" charset="0"/>
              </a:rPr>
              <a:t>Long-term population health planning and strategy, and care pathway redesign to maximise value based on evidence. </a:t>
            </a:r>
          </a:p>
        </p:txBody>
      </p:sp>
      <p:sp>
        <p:nvSpPr>
          <p:cNvPr id="23" name="TextBox 22">
            <a:extLst>
              <a:ext uri="{FF2B5EF4-FFF2-40B4-BE49-F238E27FC236}">
                <a16:creationId xmlns:a16="http://schemas.microsoft.com/office/drawing/2014/main" id="{F2234D30-AE78-AE9A-B54A-D8C791BF66C5}"/>
              </a:ext>
            </a:extLst>
          </p:cNvPr>
          <p:cNvSpPr txBox="1"/>
          <p:nvPr/>
        </p:nvSpPr>
        <p:spPr>
          <a:xfrm>
            <a:off x="9713167" y="1425053"/>
            <a:ext cx="4991100" cy="2123658"/>
          </a:xfrm>
          <a:prstGeom prst="rect">
            <a:avLst/>
          </a:prstGeom>
          <a:noFill/>
        </p:spPr>
        <p:txBody>
          <a:bodyPr wrap="square" rtlCol="0">
            <a:spAutoFit/>
          </a:bodyPr>
          <a:lstStyle/>
          <a:p>
            <a:pPr marL="342900" indent="-342900">
              <a:buAutoNum type="arabicPeriod"/>
            </a:pPr>
            <a:r>
              <a:rPr lang="en-GB" sz="2200" b="1" dirty="0">
                <a:latin typeface="Arial" panose="020B0604020202020204" pitchFamily="34" charset="0"/>
                <a:cs typeface="Arial" panose="020B0604020202020204" pitchFamily="34" charset="0"/>
              </a:rPr>
              <a:t>Understanding local context</a:t>
            </a:r>
          </a:p>
          <a:p>
            <a:r>
              <a:rPr lang="en-GB" sz="2200" dirty="0">
                <a:latin typeface="Arial" panose="020B0604020202020204" pitchFamily="34" charset="0"/>
                <a:cs typeface="Arial" panose="020B0604020202020204" pitchFamily="34" charset="0"/>
              </a:rPr>
              <a:t>Assessing population needs now and in the future, identifying underserved communities and assessing quality, performance and productivity of existing provision.</a:t>
            </a:r>
          </a:p>
        </p:txBody>
      </p:sp>
      <p:sp>
        <p:nvSpPr>
          <p:cNvPr id="4" name="TextBox 3">
            <a:extLst>
              <a:ext uri="{FF2B5EF4-FFF2-40B4-BE49-F238E27FC236}">
                <a16:creationId xmlns:a16="http://schemas.microsoft.com/office/drawing/2014/main" id="{B1A03562-85A2-7A8E-CA8E-48B2888565A2}"/>
              </a:ext>
            </a:extLst>
          </p:cNvPr>
          <p:cNvSpPr txBox="1"/>
          <p:nvPr/>
        </p:nvSpPr>
        <p:spPr>
          <a:xfrm>
            <a:off x="749078" y="1004441"/>
            <a:ext cx="11764439" cy="458780"/>
          </a:xfrm>
          <a:prstGeom prst="rect">
            <a:avLst/>
          </a:prstGeom>
          <a:noFill/>
        </p:spPr>
        <p:txBody>
          <a:bodyPr wrap="square">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2400" b="1" i="0" u="none" strike="noStrike" kern="100" cap="none" spc="0" normalizeH="0" baseline="0" noProof="0" dirty="0">
                <a:ln>
                  <a:noFill/>
                </a:ln>
                <a:effectLst/>
                <a:uLnTx/>
                <a:uFillTx/>
                <a:latin typeface="Arial" panose="020B0604020202020204" pitchFamily="34" charset="0"/>
                <a:ea typeface="Aptos" panose="020B0004020202020204" pitchFamily="34" charset="0"/>
                <a:cs typeface="Arial" panose="020B0604020202020204" pitchFamily="34" charset="0"/>
              </a:rPr>
              <a:t>The Strategic Commissioning Approach</a:t>
            </a:r>
            <a:r>
              <a:rPr kumimoji="0" lang="en-GB" sz="2400" b="1" i="0" u="none" strike="noStrike" kern="100" cap="none" spc="0" normalizeH="0" baseline="0" noProof="0" dirty="0">
                <a:ln>
                  <a:noFill/>
                </a:ln>
                <a:solidFill>
                  <a:prstClr val="black"/>
                </a:solidFill>
                <a:effectLst/>
                <a:uLnTx/>
                <a:uFillTx/>
                <a:latin typeface="Arial" panose="020B0604020202020204" pitchFamily="34" charset="0"/>
                <a:ea typeface="Aptos" panose="020B0004020202020204" pitchFamily="34" charset="0"/>
                <a:cs typeface="Arial" panose="020B0604020202020204" pitchFamily="34" charset="0"/>
              </a:rPr>
              <a:t>:</a:t>
            </a:r>
          </a:p>
        </p:txBody>
      </p:sp>
      <p:sp>
        <p:nvSpPr>
          <p:cNvPr id="8" name="Title 1">
            <a:extLst>
              <a:ext uri="{FF2B5EF4-FFF2-40B4-BE49-F238E27FC236}">
                <a16:creationId xmlns:a16="http://schemas.microsoft.com/office/drawing/2014/main" id="{997DEFC4-B206-64BB-7F12-C1F6E9EF1908}"/>
              </a:ext>
            </a:extLst>
          </p:cNvPr>
          <p:cNvSpPr txBox="1">
            <a:spLocks noGrp="1"/>
          </p:cNvSpPr>
          <p:nvPr>
            <p:ph type="title" idx="4294967295"/>
          </p:nvPr>
        </p:nvSpPr>
        <p:spPr>
          <a:xfrm>
            <a:off x="749078" y="201524"/>
            <a:ext cx="15552467" cy="72195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35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44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Strategic Commissioning Framework Overview (2025-26)</a:t>
            </a:r>
          </a:p>
        </p:txBody>
      </p:sp>
    </p:spTree>
    <p:extLst>
      <p:ext uri="{BB962C8B-B14F-4D97-AF65-F5344CB8AC3E}">
        <p14:creationId xmlns:p14="http://schemas.microsoft.com/office/powerpoint/2010/main" val="2679297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3F15763-9AFC-5C61-A14C-57691ECE9C0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2542049" y="228600"/>
            <a:ext cx="6248888" cy="6342856"/>
          </a:xfrm>
          <a:prstGeom prst="rect">
            <a:avLst/>
          </a:prstGeom>
        </p:spPr>
      </p:pic>
      <p:pic>
        <p:nvPicPr>
          <p:cNvPr id="3" name="Picture 2">
            <a:extLst>
              <a:ext uri="{FF2B5EF4-FFF2-40B4-BE49-F238E27FC236}">
                <a16:creationId xmlns:a16="http://schemas.microsoft.com/office/drawing/2014/main" id="{95598358-6A5B-5B6E-2539-3E8649D24B9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
        <p:nvSpPr>
          <p:cNvPr id="4" name="Text Placeholder 3">
            <a:extLst>
              <a:ext uri="{FF2B5EF4-FFF2-40B4-BE49-F238E27FC236}">
                <a16:creationId xmlns:a16="http://schemas.microsoft.com/office/drawing/2014/main" id="{7E25FC90-461B-70DA-3A1E-6641873D0C33}"/>
              </a:ext>
            </a:extLst>
          </p:cNvPr>
          <p:cNvSpPr>
            <a:spLocks noGrp="1"/>
          </p:cNvSpPr>
          <p:nvPr>
            <p:ph type="body" sz="half" idx="2"/>
          </p:nvPr>
        </p:nvSpPr>
        <p:spPr>
          <a:xfrm>
            <a:off x="2204445" y="2241617"/>
            <a:ext cx="10738990" cy="4001285"/>
          </a:xfrm>
        </p:spPr>
        <p:txBody>
          <a:bodyPr>
            <a:normAutofit/>
          </a:bodyPr>
          <a:lstStyle/>
          <a:p>
            <a:r>
              <a:rPr lang="en-GB" sz="4400" b="1" dirty="0">
                <a:solidFill>
                  <a:schemeClr val="tx1">
                    <a:lumMod val="75000"/>
                    <a:lumOff val="25000"/>
                  </a:schemeClr>
                </a:solidFill>
                <a:latin typeface="Arial" panose="020B0604020202020204" pitchFamily="34" charset="0"/>
                <a:cs typeface="Arial" panose="020B0604020202020204" pitchFamily="34" charset="0"/>
              </a:rPr>
              <a:t>Elizabeth Disney, Chief Transformation Officer</a:t>
            </a:r>
          </a:p>
        </p:txBody>
      </p:sp>
      <p:sp>
        <p:nvSpPr>
          <p:cNvPr id="7" name="Title 1">
            <a:extLst>
              <a:ext uri="{FF2B5EF4-FFF2-40B4-BE49-F238E27FC236}">
                <a16:creationId xmlns:a16="http://schemas.microsoft.com/office/drawing/2014/main" id="{1CFF5C31-FF40-AA60-DC24-025BB47CE642}"/>
              </a:ext>
            </a:extLst>
          </p:cNvPr>
          <p:cNvSpPr txBox="1">
            <a:spLocks/>
          </p:cNvSpPr>
          <p:nvPr/>
        </p:nvSpPr>
        <p:spPr>
          <a:xfrm>
            <a:off x="2196942" y="1152597"/>
            <a:ext cx="10462715" cy="1089020"/>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r>
              <a:rPr lang="en-GB" sz="6000" b="1" dirty="0">
                <a:solidFill>
                  <a:srgbClr val="0070C0"/>
                </a:solidFill>
                <a:latin typeface="Arial" panose="020B0604020202020204" pitchFamily="34" charset="0"/>
              </a:rPr>
              <a:t>Community Transformation</a:t>
            </a:r>
            <a:endParaRPr lang="en-US" sz="6000" dirty="0">
              <a:solidFill>
                <a:srgbClr val="0070C0"/>
              </a:solidFill>
            </a:endParaRPr>
          </a:p>
        </p:txBody>
      </p:sp>
      <p:sp>
        <p:nvSpPr>
          <p:cNvPr id="2" name="Title 1">
            <a:extLst>
              <a:ext uri="{FF2B5EF4-FFF2-40B4-BE49-F238E27FC236}">
                <a16:creationId xmlns:a16="http://schemas.microsoft.com/office/drawing/2014/main" id="{9AF3CED3-CD5E-99BC-F22F-9AAF8ED6821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0" y="-2772117"/>
            <a:ext cx="10217672" cy="1679840"/>
          </a:xfrm>
        </p:spPr>
        <p:txBody>
          <a:bodyPr/>
          <a:lstStyle/>
          <a:p>
            <a:r>
              <a:rPr lang="en-GB" sz="3600" b="1" dirty="0">
                <a:solidFill>
                  <a:srgbClr val="252525"/>
                </a:solidFill>
                <a:latin typeface="Arial" panose="020B0604020202020204" pitchFamily="34" charset="0"/>
              </a:rPr>
              <a:t>Community Transformation</a:t>
            </a:r>
            <a:endParaRPr lang="en-US" dirty="0">
              <a:solidFill>
                <a:srgbClr val="252525"/>
              </a:solidFill>
            </a:endParaRPr>
          </a:p>
        </p:txBody>
      </p:sp>
    </p:spTree>
    <p:extLst>
      <p:ext uri="{BB962C8B-B14F-4D97-AF65-F5344CB8AC3E}">
        <p14:creationId xmlns:p14="http://schemas.microsoft.com/office/powerpoint/2010/main" val="952449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5C446D-A2AC-209C-50FA-67A9D8761F32}"/>
              </a:ext>
              <a:ext uri="{C183D7F6-B498-43B3-948B-1728B52AA6E4}">
                <adec:decorative xmlns:adec="http://schemas.microsoft.com/office/drawing/2017/decorative" val="1"/>
              </a:ext>
            </a:extLst>
          </p:cNvPr>
          <p:cNvSpPr/>
          <p:nvPr/>
        </p:nvSpPr>
        <p:spPr>
          <a:xfrm>
            <a:off x="16122316" y="481263"/>
            <a:ext cx="14339978" cy="5870464"/>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1195D508-3334-EE8F-9801-0F87EE008173}"/>
              </a:ext>
              <a:ext uri="{C183D7F6-B498-43B3-948B-1728B52AA6E4}">
                <adec:decorative xmlns:adec="http://schemas.microsoft.com/office/drawing/2017/decorative" val="1"/>
              </a:ext>
            </a:extLst>
          </p:cNvPr>
          <p:cNvGrpSpPr/>
          <p:nvPr/>
        </p:nvGrpSpPr>
        <p:grpSpPr>
          <a:xfrm>
            <a:off x="7687705" y="2331974"/>
            <a:ext cx="4730660" cy="3787605"/>
            <a:chOff x="7687705" y="2331974"/>
            <a:chExt cx="4730660" cy="3787605"/>
          </a:xfrm>
        </p:grpSpPr>
        <p:sp>
          <p:nvSpPr>
            <p:cNvPr id="12" name="Oval 11">
              <a:extLst>
                <a:ext uri="{FF2B5EF4-FFF2-40B4-BE49-F238E27FC236}">
                  <a16:creationId xmlns:a16="http://schemas.microsoft.com/office/drawing/2014/main" id="{651D4F1F-EEB0-31FB-6CE4-144DE3835FC2}"/>
                </a:ext>
                <a:ext uri="{C183D7F6-B498-43B3-948B-1728B52AA6E4}">
                  <adec:decorative xmlns:adec="http://schemas.microsoft.com/office/drawing/2017/decorative" val="1"/>
                </a:ext>
              </a:extLst>
            </p:cNvPr>
            <p:cNvSpPr/>
            <p:nvPr/>
          </p:nvSpPr>
          <p:spPr>
            <a:xfrm>
              <a:off x="11243361" y="4955742"/>
              <a:ext cx="403280" cy="403280"/>
            </a:xfrm>
            <a:prstGeom prst="ellipse">
              <a:avLst/>
            </a:prstGeom>
            <a:solidFill>
              <a:srgbClr val="D0EEED"/>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A174AE05-3724-9D54-449D-BEF4044E91DF}"/>
                </a:ext>
                <a:ext uri="{C183D7F6-B498-43B3-948B-1728B52AA6E4}">
                  <adec:decorative xmlns:adec="http://schemas.microsoft.com/office/drawing/2017/decorative" val="1"/>
                </a:ext>
              </a:extLst>
            </p:cNvPr>
            <p:cNvGrpSpPr/>
            <p:nvPr/>
          </p:nvGrpSpPr>
          <p:grpSpPr>
            <a:xfrm>
              <a:off x="10613718" y="2331974"/>
              <a:ext cx="1804647" cy="1804647"/>
              <a:chOff x="11036116" y="2320612"/>
              <a:chExt cx="1832725" cy="1832725"/>
            </a:xfrm>
          </p:grpSpPr>
          <p:sp>
            <p:nvSpPr>
              <p:cNvPr id="26" name="Oval 25">
                <a:extLst>
                  <a:ext uri="{FF2B5EF4-FFF2-40B4-BE49-F238E27FC236}">
                    <a16:creationId xmlns:a16="http://schemas.microsoft.com/office/drawing/2014/main" id="{C1D8E6AA-097C-528F-AA07-C50ADD935366}"/>
                  </a:ext>
                </a:extLst>
              </p:cNvPr>
              <p:cNvSpPr/>
              <p:nvPr/>
            </p:nvSpPr>
            <p:spPr>
              <a:xfrm>
                <a:off x="11036116" y="2350324"/>
                <a:ext cx="1803013" cy="1803013"/>
              </a:xfrm>
              <a:prstGeom prst="ellipse">
                <a:avLst/>
              </a:prstGeom>
              <a:solidFill>
                <a:srgbClr val="01A9CE"/>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solidFill>
                    <a:srgbClr val="002F86"/>
                  </a:solidFill>
                </a:endParaRPr>
              </a:p>
            </p:txBody>
          </p:sp>
          <p:pic>
            <p:nvPicPr>
              <p:cNvPr id="29" name="Picture 28" descr="A group of people with white lines on a black background&#10;&#10;Description automatically generated">
                <a:extLst>
                  <a:ext uri="{FF2B5EF4-FFF2-40B4-BE49-F238E27FC236}">
                    <a16:creationId xmlns:a16="http://schemas.microsoft.com/office/drawing/2014/main" id="{9B117986-22EF-EE6D-55B3-B99CBA5CA875}"/>
                  </a:ext>
                </a:extLst>
              </p:cNvPr>
              <p:cNvPicPr>
                <a:picLocks noChangeAspect="1"/>
              </p:cNvPicPr>
              <p:nvPr/>
            </p:nvPicPr>
            <p:blipFill>
              <a:blip r:embed="rId2"/>
              <a:stretch>
                <a:fillRect/>
              </a:stretch>
            </p:blipFill>
            <p:spPr>
              <a:xfrm>
                <a:off x="11036116" y="2320612"/>
                <a:ext cx="1832725" cy="1832725"/>
              </a:xfrm>
              <a:prstGeom prst="rect">
                <a:avLst/>
              </a:prstGeom>
            </p:spPr>
          </p:pic>
        </p:grpSp>
        <p:sp>
          <p:nvSpPr>
            <p:cNvPr id="20" name="Oval 19">
              <a:extLst>
                <a:ext uri="{FF2B5EF4-FFF2-40B4-BE49-F238E27FC236}">
                  <a16:creationId xmlns:a16="http://schemas.microsoft.com/office/drawing/2014/main" id="{DBED36FB-46A3-60DA-F2AA-B430D1A60BD9}"/>
                </a:ext>
                <a:ext uri="{C183D7F6-B498-43B3-948B-1728B52AA6E4}">
                  <adec:decorative xmlns:adec="http://schemas.microsoft.com/office/drawing/2017/decorative" val="1"/>
                </a:ext>
              </a:extLst>
            </p:cNvPr>
            <p:cNvSpPr/>
            <p:nvPr/>
          </p:nvSpPr>
          <p:spPr>
            <a:xfrm>
              <a:off x="10111609" y="4154361"/>
              <a:ext cx="502109" cy="502109"/>
            </a:xfrm>
            <a:prstGeom prst="ellipse">
              <a:avLst/>
            </a:prstGeom>
            <a:solidFill>
              <a:srgbClr val="00206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9FE12D1C-FA84-38CD-C9F1-B080E609E3C5}"/>
                </a:ext>
                <a:ext uri="{C183D7F6-B498-43B3-948B-1728B52AA6E4}">
                  <adec:decorative xmlns:adec="http://schemas.microsoft.com/office/drawing/2017/decorative" val="1"/>
                </a:ext>
              </a:extLst>
            </p:cNvPr>
            <p:cNvGrpSpPr/>
            <p:nvPr/>
          </p:nvGrpSpPr>
          <p:grpSpPr>
            <a:xfrm>
              <a:off x="9246902" y="4856754"/>
              <a:ext cx="1262825" cy="1262825"/>
              <a:chOff x="10355201" y="4417307"/>
              <a:chExt cx="1230120" cy="1230120"/>
            </a:xfrm>
          </p:grpSpPr>
          <p:sp>
            <p:nvSpPr>
              <p:cNvPr id="23" name="Oval 22">
                <a:extLst>
                  <a:ext uri="{FF2B5EF4-FFF2-40B4-BE49-F238E27FC236}">
                    <a16:creationId xmlns:a16="http://schemas.microsoft.com/office/drawing/2014/main" id="{A2C957D4-0DF9-8C15-4CA4-685041501DFD}"/>
                  </a:ext>
                </a:extLst>
              </p:cNvPr>
              <p:cNvSpPr/>
              <p:nvPr/>
            </p:nvSpPr>
            <p:spPr>
              <a:xfrm>
                <a:off x="10355201" y="4417307"/>
                <a:ext cx="1230120" cy="1230119"/>
              </a:xfrm>
              <a:prstGeom prst="ellipse">
                <a:avLst/>
              </a:prstGeom>
              <a:solidFill>
                <a:schemeClr val="accent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31" name="Picture 30" descr="A white circle with dots and a cross in it&#10;&#10;Description automatically generated">
                <a:extLst>
                  <a:ext uri="{FF2B5EF4-FFF2-40B4-BE49-F238E27FC236}">
                    <a16:creationId xmlns:a16="http://schemas.microsoft.com/office/drawing/2014/main" id="{8E471BD2-0FFF-B121-86D7-3B1DAD4695F0}"/>
                  </a:ext>
                </a:extLst>
              </p:cNvPr>
              <p:cNvPicPr>
                <a:picLocks noChangeAspect="1"/>
              </p:cNvPicPr>
              <p:nvPr/>
            </p:nvPicPr>
            <p:blipFill>
              <a:blip r:embed="rId3"/>
              <a:stretch>
                <a:fillRect/>
              </a:stretch>
            </p:blipFill>
            <p:spPr>
              <a:xfrm>
                <a:off x="10372537" y="4451867"/>
                <a:ext cx="1195560" cy="1195560"/>
              </a:xfrm>
              <a:prstGeom prst="rect">
                <a:avLst/>
              </a:prstGeom>
            </p:spPr>
          </p:pic>
        </p:grpSp>
        <p:grpSp>
          <p:nvGrpSpPr>
            <p:cNvPr id="36" name="Group 35">
              <a:extLst>
                <a:ext uri="{FF2B5EF4-FFF2-40B4-BE49-F238E27FC236}">
                  <a16:creationId xmlns:a16="http://schemas.microsoft.com/office/drawing/2014/main" id="{CFA1020B-3AF0-09DD-452C-62D3EFFF700B}"/>
                </a:ext>
                <a:ext uri="{C183D7F6-B498-43B3-948B-1728B52AA6E4}">
                  <adec:decorative xmlns:adec="http://schemas.microsoft.com/office/drawing/2017/decorative" val="1"/>
                </a:ext>
              </a:extLst>
            </p:cNvPr>
            <p:cNvGrpSpPr/>
            <p:nvPr/>
          </p:nvGrpSpPr>
          <p:grpSpPr>
            <a:xfrm>
              <a:off x="7687705" y="2401309"/>
              <a:ext cx="2321114" cy="2291654"/>
              <a:chOff x="7785815" y="2311305"/>
              <a:chExt cx="2575979" cy="2543284"/>
            </a:xfrm>
          </p:grpSpPr>
          <p:sp>
            <p:nvSpPr>
              <p:cNvPr id="11" name="Oval 10">
                <a:extLst>
                  <a:ext uri="{FF2B5EF4-FFF2-40B4-BE49-F238E27FC236}">
                    <a16:creationId xmlns:a16="http://schemas.microsoft.com/office/drawing/2014/main" id="{553B778F-6AC1-C862-CEDA-666DA8A7E356}"/>
                  </a:ext>
                </a:extLst>
              </p:cNvPr>
              <p:cNvSpPr/>
              <p:nvPr/>
            </p:nvSpPr>
            <p:spPr>
              <a:xfrm>
                <a:off x="7827818" y="2311305"/>
                <a:ext cx="2533976" cy="2533976"/>
              </a:xfrm>
              <a:prstGeom prst="ellipse">
                <a:avLst/>
              </a:prstGeom>
              <a:solidFill>
                <a:srgbClr val="02A399"/>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33" name="Picture 32" descr="A hand holding a heart with a cross&#10;&#10;Description automatically generated">
                <a:extLst>
                  <a:ext uri="{FF2B5EF4-FFF2-40B4-BE49-F238E27FC236}">
                    <a16:creationId xmlns:a16="http://schemas.microsoft.com/office/drawing/2014/main" id="{CA75B677-8989-133C-E4D7-D555A9812117}"/>
                  </a:ext>
                </a:extLst>
              </p:cNvPr>
              <p:cNvPicPr>
                <a:picLocks noChangeAspect="1"/>
              </p:cNvPicPr>
              <p:nvPr/>
            </p:nvPicPr>
            <p:blipFill>
              <a:blip r:embed="rId4"/>
              <a:stretch>
                <a:fillRect/>
              </a:stretch>
            </p:blipFill>
            <p:spPr>
              <a:xfrm>
                <a:off x="7785815" y="2320612"/>
                <a:ext cx="2533977" cy="2533977"/>
              </a:xfrm>
              <a:prstGeom prst="rect">
                <a:avLst/>
              </a:prstGeom>
            </p:spPr>
          </p:pic>
        </p:grpSp>
      </p:grpSp>
      <p:sp>
        <p:nvSpPr>
          <p:cNvPr id="3" name="Content Placeholder 2">
            <a:extLst>
              <a:ext uri="{FF2B5EF4-FFF2-40B4-BE49-F238E27FC236}">
                <a16:creationId xmlns:a16="http://schemas.microsoft.com/office/drawing/2014/main" id="{CB1F9F05-1C2E-CF92-2DCE-94D5075A4FF8}"/>
              </a:ext>
            </a:extLst>
          </p:cNvPr>
          <p:cNvSpPr>
            <a:spLocks noGrp="1"/>
          </p:cNvSpPr>
          <p:nvPr>
            <p:ph sz="half" idx="1"/>
          </p:nvPr>
        </p:nvSpPr>
        <p:spPr>
          <a:xfrm>
            <a:off x="16281569" y="968856"/>
            <a:ext cx="14021472" cy="4895278"/>
          </a:xfrm>
        </p:spPr>
        <p:txBody>
          <a:bodyPr>
            <a:noAutofit/>
          </a:bodyPr>
          <a:lstStyle/>
          <a:p>
            <a:pPr>
              <a:lnSpc>
                <a:spcPct val="120000"/>
              </a:lnSpc>
              <a:spcAft>
                <a:spcPts val="600"/>
              </a:spcAft>
              <a:buClr>
                <a:srgbClr val="0070C0"/>
              </a:buClr>
            </a:pPr>
            <a:r>
              <a:rPr lang="en-US" sz="2200" dirty="0">
                <a:latin typeface="Arial" panose="020B0604020202020204" pitchFamily="34" charset="0"/>
                <a:ea typeface="Calibri" panose="020F0502020204030204" pitchFamily="34" charset="0"/>
                <a:cs typeface="Arial" panose="020B0604020202020204" pitchFamily="34" charset="0"/>
              </a:rPr>
              <a:t>A focus on proactive care models and ‘left shift’ to improve health outcomes and prevent the need for attendances and admissions to hospital – work delivered by end of life, long term conditions and frailty teams</a:t>
            </a:r>
          </a:p>
          <a:p>
            <a:pPr>
              <a:lnSpc>
                <a:spcPct val="120000"/>
              </a:lnSpc>
              <a:spcAft>
                <a:spcPts val="600"/>
              </a:spcAft>
              <a:buClr>
                <a:srgbClr val="0070C0"/>
              </a:buClr>
            </a:pPr>
            <a:r>
              <a:rPr lang="en-US" sz="2200" dirty="0">
                <a:latin typeface="Arial" panose="020B0604020202020204" pitchFamily="34" charset="0"/>
                <a:ea typeface="Calibri" panose="020F0502020204030204" pitchFamily="34" charset="0"/>
                <a:cs typeface="Arial" panose="020B0604020202020204" pitchFamily="34" charset="0"/>
              </a:rPr>
              <a:t>Agreement on principles for change and a new care model (following slides)</a:t>
            </a:r>
          </a:p>
          <a:p>
            <a:pPr>
              <a:lnSpc>
                <a:spcPct val="120000"/>
              </a:lnSpc>
              <a:spcAft>
                <a:spcPts val="600"/>
              </a:spcAft>
              <a:buClr>
                <a:srgbClr val="0070C0"/>
              </a:buClr>
            </a:pPr>
            <a:r>
              <a:rPr lang="en-US" sz="2200" dirty="0">
                <a:latin typeface="Arial" panose="020B0604020202020204" pitchFamily="34" charset="0"/>
                <a:ea typeface="Calibri" panose="020F0502020204030204" pitchFamily="34" charset="0"/>
                <a:cs typeface="Arial" panose="020B0604020202020204" pitchFamily="34" charset="0"/>
              </a:rPr>
              <a:t>Using population health data:</a:t>
            </a:r>
          </a:p>
          <a:p>
            <a:pPr lvl="1">
              <a:lnSpc>
                <a:spcPct val="120000"/>
              </a:lnSpc>
              <a:spcAft>
                <a:spcPts val="600"/>
              </a:spcAft>
              <a:buClr>
                <a:srgbClr val="0070C0"/>
              </a:buClr>
              <a:buFont typeface="Courier New" panose="02070309020205020404" pitchFamily="49" charset="0"/>
              <a:buChar char="o"/>
            </a:pPr>
            <a:r>
              <a:rPr lang="en-US" sz="2200" dirty="0">
                <a:latin typeface="Arial" panose="020B0604020202020204" pitchFamily="34" charset="0"/>
                <a:ea typeface="Calibri" panose="020F0502020204030204" pitchFamily="34" charset="0"/>
                <a:cs typeface="Arial" panose="020B0604020202020204" pitchFamily="34" charset="0"/>
              </a:rPr>
              <a:t>To identify population cohorts for proactive care.</a:t>
            </a:r>
          </a:p>
          <a:p>
            <a:pPr lvl="1">
              <a:lnSpc>
                <a:spcPct val="120000"/>
              </a:lnSpc>
              <a:spcAft>
                <a:spcPts val="600"/>
              </a:spcAft>
              <a:buClr>
                <a:srgbClr val="0070C0"/>
              </a:buClr>
              <a:buFont typeface="Courier New" panose="02070309020205020404" pitchFamily="49" charset="0"/>
              <a:buChar char="o"/>
            </a:pPr>
            <a:r>
              <a:rPr lang="en-US" sz="2200" dirty="0">
                <a:latin typeface="Arial" panose="020B0604020202020204" pitchFamily="34" charset="0"/>
                <a:ea typeface="Calibri" panose="020F0502020204030204" pitchFamily="34" charset="0"/>
                <a:cs typeface="Arial" panose="020B0604020202020204" pitchFamily="34" charset="0"/>
              </a:rPr>
              <a:t>To understand current outcomes and access to health services across population groups.</a:t>
            </a:r>
          </a:p>
          <a:p>
            <a:pPr lvl="1">
              <a:lnSpc>
                <a:spcPct val="120000"/>
              </a:lnSpc>
              <a:spcAft>
                <a:spcPts val="600"/>
              </a:spcAft>
              <a:buClr>
                <a:srgbClr val="0070C0"/>
              </a:buClr>
              <a:buFont typeface="Courier New" panose="02070309020205020404" pitchFamily="49" charset="0"/>
              <a:buChar char="o"/>
            </a:pPr>
            <a:r>
              <a:rPr lang="en-US" sz="2200" dirty="0">
                <a:latin typeface="Arial" panose="020B0604020202020204" pitchFamily="34" charset="0"/>
                <a:ea typeface="Calibri" panose="020F0502020204030204" pitchFamily="34" charset="0"/>
                <a:cs typeface="Arial" panose="020B0604020202020204" pitchFamily="34" charset="0"/>
              </a:rPr>
              <a:t>To identify the opportunity to shift investment in services away from responding to acute need to providing holistic, integrated, preventative care.</a:t>
            </a:r>
          </a:p>
          <a:p>
            <a:pPr lvl="1">
              <a:lnSpc>
                <a:spcPct val="120000"/>
              </a:lnSpc>
              <a:spcAft>
                <a:spcPts val="600"/>
              </a:spcAft>
              <a:buClr>
                <a:srgbClr val="0070C0"/>
              </a:buClr>
              <a:buFont typeface="Courier New" panose="02070309020205020404" pitchFamily="49" charset="0"/>
              <a:buChar char="o"/>
            </a:pPr>
            <a:r>
              <a:rPr lang="en-US" sz="2200" dirty="0">
                <a:latin typeface="Arial" panose="020B0604020202020204" pitchFamily="34" charset="0"/>
                <a:ea typeface="Calibri" panose="020F0502020204030204" pitchFamily="34" charset="0"/>
                <a:cs typeface="Arial" panose="020B0604020202020204" pitchFamily="34" charset="0"/>
              </a:rPr>
              <a:t>To measure impact and track outcomes – early work on development of a Population Health Management (PHM) Outcomes Framework.</a:t>
            </a:r>
          </a:p>
        </p:txBody>
      </p:sp>
      <p:sp>
        <p:nvSpPr>
          <p:cNvPr id="21" name="Title 1">
            <a:extLst>
              <a:ext uri="{FF2B5EF4-FFF2-40B4-BE49-F238E27FC236}">
                <a16:creationId xmlns:a16="http://schemas.microsoft.com/office/drawing/2014/main" id="{8491C748-15C2-E6A4-5B01-7A758724B86F}"/>
              </a:ext>
            </a:extLst>
          </p:cNvPr>
          <p:cNvSpPr txBox="1">
            <a:spLocks/>
          </p:cNvSpPr>
          <p:nvPr/>
        </p:nvSpPr>
        <p:spPr>
          <a:xfrm>
            <a:off x="2204446" y="1152597"/>
            <a:ext cx="10560962" cy="2447059"/>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r>
              <a:rPr lang="en-US" sz="6000" b="1" kern="0" dirty="0">
                <a:solidFill>
                  <a:srgbClr val="0070C0"/>
                </a:solidFill>
                <a:latin typeface="Arial" panose="020B0604020202020204" pitchFamily="34" charset="0"/>
                <a:ea typeface="Times New Roman" panose="02020603050405020304" pitchFamily="18" charset="0"/>
                <a:cs typeface="Times New Roman" panose="02020603050405020304" pitchFamily="18" charset="0"/>
              </a:rPr>
              <a:t>Community Transformation - in summary</a:t>
            </a:r>
            <a:endParaRPr lang="en-US" sz="6000" dirty="0">
              <a:solidFill>
                <a:srgbClr val="0070C0"/>
              </a:solidFill>
            </a:endParaRPr>
          </a:p>
        </p:txBody>
      </p:sp>
      <p:sp>
        <p:nvSpPr>
          <p:cNvPr id="4" name="Title 3">
            <a:extLst>
              <a:ext uri="{FF2B5EF4-FFF2-40B4-BE49-F238E27FC236}">
                <a16:creationId xmlns:a16="http://schemas.microsoft.com/office/drawing/2014/main" id="{4CBA9681-5387-7DC9-3B64-D2D1A2055219}"/>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0" y="-2234587"/>
            <a:ext cx="27324129" cy="1391534"/>
          </a:xfrm>
        </p:spPr>
        <p:txBody>
          <a:bodyPr/>
          <a:lstStyle/>
          <a:p>
            <a:r>
              <a:rPr lang="en-US" sz="4800" b="1" kern="0" dirty="0">
                <a:solidFill>
                  <a:srgbClr val="252525"/>
                </a:solidFill>
                <a:latin typeface="Arial" panose="020B0604020202020204" pitchFamily="34" charset="0"/>
                <a:ea typeface="Times New Roman" panose="02020603050405020304" pitchFamily="18" charset="0"/>
                <a:cs typeface="Times New Roman" panose="02020603050405020304" pitchFamily="18" charset="0"/>
              </a:rPr>
              <a:t>Community Transformation - in summary</a:t>
            </a:r>
            <a:endParaRPr lang="en-US" dirty="0">
              <a:solidFill>
                <a:srgbClr val="252525"/>
              </a:solidFill>
            </a:endParaRPr>
          </a:p>
        </p:txBody>
      </p:sp>
    </p:spTree>
    <p:extLst>
      <p:ext uri="{BB962C8B-B14F-4D97-AF65-F5344CB8AC3E}">
        <p14:creationId xmlns:p14="http://schemas.microsoft.com/office/powerpoint/2010/main" val="3104235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6">
            <a:extLst>
              <a:ext uri="{FF2B5EF4-FFF2-40B4-BE49-F238E27FC236}">
                <a16:creationId xmlns:a16="http://schemas.microsoft.com/office/drawing/2014/main" id="{6459115A-12C3-1ABF-78A7-C5045F58D832}"/>
              </a:ext>
              <a:ext uri="{C183D7F6-B498-43B3-948B-1728B52AA6E4}">
                <adec:decorative xmlns:adec="http://schemas.microsoft.com/office/drawing/2017/decorative" val="1"/>
              </a:ext>
            </a:extLst>
          </p:cNvPr>
          <p:cNvSpPr/>
          <p:nvPr/>
        </p:nvSpPr>
        <p:spPr>
          <a:xfrm>
            <a:off x="18011146" y="726476"/>
            <a:ext cx="3618750" cy="1701082"/>
          </a:xfrm>
          <a:prstGeom prst="roundRect">
            <a:avLst>
              <a:gd name="adj" fmla="val 0"/>
            </a:avLst>
          </a:prstGeom>
          <a:solidFill>
            <a:schemeClr val="accent2">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endParaRPr lang="en-GB" sz="2400" dirty="0">
              <a:solidFill>
                <a:schemeClr val="tx1"/>
              </a:solidFill>
              <a:latin typeface="Arial" panose="020B0604020202020204"/>
            </a:endParaRPr>
          </a:p>
        </p:txBody>
      </p:sp>
      <p:sp>
        <p:nvSpPr>
          <p:cNvPr id="6" name="Rectangle: Rounded Corners 6">
            <a:extLst>
              <a:ext uri="{FF2B5EF4-FFF2-40B4-BE49-F238E27FC236}">
                <a16:creationId xmlns:a16="http://schemas.microsoft.com/office/drawing/2014/main" id="{72DA9CBA-18AD-D482-811F-B07CA5699B49}"/>
              </a:ext>
              <a:ext uri="{C183D7F6-B498-43B3-948B-1728B52AA6E4}">
                <adec:decorative xmlns:adec="http://schemas.microsoft.com/office/drawing/2017/decorative" val="1"/>
              </a:ext>
            </a:extLst>
          </p:cNvPr>
          <p:cNvSpPr/>
          <p:nvPr/>
        </p:nvSpPr>
        <p:spPr>
          <a:xfrm>
            <a:off x="21936689" y="726478"/>
            <a:ext cx="3618750" cy="1701082"/>
          </a:xfrm>
          <a:prstGeom prst="roundRect">
            <a:avLst>
              <a:gd name="adj" fmla="val 0"/>
            </a:avLst>
          </a:prstGeom>
          <a:solidFill>
            <a:schemeClr val="bg1">
              <a:lumMod val="85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endParaRPr lang="en-GB" sz="2400" dirty="0">
              <a:solidFill>
                <a:schemeClr val="tx1"/>
              </a:solidFill>
              <a:latin typeface="Arial" panose="020B0604020202020204"/>
            </a:endParaRPr>
          </a:p>
        </p:txBody>
      </p:sp>
      <p:sp>
        <p:nvSpPr>
          <p:cNvPr id="7" name="Rectangle: Rounded Corners 7">
            <a:extLst>
              <a:ext uri="{FF2B5EF4-FFF2-40B4-BE49-F238E27FC236}">
                <a16:creationId xmlns:a16="http://schemas.microsoft.com/office/drawing/2014/main" id="{E94313C9-1E75-CF58-B10C-D0CDA999E0F9}"/>
              </a:ext>
              <a:ext uri="{C183D7F6-B498-43B3-948B-1728B52AA6E4}">
                <adec:decorative xmlns:adec="http://schemas.microsoft.com/office/drawing/2017/decorative" val="1"/>
              </a:ext>
            </a:extLst>
          </p:cNvPr>
          <p:cNvSpPr/>
          <p:nvPr/>
        </p:nvSpPr>
        <p:spPr>
          <a:xfrm>
            <a:off x="25831981" y="726476"/>
            <a:ext cx="3618750" cy="1701082"/>
          </a:xfrm>
          <a:prstGeom prst="roundRect">
            <a:avLst>
              <a:gd name="adj" fmla="val 0"/>
            </a:avLst>
          </a:prstGeom>
          <a:solidFill>
            <a:schemeClr val="accent5">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endParaRPr lang="en-GB" sz="2400" dirty="0">
              <a:solidFill>
                <a:schemeClr val="tx1"/>
              </a:solidFill>
              <a:latin typeface="Arial" panose="020B0604020202020204"/>
            </a:endParaRPr>
          </a:p>
        </p:txBody>
      </p:sp>
      <p:sp>
        <p:nvSpPr>
          <p:cNvPr id="8" name="Rectangle: Rounded Corners 8">
            <a:extLst>
              <a:ext uri="{FF2B5EF4-FFF2-40B4-BE49-F238E27FC236}">
                <a16:creationId xmlns:a16="http://schemas.microsoft.com/office/drawing/2014/main" id="{2F331481-2355-E316-CA86-68A53CE651E1}"/>
              </a:ext>
              <a:ext uri="{C183D7F6-B498-43B3-948B-1728B52AA6E4}">
                <adec:decorative xmlns:adec="http://schemas.microsoft.com/office/drawing/2017/decorative" val="1"/>
              </a:ext>
            </a:extLst>
          </p:cNvPr>
          <p:cNvSpPr/>
          <p:nvPr/>
        </p:nvSpPr>
        <p:spPr>
          <a:xfrm>
            <a:off x="18011146" y="2651545"/>
            <a:ext cx="3618750" cy="1701082"/>
          </a:xfrm>
          <a:prstGeom prst="roundRect">
            <a:avLst>
              <a:gd name="adj" fmla="val 0"/>
            </a:avLst>
          </a:prstGeom>
          <a:solidFill>
            <a:schemeClr val="accent1">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endParaRPr lang="en-GB" sz="2400" dirty="0">
              <a:solidFill>
                <a:schemeClr val="tx1"/>
              </a:solidFill>
              <a:latin typeface="Arial" panose="020B0604020202020204"/>
            </a:endParaRPr>
          </a:p>
        </p:txBody>
      </p:sp>
      <p:sp>
        <p:nvSpPr>
          <p:cNvPr id="10" name="Rectangle: Rounded Corners 9">
            <a:extLst>
              <a:ext uri="{FF2B5EF4-FFF2-40B4-BE49-F238E27FC236}">
                <a16:creationId xmlns:a16="http://schemas.microsoft.com/office/drawing/2014/main" id="{DDAF0329-B549-DFF4-2932-D4F6C928A118}"/>
              </a:ext>
              <a:ext uri="{C183D7F6-B498-43B3-948B-1728B52AA6E4}">
                <adec:decorative xmlns:adec="http://schemas.microsoft.com/office/drawing/2017/decorative" val="1"/>
              </a:ext>
            </a:extLst>
          </p:cNvPr>
          <p:cNvSpPr/>
          <p:nvPr/>
        </p:nvSpPr>
        <p:spPr>
          <a:xfrm>
            <a:off x="21936686" y="2637164"/>
            <a:ext cx="3618750" cy="1701082"/>
          </a:xfrm>
          <a:prstGeom prst="roundRect">
            <a:avLst>
              <a:gd name="adj" fmla="val 0"/>
            </a:avLst>
          </a:prstGeom>
          <a:solidFill>
            <a:schemeClr val="accent3">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endParaRPr lang="en-GB" sz="2400" dirty="0">
              <a:solidFill>
                <a:schemeClr val="tx1"/>
              </a:solidFill>
              <a:latin typeface="Arial" panose="020B0604020202020204"/>
            </a:endParaRPr>
          </a:p>
        </p:txBody>
      </p:sp>
      <p:sp>
        <p:nvSpPr>
          <p:cNvPr id="12" name="Rectangle: Rounded Corners 11">
            <a:extLst>
              <a:ext uri="{FF2B5EF4-FFF2-40B4-BE49-F238E27FC236}">
                <a16:creationId xmlns:a16="http://schemas.microsoft.com/office/drawing/2014/main" id="{F99D3AD0-DBF7-F0F0-EBCC-790466142DDE}"/>
              </a:ext>
              <a:ext uri="{C183D7F6-B498-43B3-948B-1728B52AA6E4}">
                <adec:decorative xmlns:adec="http://schemas.microsoft.com/office/drawing/2017/decorative" val="1"/>
              </a:ext>
            </a:extLst>
          </p:cNvPr>
          <p:cNvSpPr/>
          <p:nvPr/>
        </p:nvSpPr>
        <p:spPr>
          <a:xfrm>
            <a:off x="18011146" y="4540699"/>
            <a:ext cx="3618750" cy="1701082"/>
          </a:xfrm>
          <a:prstGeom prst="roundRect">
            <a:avLst>
              <a:gd name="adj" fmla="val 0"/>
            </a:avLst>
          </a:prstGeom>
          <a:solidFill>
            <a:schemeClr val="tx2">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endParaRPr lang="en-GB" sz="2400" dirty="0">
              <a:solidFill>
                <a:schemeClr val="tx1"/>
              </a:solidFill>
              <a:latin typeface="Arial" panose="020B0604020202020204"/>
            </a:endParaRPr>
          </a:p>
        </p:txBody>
      </p:sp>
      <p:sp>
        <p:nvSpPr>
          <p:cNvPr id="13" name="Rectangle: Rounded Corners 12">
            <a:extLst>
              <a:ext uri="{FF2B5EF4-FFF2-40B4-BE49-F238E27FC236}">
                <a16:creationId xmlns:a16="http://schemas.microsoft.com/office/drawing/2014/main" id="{C2921938-52CD-1E9A-DDED-9381883C0556}"/>
              </a:ext>
              <a:ext uri="{C183D7F6-B498-43B3-948B-1728B52AA6E4}">
                <adec:decorative xmlns:adec="http://schemas.microsoft.com/office/drawing/2017/decorative" val="1"/>
              </a:ext>
            </a:extLst>
          </p:cNvPr>
          <p:cNvSpPr/>
          <p:nvPr/>
        </p:nvSpPr>
        <p:spPr>
          <a:xfrm>
            <a:off x="21936686" y="4551470"/>
            <a:ext cx="3618750" cy="1701082"/>
          </a:xfrm>
          <a:prstGeom prst="roundRect">
            <a:avLst>
              <a:gd name="adj" fmla="val 0"/>
            </a:avLst>
          </a:prstGeom>
          <a:solidFill>
            <a:srgbClr val="D0EEED"/>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endParaRPr lang="en-GB" sz="2400" dirty="0">
              <a:solidFill>
                <a:schemeClr val="tx1"/>
              </a:solidFill>
              <a:latin typeface="Arial" panose="020B0604020202020204"/>
            </a:endParaRPr>
          </a:p>
        </p:txBody>
      </p:sp>
      <p:sp>
        <p:nvSpPr>
          <p:cNvPr id="14" name="Rectangle: Rounded Corners 13">
            <a:extLst>
              <a:ext uri="{FF2B5EF4-FFF2-40B4-BE49-F238E27FC236}">
                <a16:creationId xmlns:a16="http://schemas.microsoft.com/office/drawing/2014/main" id="{1B0E82AF-A98E-9585-2A51-4E58A24A8BD2}"/>
              </a:ext>
              <a:ext uri="{C183D7F6-B498-43B3-948B-1728B52AA6E4}">
                <adec:decorative xmlns:adec="http://schemas.microsoft.com/office/drawing/2017/decorative" val="1"/>
              </a:ext>
            </a:extLst>
          </p:cNvPr>
          <p:cNvSpPr/>
          <p:nvPr/>
        </p:nvSpPr>
        <p:spPr>
          <a:xfrm>
            <a:off x="25873888" y="4551471"/>
            <a:ext cx="3618750" cy="1701082"/>
          </a:xfrm>
          <a:prstGeom prst="roundRect">
            <a:avLst>
              <a:gd name="adj" fmla="val 0"/>
            </a:avLst>
          </a:prstGeom>
          <a:solidFill>
            <a:schemeClr val="accent5">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endParaRPr lang="en-GB" sz="2400" dirty="0">
              <a:solidFill>
                <a:schemeClr val="tx1"/>
              </a:solidFill>
              <a:latin typeface="Arial" panose="020B0604020202020204"/>
            </a:endParaRPr>
          </a:p>
        </p:txBody>
      </p:sp>
      <p:sp>
        <p:nvSpPr>
          <p:cNvPr id="21" name="Rectangle: Rounded Corners 13">
            <a:extLst>
              <a:ext uri="{FF2B5EF4-FFF2-40B4-BE49-F238E27FC236}">
                <a16:creationId xmlns:a16="http://schemas.microsoft.com/office/drawing/2014/main" id="{9C0F4CF9-DE80-7310-950D-F7566B706663}"/>
              </a:ext>
            </a:extLst>
          </p:cNvPr>
          <p:cNvSpPr/>
          <p:nvPr/>
        </p:nvSpPr>
        <p:spPr>
          <a:xfrm>
            <a:off x="26135648" y="4551470"/>
            <a:ext cx="3086045" cy="1701082"/>
          </a:xfrm>
          <a:prstGeom prst="roundRect">
            <a:avLst>
              <a:gd name="adj" fmla="val 0"/>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r>
              <a:rPr lang="en-GB" sz="2400" dirty="0">
                <a:solidFill>
                  <a:schemeClr val="tx1"/>
                </a:solidFill>
                <a:latin typeface="Arial" panose="020B0604020202020204"/>
              </a:rPr>
              <a:t>Make best use of local estates</a:t>
            </a:r>
          </a:p>
        </p:txBody>
      </p:sp>
      <p:sp>
        <p:nvSpPr>
          <p:cNvPr id="11" name="Rectangle: Rounded Corners 10">
            <a:extLst>
              <a:ext uri="{FF2B5EF4-FFF2-40B4-BE49-F238E27FC236}">
                <a16:creationId xmlns:a16="http://schemas.microsoft.com/office/drawing/2014/main" id="{60389671-5985-EBF4-9D29-5C53EBD38A52}"/>
              </a:ext>
              <a:ext uri="{C183D7F6-B498-43B3-948B-1728B52AA6E4}">
                <adec:decorative xmlns:adec="http://schemas.microsoft.com/office/drawing/2017/decorative" val="0"/>
              </a:ext>
            </a:extLst>
          </p:cNvPr>
          <p:cNvSpPr/>
          <p:nvPr/>
        </p:nvSpPr>
        <p:spPr>
          <a:xfrm>
            <a:off x="25831979" y="2651545"/>
            <a:ext cx="3618750" cy="1701082"/>
          </a:xfrm>
          <a:prstGeom prst="roundRect">
            <a:avLst>
              <a:gd name="adj" fmla="val 0"/>
            </a:avLst>
          </a:prstGeom>
          <a:solidFill>
            <a:schemeClr val="accent2">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r>
              <a:rPr lang="en-GB" sz="2400" dirty="0">
                <a:solidFill>
                  <a:schemeClr val="tx1"/>
                </a:solidFill>
                <a:latin typeface="Arial" panose="020B0604020202020204"/>
              </a:rPr>
              <a:t>Strengthen out of hospital services</a:t>
            </a:r>
          </a:p>
        </p:txBody>
      </p:sp>
      <p:sp>
        <p:nvSpPr>
          <p:cNvPr id="16" name="Rectangle: Rounded Corners 7">
            <a:extLst>
              <a:ext uri="{FF2B5EF4-FFF2-40B4-BE49-F238E27FC236}">
                <a16:creationId xmlns:a16="http://schemas.microsoft.com/office/drawing/2014/main" id="{C500DE7D-75F0-A550-EB41-7A142F44CAB3}"/>
              </a:ext>
            </a:extLst>
          </p:cNvPr>
          <p:cNvSpPr/>
          <p:nvPr/>
        </p:nvSpPr>
        <p:spPr>
          <a:xfrm>
            <a:off x="25978012" y="725288"/>
            <a:ext cx="3299721" cy="1701082"/>
          </a:xfrm>
          <a:prstGeom prst="roundRect">
            <a:avLst>
              <a:gd name="adj" fmla="val 0"/>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r>
              <a:rPr lang="en-GB" sz="2400" dirty="0">
                <a:solidFill>
                  <a:schemeClr val="tx1"/>
                </a:solidFill>
                <a:latin typeface="Arial" panose="020B0604020202020204"/>
              </a:rPr>
              <a:t>Population accessing right care including self care</a:t>
            </a:r>
          </a:p>
        </p:txBody>
      </p:sp>
      <p:sp>
        <p:nvSpPr>
          <p:cNvPr id="20" name="Rectangle: Rounded Corners 12">
            <a:extLst>
              <a:ext uri="{FF2B5EF4-FFF2-40B4-BE49-F238E27FC236}">
                <a16:creationId xmlns:a16="http://schemas.microsoft.com/office/drawing/2014/main" id="{3D4306B0-0019-BA35-11F7-85D93D098316}"/>
              </a:ext>
            </a:extLst>
          </p:cNvPr>
          <p:cNvSpPr/>
          <p:nvPr/>
        </p:nvSpPr>
        <p:spPr>
          <a:xfrm>
            <a:off x="21937323" y="4551470"/>
            <a:ext cx="3618750" cy="1701082"/>
          </a:xfrm>
          <a:prstGeom prst="roundRect">
            <a:avLst>
              <a:gd name="adj" fmla="val 0"/>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r>
              <a:rPr lang="en-GB" sz="2400" dirty="0">
                <a:solidFill>
                  <a:schemeClr val="tx1"/>
                </a:solidFill>
                <a:latin typeface="Arial" panose="020B0604020202020204"/>
              </a:rPr>
              <a:t>Community-based workforce </a:t>
            </a:r>
          </a:p>
          <a:p>
            <a:pPr algn="ctr" defTabSz="914400">
              <a:defRPr/>
            </a:pPr>
            <a:r>
              <a:rPr lang="en-GB" sz="2400" dirty="0">
                <a:solidFill>
                  <a:schemeClr val="tx1"/>
                </a:solidFill>
                <a:latin typeface="Arial" panose="020B0604020202020204"/>
              </a:rPr>
              <a:t>Capacity &amp; capability</a:t>
            </a:r>
          </a:p>
        </p:txBody>
      </p:sp>
      <p:sp>
        <p:nvSpPr>
          <p:cNvPr id="18" name="Rectangle: Rounded Corners 9">
            <a:extLst>
              <a:ext uri="{FF2B5EF4-FFF2-40B4-BE49-F238E27FC236}">
                <a16:creationId xmlns:a16="http://schemas.microsoft.com/office/drawing/2014/main" id="{BFB7744E-ABAE-CBFA-75B5-830B0FE3EB1B}"/>
              </a:ext>
            </a:extLst>
          </p:cNvPr>
          <p:cNvSpPr/>
          <p:nvPr/>
        </p:nvSpPr>
        <p:spPr>
          <a:xfrm>
            <a:off x="21937323" y="2629177"/>
            <a:ext cx="3618750" cy="1701082"/>
          </a:xfrm>
          <a:prstGeom prst="roundRect">
            <a:avLst>
              <a:gd name="adj" fmla="val 0"/>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r>
              <a:rPr lang="en-GB" sz="2400" dirty="0">
                <a:solidFill>
                  <a:schemeClr val="tx1"/>
                </a:solidFill>
                <a:latin typeface="Arial" panose="020B0604020202020204"/>
              </a:rPr>
              <a:t>Proactive care model (long-term conditions  and frailty)</a:t>
            </a:r>
          </a:p>
        </p:txBody>
      </p:sp>
      <p:sp>
        <p:nvSpPr>
          <p:cNvPr id="15" name="Rectangle: Rounded Corners 6">
            <a:extLst>
              <a:ext uri="{FF2B5EF4-FFF2-40B4-BE49-F238E27FC236}">
                <a16:creationId xmlns:a16="http://schemas.microsoft.com/office/drawing/2014/main" id="{1678DD25-7AF0-CB68-A477-3A8AB0838EF9}"/>
              </a:ext>
            </a:extLst>
          </p:cNvPr>
          <p:cNvSpPr/>
          <p:nvPr/>
        </p:nvSpPr>
        <p:spPr>
          <a:xfrm>
            <a:off x="21937323" y="729519"/>
            <a:ext cx="3618750" cy="1701082"/>
          </a:xfrm>
          <a:prstGeom prst="roundRect">
            <a:avLst>
              <a:gd name="adj" fmla="val 0"/>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r>
              <a:rPr lang="en-GB" sz="2400" dirty="0">
                <a:solidFill>
                  <a:schemeClr val="tx1"/>
                </a:solidFill>
                <a:latin typeface="Arial" panose="020B0604020202020204"/>
              </a:rPr>
              <a:t>Proactive and preventative care services</a:t>
            </a:r>
          </a:p>
        </p:txBody>
      </p:sp>
      <p:sp>
        <p:nvSpPr>
          <p:cNvPr id="19" name="Rectangle: Rounded Corners 11">
            <a:extLst>
              <a:ext uri="{FF2B5EF4-FFF2-40B4-BE49-F238E27FC236}">
                <a16:creationId xmlns:a16="http://schemas.microsoft.com/office/drawing/2014/main" id="{16EEBE9E-4FE3-E881-38B0-BA7D113E504C}"/>
              </a:ext>
              <a:ext uri="{C183D7F6-B498-43B3-948B-1728B52AA6E4}">
                <adec:decorative xmlns:adec="http://schemas.microsoft.com/office/drawing/2017/decorative" val="0"/>
              </a:ext>
            </a:extLst>
          </p:cNvPr>
          <p:cNvSpPr/>
          <p:nvPr/>
        </p:nvSpPr>
        <p:spPr>
          <a:xfrm>
            <a:off x="18011146" y="4540699"/>
            <a:ext cx="3618750" cy="1701082"/>
          </a:xfrm>
          <a:prstGeom prst="roundRect">
            <a:avLst>
              <a:gd name="adj" fmla="val 0"/>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r>
              <a:rPr lang="en-GB" sz="2400" dirty="0">
                <a:solidFill>
                  <a:schemeClr val="tx1"/>
                </a:solidFill>
                <a:latin typeface="Arial" panose="020B0604020202020204"/>
              </a:rPr>
              <a:t>Digital technology</a:t>
            </a:r>
          </a:p>
        </p:txBody>
      </p:sp>
      <p:sp>
        <p:nvSpPr>
          <p:cNvPr id="17" name="Rectangle: Rounded Corners 8">
            <a:extLst>
              <a:ext uri="{FF2B5EF4-FFF2-40B4-BE49-F238E27FC236}">
                <a16:creationId xmlns:a16="http://schemas.microsoft.com/office/drawing/2014/main" id="{BDB979CB-6904-06F8-403D-38761269B882}"/>
              </a:ext>
            </a:extLst>
          </p:cNvPr>
          <p:cNvSpPr/>
          <p:nvPr/>
        </p:nvSpPr>
        <p:spPr>
          <a:xfrm>
            <a:off x="17983201" y="2637164"/>
            <a:ext cx="3618750" cy="1701082"/>
          </a:xfrm>
          <a:prstGeom prst="roundRect">
            <a:avLst>
              <a:gd name="adj" fmla="val 0"/>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r>
              <a:rPr lang="en-GB" sz="2400" dirty="0">
                <a:solidFill>
                  <a:schemeClr val="tx1"/>
                </a:solidFill>
                <a:latin typeface="Arial" panose="020B0604020202020204"/>
              </a:rPr>
              <a:t>General practice, hospital and community working together</a:t>
            </a:r>
          </a:p>
        </p:txBody>
      </p:sp>
      <p:sp>
        <p:nvSpPr>
          <p:cNvPr id="4" name="Rectangle: Rounded Corners 5">
            <a:extLst>
              <a:ext uri="{FF2B5EF4-FFF2-40B4-BE49-F238E27FC236}">
                <a16:creationId xmlns:a16="http://schemas.microsoft.com/office/drawing/2014/main" id="{FC77FF6D-AA96-96AA-B844-77022757DA12}"/>
              </a:ext>
            </a:extLst>
          </p:cNvPr>
          <p:cNvSpPr/>
          <p:nvPr/>
        </p:nvSpPr>
        <p:spPr>
          <a:xfrm>
            <a:off x="17983202" y="726476"/>
            <a:ext cx="3618750" cy="1701082"/>
          </a:xfrm>
          <a:prstGeom prst="roundRect">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defTabSz="914400">
              <a:defRPr/>
            </a:pPr>
            <a:r>
              <a:rPr lang="en-GB" sz="2400" dirty="0">
                <a:solidFill>
                  <a:schemeClr val="tx1"/>
                </a:solidFill>
                <a:latin typeface="Arial" panose="020B0604020202020204"/>
              </a:rPr>
              <a:t>Population Health Management</a:t>
            </a:r>
          </a:p>
        </p:txBody>
      </p:sp>
      <p:sp>
        <p:nvSpPr>
          <p:cNvPr id="2" name="Title 1">
            <a:extLst>
              <a:ext uri="{FF2B5EF4-FFF2-40B4-BE49-F238E27FC236}">
                <a16:creationId xmlns:a16="http://schemas.microsoft.com/office/drawing/2014/main" id="{C818AC2A-57CA-9DC5-598C-7D6844F07C94}"/>
              </a:ext>
            </a:extLst>
          </p:cNvPr>
          <p:cNvSpPr>
            <a:spLocks noGrp="1"/>
          </p:cNvSpPr>
          <p:nvPr>
            <p:ph type="title"/>
          </p:nvPr>
        </p:nvSpPr>
        <p:spPr>
          <a:xfrm>
            <a:off x="2187513" y="1152597"/>
            <a:ext cx="6513832" cy="2447059"/>
          </a:xfrm>
        </p:spPr>
        <p:txBody>
          <a:bodyPr anchor="t">
            <a:noAutofit/>
          </a:bodyPr>
          <a:lstStyle/>
          <a:p>
            <a:r>
              <a:rPr lang="en-GB" sz="6000" b="1" dirty="0">
                <a:solidFill>
                  <a:srgbClr val="0070C0"/>
                </a:solidFill>
                <a:latin typeface="Arial" panose="020B0604020202020204" pitchFamily="34" charset="0"/>
              </a:rPr>
              <a:t>Key principles for community transformation</a:t>
            </a:r>
            <a:endParaRPr lang="en-US" sz="6000" dirty="0">
              <a:solidFill>
                <a:srgbClr val="0070C0"/>
              </a:solidFill>
            </a:endParaRPr>
          </a:p>
        </p:txBody>
      </p:sp>
    </p:spTree>
    <p:extLst>
      <p:ext uri="{BB962C8B-B14F-4D97-AF65-F5344CB8AC3E}">
        <p14:creationId xmlns:p14="http://schemas.microsoft.com/office/powerpoint/2010/main" val="707343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Community Transformation diagram">
            <a:extLst>
              <a:ext uri="{FF2B5EF4-FFF2-40B4-BE49-F238E27FC236}">
                <a16:creationId xmlns:a16="http://schemas.microsoft.com/office/drawing/2014/main" id="{3126327D-3360-0B5D-E812-1EE3B9ABE966}"/>
              </a:ext>
            </a:extLst>
          </p:cNvPr>
          <p:cNvPicPr>
            <a:picLocks noChangeAspect="1" noChangeArrowheads="1"/>
          </p:cNvPicPr>
          <p:nvPr/>
        </p:nvPicPr>
        <p:blipFill rotWithShape="1">
          <a:blip r:embed="rId3"/>
          <a:srcRect t="11899" b="2659"/>
          <a:stretch>
            <a:fillRect/>
          </a:stretch>
        </p:blipFill>
        <p:spPr bwMode="auto">
          <a:xfrm>
            <a:off x="16362948" y="-4314"/>
            <a:ext cx="13927922" cy="66938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C818AC2A-57CA-9DC5-598C-7D6844F07C94}"/>
              </a:ext>
            </a:extLst>
          </p:cNvPr>
          <p:cNvSpPr>
            <a:spLocks noGrp="1"/>
          </p:cNvSpPr>
          <p:nvPr>
            <p:ph type="title"/>
          </p:nvPr>
        </p:nvSpPr>
        <p:spPr>
          <a:xfrm>
            <a:off x="2238312" y="1152597"/>
            <a:ext cx="7885432" cy="2447059"/>
          </a:xfrm>
        </p:spPr>
        <p:txBody>
          <a:bodyPr anchor="t">
            <a:noAutofit/>
          </a:bodyPr>
          <a:lstStyle/>
          <a:p>
            <a:r>
              <a:rPr lang="en-GB" sz="6000" b="1" dirty="0">
                <a:solidFill>
                  <a:srgbClr val="0070C0"/>
                </a:solidFill>
                <a:latin typeface="Arial" panose="020B0604020202020204" pitchFamily="34" charset="0"/>
              </a:rPr>
              <a:t>Staffordshire and Stoke-on-Trent Model of Care</a:t>
            </a:r>
            <a:endParaRPr lang="en-US" sz="6000" dirty="0">
              <a:solidFill>
                <a:srgbClr val="0070C0"/>
              </a:solidFill>
            </a:endParaRPr>
          </a:p>
        </p:txBody>
      </p:sp>
    </p:spTree>
    <p:extLst>
      <p:ext uri="{BB962C8B-B14F-4D97-AF65-F5344CB8AC3E}">
        <p14:creationId xmlns:p14="http://schemas.microsoft.com/office/powerpoint/2010/main" val="222211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7CADA2C-1CC5-2A08-6289-CA502B7D19AC}"/>
              </a:ext>
              <a:ext uri="{C183D7F6-B498-43B3-948B-1728B52AA6E4}">
                <adec:decorative xmlns:adec="http://schemas.microsoft.com/office/drawing/2017/decorative" val="1"/>
              </a:ext>
            </a:extLst>
          </p:cNvPr>
          <p:cNvSpPr/>
          <p:nvPr/>
        </p:nvSpPr>
        <p:spPr>
          <a:xfrm>
            <a:off x="2218266" y="1852864"/>
            <a:ext cx="10196915" cy="4543028"/>
          </a:xfrm>
          <a:prstGeom prst="rect">
            <a:avLst/>
          </a:prstGeom>
          <a:solidFill>
            <a:srgbClr val="D0EE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6BB3228-EA18-A9AC-FA04-E046DD04ABD1}"/>
              </a:ext>
              <a:ext uri="{C183D7F6-B498-43B3-948B-1728B52AA6E4}">
                <adec:decorative xmlns:adec="http://schemas.microsoft.com/office/drawing/2017/decorative" val="1"/>
              </a:ext>
            </a:extLst>
          </p:cNvPr>
          <p:cNvSpPr/>
          <p:nvPr/>
        </p:nvSpPr>
        <p:spPr>
          <a:xfrm>
            <a:off x="23367253" y="729894"/>
            <a:ext cx="7703739" cy="5561519"/>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Diagram 6">
            <a:extLst>
              <a:ext uri="{FF2B5EF4-FFF2-40B4-BE49-F238E27FC236}">
                <a16:creationId xmlns:a16="http://schemas.microsoft.com/office/drawing/2014/main" id="{002DAC74-A1AE-6CE8-1D22-73FC94F40FBF}"/>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908950965"/>
              </p:ext>
            </p:extLst>
          </p:nvPr>
        </p:nvGraphicFramePr>
        <p:xfrm>
          <a:off x="14584336" y="907900"/>
          <a:ext cx="7516777" cy="50503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ontent Placeholder 3">
            <a:extLst>
              <a:ext uri="{FF2B5EF4-FFF2-40B4-BE49-F238E27FC236}">
                <a16:creationId xmlns:a16="http://schemas.microsoft.com/office/drawing/2014/main" id="{1E0E72EA-4170-2DAE-2E11-17AD915B27CB}"/>
              </a:ext>
            </a:extLst>
          </p:cNvPr>
          <p:cNvSpPr>
            <a:spLocks noGrp="1"/>
          </p:cNvSpPr>
          <p:nvPr>
            <p:ph sz="half" idx="2"/>
          </p:nvPr>
        </p:nvSpPr>
        <p:spPr>
          <a:xfrm>
            <a:off x="23968832" y="1241031"/>
            <a:ext cx="6805074" cy="4998382"/>
          </a:xfrm>
        </p:spPr>
        <p:txBody>
          <a:bodyPr>
            <a:normAutofit fontScale="85000" lnSpcReduction="10000"/>
          </a:bodyPr>
          <a:lstStyle/>
          <a:p>
            <a:pPr marL="0" indent="0">
              <a:lnSpc>
                <a:spcPct val="100000"/>
              </a:lnSpc>
              <a:spcBef>
                <a:spcPts val="300"/>
              </a:spcBef>
              <a:spcAft>
                <a:spcPts val="300"/>
              </a:spcAft>
              <a:buNone/>
            </a:pPr>
            <a:r>
              <a:rPr lang="en-GB" sz="3200" b="1" dirty="0">
                <a:latin typeface="Arial" panose="020B0604020202020204" pitchFamily="34" charset="0"/>
                <a:cs typeface="Arial" panose="020B0604020202020204" pitchFamily="34" charset="0"/>
              </a:rPr>
              <a:t>Provider Collaborative Programme 25/26</a:t>
            </a:r>
          </a:p>
          <a:p>
            <a:pPr marL="0" indent="0">
              <a:lnSpc>
                <a:spcPct val="100000"/>
              </a:lnSpc>
              <a:spcBef>
                <a:spcPts val="300"/>
              </a:spcBef>
              <a:spcAft>
                <a:spcPts val="300"/>
              </a:spcAft>
              <a:buNone/>
            </a:pPr>
            <a:r>
              <a:rPr lang="en-GB" sz="2600" dirty="0">
                <a:latin typeface="Arial" panose="020B0604020202020204" pitchFamily="34" charset="0"/>
                <a:cs typeface="Arial" panose="020B0604020202020204" pitchFamily="34" charset="0"/>
              </a:rPr>
              <a:t>The three priority programmes for delivery by the Provider Collaborative include:</a:t>
            </a:r>
          </a:p>
          <a:p>
            <a:pPr marL="0" indent="0">
              <a:lnSpc>
                <a:spcPct val="100000"/>
              </a:lnSpc>
              <a:spcBef>
                <a:spcPts val="300"/>
              </a:spcBef>
              <a:spcAft>
                <a:spcPts val="300"/>
              </a:spcAft>
              <a:buNone/>
            </a:pPr>
            <a:endParaRPr lang="en-GB" sz="2600" dirty="0">
              <a:latin typeface="Arial" panose="020B0604020202020204" pitchFamily="34" charset="0"/>
              <a:cs typeface="Arial" panose="020B0604020202020204" pitchFamily="34" charset="0"/>
            </a:endParaRPr>
          </a:p>
          <a:p>
            <a:pPr lvl="1">
              <a:lnSpc>
                <a:spcPct val="100000"/>
              </a:lnSpc>
              <a:buClr>
                <a:srgbClr val="0070C0"/>
              </a:buClr>
            </a:pPr>
            <a:r>
              <a:rPr lang="en-GB" sz="2600" dirty="0">
                <a:latin typeface="Arial" panose="020B0604020202020204" pitchFamily="34" charset="0"/>
                <a:cs typeface="Arial" panose="020B0604020202020204" pitchFamily="34" charset="0"/>
              </a:rPr>
              <a:t>Neighbourhood Health: Two pilot sites in initiation</a:t>
            </a:r>
          </a:p>
          <a:p>
            <a:pPr lvl="1">
              <a:lnSpc>
                <a:spcPct val="100000"/>
              </a:lnSpc>
              <a:buClr>
                <a:srgbClr val="0070C0"/>
              </a:buClr>
            </a:pPr>
            <a:r>
              <a:rPr lang="en-GB" sz="2600" dirty="0">
                <a:latin typeface="Arial" panose="020B0604020202020204" pitchFamily="34" charset="0"/>
                <a:cs typeface="Arial" panose="020B0604020202020204" pitchFamily="34" charset="0"/>
              </a:rPr>
              <a:t>Community Transformation- including work to support Winter to reduce both hospital admissions and ambulance conveyances under development</a:t>
            </a:r>
          </a:p>
          <a:p>
            <a:pPr lvl="1">
              <a:lnSpc>
                <a:spcPct val="100000"/>
              </a:lnSpc>
              <a:buClr>
                <a:srgbClr val="0070C0"/>
              </a:buClr>
            </a:pPr>
            <a:r>
              <a:rPr lang="en-GB" sz="2600" dirty="0">
                <a:latin typeface="Arial" panose="020B0604020202020204" pitchFamily="34" charset="0"/>
                <a:cs typeface="Arial" panose="020B0604020202020204" pitchFamily="34" charset="0"/>
              </a:rPr>
              <a:t>Corporate Services Transformation: Opportunities are being explored in collaboration with Shropshire, Telford and Wrekin ICS</a:t>
            </a:r>
            <a:endParaRPr lang="en-GB" sz="2600" dirty="0">
              <a:solidFill>
                <a:srgbClr val="000000"/>
              </a:solidFill>
              <a:latin typeface="Arial" panose="020B0604020202020204" pitchFamily="34" charset="0"/>
              <a:cs typeface="Arial" panose="020B0604020202020204" pitchFamily="34" charset="0"/>
            </a:endParaRPr>
          </a:p>
          <a:p>
            <a:pPr marL="0" indent="0">
              <a:buNone/>
            </a:pPr>
            <a:endParaRPr lang="en-US" sz="2400" dirty="0"/>
          </a:p>
        </p:txBody>
      </p:sp>
      <p:sp>
        <p:nvSpPr>
          <p:cNvPr id="3" name="Content Placeholder 2">
            <a:extLst>
              <a:ext uri="{FF2B5EF4-FFF2-40B4-BE49-F238E27FC236}">
                <a16:creationId xmlns:a16="http://schemas.microsoft.com/office/drawing/2014/main" id="{1CAAC233-7C83-E70D-FA81-AE9D0E56E423}"/>
              </a:ext>
            </a:extLst>
          </p:cNvPr>
          <p:cNvSpPr>
            <a:spLocks noGrp="1"/>
          </p:cNvSpPr>
          <p:nvPr>
            <p:ph sz="half" idx="1"/>
          </p:nvPr>
        </p:nvSpPr>
        <p:spPr>
          <a:xfrm>
            <a:off x="2460664" y="2503899"/>
            <a:ext cx="9546852" cy="3785667"/>
          </a:xfrm>
        </p:spPr>
        <p:txBody>
          <a:bodyPr>
            <a:normAutofit fontScale="85000" lnSpcReduction="10000"/>
          </a:bodyPr>
          <a:lstStyle/>
          <a:p>
            <a:pPr marL="0" indent="0">
              <a:lnSpc>
                <a:spcPct val="100000"/>
              </a:lnSpc>
              <a:spcBef>
                <a:spcPts val="300"/>
              </a:spcBef>
              <a:spcAft>
                <a:spcPts val="300"/>
              </a:spcAft>
              <a:buClr>
                <a:schemeClr val="accent2"/>
              </a:buClr>
              <a:buNone/>
            </a:pPr>
            <a:r>
              <a:rPr lang="en-GB" sz="3200" b="1" dirty="0">
                <a:latin typeface="Arial" panose="020B0604020202020204" pitchFamily="34" charset="0"/>
                <a:cs typeface="Arial" panose="020B0604020202020204" pitchFamily="34" charset="0"/>
              </a:rPr>
              <a:t>Progress During 24/25</a:t>
            </a:r>
          </a:p>
          <a:p>
            <a:pPr marL="0" indent="0">
              <a:lnSpc>
                <a:spcPct val="100000"/>
              </a:lnSpc>
              <a:spcBef>
                <a:spcPts val="300"/>
              </a:spcBef>
              <a:spcAft>
                <a:spcPts val="300"/>
              </a:spcAft>
              <a:buClr>
                <a:schemeClr val="accent2"/>
              </a:buClr>
              <a:buNone/>
            </a:pPr>
            <a:r>
              <a:rPr lang="en-GB" sz="2600" dirty="0">
                <a:latin typeface="Arial" panose="020B0604020202020204" pitchFamily="34" charset="0"/>
                <a:cs typeface="Arial" panose="020B0604020202020204" pitchFamily="34" charset="0"/>
              </a:rPr>
              <a:t>System Collaboratives established underpinned by a set of agreed Design Principles to deliver improved outcomes and efficiency focusing on our priority recovery areas including:</a:t>
            </a:r>
          </a:p>
          <a:p>
            <a:pPr lvl="1">
              <a:lnSpc>
                <a:spcPct val="100000"/>
              </a:lnSpc>
              <a:spcBef>
                <a:spcPts val="600"/>
              </a:spcBef>
              <a:buClr>
                <a:srgbClr val="0070C0"/>
              </a:buClr>
            </a:pPr>
            <a:r>
              <a:rPr lang="en-GB" sz="2600" dirty="0">
                <a:latin typeface="Arial" panose="020B0604020202020204" pitchFamily="34" charset="0"/>
                <a:cs typeface="Arial" panose="020B0604020202020204" pitchFamily="34" charset="0"/>
              </a:rPr>
              <a:t>Continuing Health Care</a:t>
            </a:r>
          </a:p>
          <a:p>
            <a:pPr lvl="1">
              <a:lnSpc>
                <a:spcPct val="100000"/>
              </a:lnSpc>
              <a:spcBef>
                <a:spcPts val="600"/>
              </a:spcBef>
              <a:buClr>
                <a:srgbClr val="0070C0"/>
              </a:buClr>
            </a:pPr>
            <a:r>
              <a:rPr lang="en-GB" sz="2600" dirty="0">
                <a:latin typeface="Arial" panose="020B0604020202020204" pitchFamily="34" charset="0"/>
                <a:cs typeface="Arial" panose="020B0604020202020204" pitchFamily="34" charset="0"/>
              </a:rPr>
              <a:t>Clinical Value &amp; Medicines</a:t>
            </a:r>
          </a:p>
          <a:p>
            <a:pPr lvl="1">
              <a:lnSpc>
                <a:spcPct val="100000"/>
              </a:lnSpc>
              <a:spcBef>
                <a:spcPts val="600"/>
              </a:spcBef>
              <a:buClr>
                <a:srgbClr val="0070C0"/>
              </a:buClr>
            </a:pPr>
            <a:r>
              <a:rPr lang="en-GB" sz="2600" dirty="0">
                <a:latin typeface="Arial" panose="020B0604020202020204" pitchFamily="34" charset="0"/>
                <a:cs typeface="Arial" panose="020B0604020202020204" pitchFamily="34" charset="0"/>
              </a:rPr>
              <a:t>Demand Management</a:t>
            </a:r>
          </a:p>
          <a:p>
            <a:pPr lvl="1">
              <a:lnSpc>
                <a:spcPct val="100000"/>
              </a:lnSpc>
              <a:spcBef>
                <a:spcPts val="600"/>
              </a:spcBef>
              <a:buClr>
                <a:srgbClr val="0070C0"/>
              </a:buClr>
            </a:pPr>
            <a:r>
              <a:rPr lang="en-GB" sz="2600" dirty="0">
                <a:latin typeface="Arial" panose="020B0604020202020204" pitchFamily="34" charset="0"/>
                <a:cs typeface="Arial" panose="020B0604020202020204" pitchFamily="34" charset="0"/>
              </a:rPr>
              <a:t>Contracts</a:t>
            </a:r>
          </a:p>
          <a:p>
            <a:pPr>
              <a:lnSpc>
                <a:spcPct val="100000"/>
              </a:lnSpc>
              <a:spcBef>
                <a:spcPts val="300"/>
              </a:spcBef>
              <a:spcAft>
                <a:spcPts val="300"/>
              </a:spcAft>
            </a:pPr>
            <a:endParaRPr lang="en-GB" sz="2400" dirty="0">
              <a:cs typeface="+mn-lt"/>
            </a:endParaRPr>
          </a:p>
          <a:p>
            <a:pPr>
              <a:lnSpc>
                <a:spcPct val="100000"/>
              </a:lnSpc>
              <a:spcBef>
                <a:spcPts val="300"/>
              </a:spcBef>
              <a:spcAft>
                <a:spcPts val="300"/>
              </a:spcAft>
              <a:buClr>
                <a:schemeClr val="accent2"/>
              </a:buClr>
            </a:pPr>
            <a:endParaRPr lang="en-GB" sz="2400" dirty="0">
              <a:solidFill>
                <a:srgbClr val="000000"/>
              </a:solidFill>
              <a:latin typeface="Arial" panose="020B0604020202020204"/>
              <a:cs typeface="Arial" panose="020B0604020202020204" pitchFamily="34" charset="0"/>
            </a:endParaRPr>
          </a:p>
          <a:p>
            <a:pPr>
              <a:lnSpc>
                <a:spcPct val="100000"/>
              </a:lnSpc>
              <a:spcBef>
                <a:spcPts val="300"/>
              </a:spcBef>
              <a:spcAft>
                <a:spcPts val="300"/>
              </a:spcAft>
              <a:buClr>
                <a:schemeClr val="accent2"/>
              </a:buClr>
            </a:pPr>
            <a:endParaRPr lang="en-GB" sz="2400" dirty="0">
              <a:solidFill>
                <a:srgbClr val="000000"/>
              </a:solidFill>
              <a:latin typeface="Arial" panose="020B0604020202020204"/>
              <a:cs typeface="Arial" panose="020B0604020202020204" pitchFamily="34" charset="0"/>
            </a:endParaRPr>
          </a:p>
          <a:p>
            <a:pPr>
              <a:lnSpc>
                <a:spcPct val="100000"/>
              </a:lnSpc>
            </a:pPr>
            <a:endParaRPr lang="en-US" sz="2400" dirty="0"/>
          </a:p>
        </p:txBody>
      </p:sp>
      <p:sp>
        <p:nvSpPr>
          <p:cNvPr id="2" name="Title 1">
            <a:extLst>
              <a:ext uri="{FF2B5EF4-FFF2-40B4-BE49-F238E27FC236}">
                <a16:creationId xmlns:a16="http://schemas.microsoft.com/office/drawing/2014/main" id="{758277DF-82B5-ED66-3B56-2C29B21EFF9E}"/>
              </a:ext>
            </a:extLst>
          </p:cNvPr>
          <p:cNvSpPr>
            <a:spLocks noGrp="1"/>
          </p:cNvSpPr>
          <p:nvPr>
            <p:ph type="title"/>
          </p:nvPr>
        </p:nvSpPr>
        <p:spPr>
          <a:xfrm>
            <a:off x="2116027" y="284426"/>
            <a:ext cx="12171223" cy="1391534"/>
          </a:xfrm>
        </p:spPr>
        <p:txBody>
          <a:bodyPr>
            <a:normAutofit/>
          </a:bodyPr>
          <a:lstStyle/>
          <a:p>
            <a:r>
              <a:rPr lang="en-GB" sz="5400" b="1" dirty="0">
                <a:solidFill>
                  <a:srgbClr val="0070C0"/>
                </a:solidFill>
                <a:latin typeface="Arial" panose="020B0604020202020204" pitchFamily="34" charset="0"/>
              </a:rPr>
              <a:t>Provider Collaborative Programme</a:t>
            </a:r>
            <a:endParaRPr lang="en-US" sz="5400" dirty="0"/>
          </a:p>
        </p:txBody>
      </p:sp>
    </p:spTree>
    <p:extLst>
      <p:ext uri="{BB962C8B-B14F-4D97-AF65-F5344CB8AC3E}">
        <p14:creationId xmlns:p14="http://schemas.microsoft.com/office/powerpoint/2010/main" val="1507960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078C99-95E1-254B-1F36-5F876A687FF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2542049" y="228600"/>
            <a:ext cx="6248888" cy="6342856"/>
          </a:xfrm>
          <a:prstGeom prst="rect">
            <a:avLst/>
          </a:prstGeom>
        </p:spPr>
      </p:pic>
      <p:pic>
        <p:nvPicPr>
          <p:cNvPr id="3" name="Picture 2">
            <a:extLst>
              <a:ext uri="{FF2B5EF4-FFF2-40B4-BE49-F238E27FC236}">
                <a16:creationId xmlns:a16="http://schemas.microsoft.com/office/drawing/2014/main" id="{DDBDF73B-BBD8-F518-2ADE-A2DD1A67D47D}"/>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
        <p:nvSpPr>
          <p:cNvPr id="4" name="Text Placeholder 3">
            <a:extLst>
              <a:ext uri="{FF2B5EF4-FFF2-40B4-BE49-F238E27FC236}">
                <a16:creationId xmlns:a16="http://schemas.microsoft.com/office/drawing/2014/main" id="{7E25FC90-461B-70DA-3A1E-6641873D0C33}"/>
              </a:ext>
            </a:extLst>
          </p:cNvPr>
          <p:cNvSpPr>
            <a:spLocks noGrp="1"/>
          </p:cNvSpPr>
          <p:nvPr>
            <p:ph type="body" sz="half" idx="2"/>
          </p:nvPr>
        </p:nvSpPr>
        <p:spPr>
          <a:xfrm>
            <a:off x="2197011" y="2241617"/>
            <a:ext cx="9288886" cy="4001285"/>
          </a:xfrm>
        </p:spPr>
        <p:txBody>
          <a:bodyPr>
            <a:normAutofit/>
          </a:bodyPr>
          <a:lstStyle/>
          <a:p>
            <a:r>
              <a:rPr lang="en-GB" sz="4400" b="1" dirty="0">
                <a:solidFill>
                  <a:schemeClr val="tx1">
                    <a:lumMod val="75000"/>
                    <a:lumOff val="25000"/>
                  </a:schemeClr>
                </a:solidFill>
                <a:latin typeface="Arial" panose="020B0604020202020204" pitchFamily="34" charset="0"/>
                <a:cs typeface="Arial" panose="020B0604020202020204" pitchFamily="34" charset="0"/>
              </a:rPr>
              <a:t>Phil Smith, Chief Delivery Officer</a:t>
            </a:r>
          </a:p>
          <a:p>
            <a:endParaRPr lang="en-US" sz="3200" b="1" dirty="0">
              <a:latin typeface="Arial" panose="020B0604020202020204" pitchFamily="34" charset="0"/>
              <a:cs typeface="Arial" panose="020B0604020202020204" pitchFamily="34" charset="0"/>
            </a:endParaRPr>
          </a:p>
        </p:txBody>
      </p:sp>
      <p:sp>
        <p:nvSpPr>
          <p:cNvPr id="7" name="Title 1">
            <a:extLst>
              <a:ext uri="{FF2B5EF4-FFF2-40B4-BE49-F238E27FC236}">
                <a16:creationId xmlns:a16="http://schemas.microsoft.com/office/drawing/2014/main" id="{1CFF5C31-FF40-AA60-DC24-025BB47CE642}"/>
              </a:ext>
            </a:extLst>
          </p:cNvPr>
          <p:cNvSpPr txBox="1">
            <a:spLocks noGrp="1"/>
          </p:cNvSpPr>
          <p:nvPr>
            <p:ph type="title" idx="4294967295"/>
          </p:nvPr>
        </p:nvSpPr>
        <p:spPr>
          <a:xfrm>
            <a:off x="2189508" y="1152597"/>
            <a:ext cx="9043609" cy="244705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Operational Update</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221036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9A6769-179A-F3C2-A42F-CBC30B4161AE}"/>
              </a:ext>
              <a:ext uri="{C183D7F6-B498-43B3-948B-1728B52AA6E4}">
                <adec:decorative xmlns:adec="http://schemas.microsoft.com/office/drawing/2017/decorative" val="1"/>
              </a:ext>
            </a:extLst>
          </p:cNvPr>
          <p:cNvSpPr/>
          <p:nvPr/>
        </p:nvSpPr>
        <p:spPr>
          <a:xfrm>
            <a:off x="16021165" y="1374263"/>
            <a:ext cx="4213200" cy="4837038"/>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Chart 9" descr="Number of patients waiting more than 52 weeks (Referral to Treatment - Incomplete Pathways) Chart&#10;">
            <a:extLst>
              <a:ext uri="{FF2B5EF4-FFF2-40B4-BE49-F238E27FC236}">
                <a16:creationId xmlns:a16="http://schemas.microsoft.com/office/drawing/2014/main" id="{CDF243BD-FF99-0C11-0DC4-EB76E468FA90}"/>
              </a:ext>
            </a:extLst>
          </p:cNvPr>
          <p:cNvGraphicFramePr>
            <a:graphicFrameLocks/>
          </p:cNvGraphicFramePr>
          <p:nvPr>
            <p:extLst>
              <p:ext uri="{D42A27DB-BD31-4B8C-83A1-F6EECF244321}">
                <p14:modId xmlns:p14="http://schemas.microsoft.com/office/powerpoint/2010/main" val="23223958"/>
              </p:ext>
            </p:extLst>
          </p:nvPr>
        </p:nvGraphicFramePr>
        <p:xfrm>
          <a:off x="20565827" y="3516226"/>
          <a:ext cx="10812531" cy="309799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descr="Number patients waiting more than 65 weeks (Referral to Treatment - Incomplete Pathways)&#10;Chart">
            <a:extLst>
              <a:ext uri="{FF2B5EF4-FFF2-40B4-BE49-F238E27FC236}">
                <a16:creationId xmlns:a16="http://schemas.microsoft.com/office/drawing/2014/main" id="{FE7459E8-AEA3-65F7-3A9B-F9EEDDA797F1}"/>
              </a:ext>
            </a:extLst>
          </p:cNvPr>
          <p:cNvGraphicFramePr>
            <a:graphicFrameLocks/>
          </p:cNvGraphicFramePr>
          <p:nvPr>
            <p:extLst>
              <p:ext uri="{D42A27DB-BD31-4B8C-83A1-F6EECF244321}">
                <p14:modId xmlns:p14="http://schemas.microsoft.com/office/powerpoint/2010/main" val="2711683152"/>
              </p:ext>
            </p:extLst>
          </p:nvPr>
        </p:nvGraphicFramePr>
        <p:xfrm>
          <a:off x="20565827" y="250569"/>
          <a:ext cx="10812530" cy="3074575"/>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9FCE281E-4236-F510-D81C-F048063270A2}"/>
              </a:ext>
            </a:extLst>
          </p:cNvPr>
          <p:cNvSpPr txBox="1"/>
          <p:nvPr/>
        </p:nvSpPr>
        <p:spPr>
          <a:xfrm>
            <a:off x="16352626" y="1787856"/>
            <a:ext cx="3550278" cy="3785652"/>
          </a:xfrm>
          <a:prstGeom prst="rect">
            <a:avLst/>
          </a:prstGeom>
          <a:noFill/>
          <a:ln>
            <a:noFill/>
          </a:ln>
        </p:spPr>
        <p:txBody>
          <a:bodyPr wrap="square" rtlCol="0">
            <a:spAutoFit/>
          </a:bodyPr>
          <a:lstStyle/>
          <a:p>
            <a:r>
              <a:rPr lang="en-GB" sz="2400" dirty="0">
                <a:latin typeface="Arial" panose="020B0604020202020204" pitchFamily="34" charset="0"/>
                <a:cs typeface="Arial" panose="020B0604020202020204" pitchFamily="34" charset="0"/>
              </a:rPr>
              <a:t>The data in the charts relate to the whole of the Staffordshire and Stoke-on-Trent population, whether treated within or outside of the Staffordshire border; and includes treatment by independent sector providers.</a:t>
            </a:r>
          </a:p>
        </p:txBody>
      </p:sp>
      <p:sp>
        <p:nvSpPr>
          <p:cNvPr id="4" name="Content Placeholder 3">
            <a:extLst>
              <a:ext uri="{FF2B5EF4-FFF2-40B4-BE49-F238E27FC236}">
                <a16:creationId xmlns:a16="http://schemas.microsoft.com/office/drawing/2014/main" id="{EA8E1EF5-A44B-5691-1F4D-2461CA6B20F8}"/>
              </a:ext>
            </a:extLst>
          </p:cNvPr>
          <p:cNvSpPr>
            <a:spLocks noGrp="1"/>
          </p:cNvSpPr>
          <p:nvPr>
            <p:ph sz="half" idx="2"/>
          </p:nvPr>
        </p:nvSpPr>
        <p:spPr>
          <a:xfrm>
            <a:off x="900131" y="1392192"/>
            <a:ext cx="15099118" cy="4837038"/>
          </a:xfrm>
        </p:spPr>
        <p:txBody>
          <a:bodyPr>
            <a:noAutofit/>
          </a:bodyPr>
          <a:lstStyle/>
          <a:p>
            <a:pPr>
              <a:lnSpc>
                <a:spcPct val="100000"/>
              </a:lnSpc>
              <a:spcBef>
                <a:spcPts val="50"/>
              </a:spcBef>
              <a:spcAft>
                <a:spcPts val="50"/>
              </a:spcAft>
              <a:buClr>
                <a:srgbClr val="0070C0"/>
              </a:buClr>
            </a:pPr>
            <a:r>
              <a:rPr lang="en-GB" sz="2400" dirty="0">
                <a:latin typeface="Arial" panose="020B0604020202020204" pitchFamily="34" charset="0"/>
                <a:ea typeface="Arial" panose="020B0604020202020204" pitchFamily="34" charset="0"/>
                <a:cs typeface="Arial" panose="020B0604020202020204" pitchFamily="34" charset="0"/>
              </a:rPr>
              <a:t>Elective wait times have continued to reduce as the system works towards eliminating the longest waiters and returning to the constitutional standard by March 2029: </a:t>
            </a:r>
          </a:p>
          <a:p>
            <a:pPr marL="457200" lvl="1" indent="0">
              <a:lnSpc>
                <a:spcPct val="100000"/>
              </a:lnSpc>
              <a:spcBef>
                <a:spcPts val="50"/>
              </a:spcBef>
              <a:spcAft>
                <a:spcPts val="50"/>
              </a:spcAft>
              <a:buClr>
                <a:srgbClr val="0070C0"/>
              </a:buClr>
              <a:buNone/>
            </a:pPr>
            <a:r>
              <a:rPr lang="en-GB" sz="2400" dirty="0">
                <a:latin typeface="Arial" panose="020B0604020202020204" pitchFamily="34" charset="0"/>
                <a:ea typeface="Arial" panose="020B0604020202020204" pitchFamily="34" charset="0"/>
                <a:cs typeface="Arial" panose="020B0604020202020204" pitchFamily="34" charset="0"/>
              </a:rPr>
              <a:t>“that </a:t>
            </a:r>
            <a:r>
              <a:rPr lang="en-GB" sz="2400" dirty="0">
                <a:latin typeface="Arial" panose="020B0604020202020204" pitchFamily="34" charset="0"/>
                <a:cs typeface="Arial" panose="020B0604020202020204" pitchFamily="34" charset="0"/>
              </a:rPr>
              <a:t>92% of patients should wait no longer than 18 weeks from General Practitioner (GP) referral to treatment”.</a:t>
            </a:r>
            <a:endParaRPr lang="en-GB" sz="2400" dirty="0">
              <a:latin typeface="Arial" panose="020B0604020202020204" pitchFamily="34" charset="0"/>
              <a:ea typeface="Arial" panose="020B0604020202020204" pitchFamily="34" charset="0"/>
              <a:cs typeface="Arial" panose="020B0604020202020204" pitchFamily="34" charset="0"/>
            </a:endParaRPr>
          </a:p>
          <a:p>
            <a:pPr>
              <a:lnSpc>
                <a:spcPct val="100000"/>
              </a:lnSpc>
              <a:spcBef>
                <a:spcPts val="600"/>
              </a:spcBef>
              <a:spcAft>
                <a:spcPts val="50"/>
              </a:spcAft>
              <a:buClr>
                <a:srgbClr val="0070C0"/>
              </a:buClr>
            </a:pPr>
            <a:r>
              <a:rPr lang="en-GB" sz="2400" dirty="0">
                <a:latin typeface="Arial" panose="020B0604020202020204" pitchFamily="34" charset="0"/>
                <a:cs typeface="Arial" panose="020B0604020202020204" pitchFamily="34" charset="0"/>
              </a:rPr>
              <a:t>In 2024/25:</a:t>
            </a:r>
          </a:p>
          <a:p>
            <a:pPr lvl="1">
              <a:lnSpc>
                <a:spcPct val="100000"/>
              </a:lnSpc>
              <a:spcBef>
                <a:spcPts val="50"/>
              </a:spcBef>
              <a:spcAft>
                <a:spcPts val="50"/>
              </a:spcAft>
              <a:buClr>
                <a:srgbClr val="0070C0"/>
              </a:buClr>
            </a:pPr>
            <a:r>
              <a:rPr lang="en-GB" sz="2400" dirty="0">
                <a:latin typeface="Arial" panose="020B0604020202020204" pitchFamily="34" charset="0"/>
                <a:cs typeface="Arial" panose="020B0604020202020204" pitchFamily="34" charset="0"/>
              </a:rPr>
              <a:t>395,824 patients started treatment in 2024/25, compared to 366,536 in 2023/24</a:t>
            </a:r>
          </a:p>
          <a:p>
            <a:pPr lvl="1">
              <a:lnSpc>
                <a:spcPct val="100000"/>
              </a:lnSpc>
              <a:spcBef>
                <a:spcPts val="50"/>
              </a:spcBef>
              <a:spcAft>
                <a:spcPts val="50"/>
              </a:spcAft>
              <a:buClr>
                <a:srgbClr val="0070C0"/>
              </a:buClr>
            </a:pPr>
            <a:r>
              <a:rPr lang="en-GB" sz="2400" dirty="0">
                <a:latin typeface="Arial" panose="020B0604020202020204" pitchFamily="34" charset="0"/>
                <a:cs typeface="Arial" panose="020B0604020202020204" pitchFamily="34" charset="0"/>
              </a:rPr>
              <a:t>65–week wait patients - reduced from 1,125 in April 2024 to 240 in March 2025</a:t>
            </a:r>
          </a:p>
          <a:p>
            <a:pPr lvl="1">
              <a:lnSpc>
                <a:spcPct val="100000"/>
              </a:lnSpc>
              <a:spcBef>
                <a:spcPts val="50"/>
              </a:spcBef>
              <a:spcAft>
                <a:spcPts val="50"/>
              </a:spcAft>
              <a:buClr>
                <a:srgbClr val="0070C0"/>
              </a:buClr>
            </a:pPr>
            <a:r>
              <a:rPr lang="en-GB" sz="2400" dirty="0">
                <a:latin typeface="Arial" panose="020B0604020202020204" pitchFamily="34" charset="0"/>
                <a:cs typeface="Arial" panose="020B0604020202020204" pitchFamily="34" charset="0"/>
              </a:rPr>
              <a:t>52-week wait patients - reduced from 7,169 in April 2024 to 3,051 in March 2025</a:t>
            </a:r>
          </a:p>
          <a:p>
            <a:pPr lvl="1">
              <a:lnSpc>
                <a:spcPct val="100000"/>
              </a:lnSpc>
              <a:spcBef>
                <a:spcPts val="50"/>
              </a:spcBef>
              <a:spcAft>
                <a:spcPts val="50"/>
              </a:spcAft>
              <a:buClr>
                <a:srgbClr val="0070C0"/>
              </a:buClr>
            </a:pPr>
            <a:r>
              <a:rPr lang="en-GB" sz="2400" dirty="0">
                <a:latin typeface="Arial" panose="020B0604020202020204" pitchFamily="34" charset="0"/>
                <a:ea typeface="Arial" panose="020B0604020202020204" pitchFamily="34" charset="0"/>
                <a:cs typeface="Arial" panose="020B0604020202020204" pitchFamily="34" charset="0"/>
              </a:rPr>
              <a:t>18-week referral to treatment increased from 55.9% in April 2024 to 58.5% in March 2025.</a:t>
            </a:r>
          </a:p>
          <a:p>
            <a:pPr>
              <a:lnSpc>
                <a:spcPct val="100000"/>
              </a:lnSpc>
              <a:spcBef>
                <a:spcPts val="600"/>
              </a:spcBef>
              <a:spcAft>
                <a:spcPts val="50"/>
              </a:spcAft>
              <a:buClr>
                <a:srgbClr val="0070C0"/>
              </a:buClr>
            </a:pPr>
            <a:r>
              <a:rPr lang="en-GB" sz="2400" dirty="0">
                <a:latin typeface="Arial" panose="020B0604020202020204" pitchFamily="34" charset="0"/>
                <a:cs typeface="Arial" panose="020B0604020202020204" pitchFamily="34" charset="0"/>
              </a:rPr>
              <a:t>Symptom-led diagnostic pathways have been developed for gastroenterology, liver, gynaecology, and breathlessness. These pathways have been developed in collaboration with colleagues and clinical experts from across the system, to improve access to diagnostic tests and reflect best practice.</a:t>
            </a:r>
            <a:endParaRPr lang="en-GB" sz="2400" dirty="0">
              <a:highlight>
                <a:srgbClr val="FFFF00"/>
              </a:highlight>
              <a:latin typeface="Arial" panose="020B0604020202020204" pitchFamily="34" charset="0"/>
              <a:ea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1A21CF6F-1848-8F80-E3A7-C5A0261580C1}"/>
              </a:ext>
            </a:extLst>
          </p:cNvPr>
          <p:cNvSpPr txBox="1">
            <a:spLocks noGrp="1"/>
          </p:cNvSpPr>
          <p:nvPr>
            <p:ph type="title" idx="4294967295"/>
          </p:nvPr>
        </p:nvSpPr>
        <p:spPr>
          <a:xfrm>
            <a:off x="2130103" y="250570"/>
            <a:ext cx="19441556" cy="112369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System Performance - Planned Care</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1852256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9A6769-179A-F3C2-A42F-CBC30B4161AE}"/>
              </a:ext>
              <a:ext uri="{C183D7F6-B498-43B3-948B-1728B52AA6E4}">
                <adec:decorative xmlns:adec="http://schemas.microsoft.com/office/drawing/2017/decorative" val="1"/>
              </a:ext>
            </a:extLst>
          </p:cNvPr>
          <p:cNvSpPr/>
          <p:nvPr/>
        </p:nvSpPr>
        <p:spPr>
          <a:xfrm>
            <a:off x="15995304" y="1583488"/>
            <a:ext cx="4154199" cy="4540035"/>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descr="People treated beginning first or subsequent treatment of cancer within 31 days chart&#10;">
            <a:extLst>
              <a:ext uri="{FF2B5EF4-FFF2-40B4-BE49-F238E27FC236}">
                <a16:creationId xmlns:a16="http://schemas.microsoft.com/office/drawing/2014/main" id="{13183A40-3347-8BD2-51DB-38AA577D39D3}"/>
              </a:ext>
            </a:extLst>
          </p:cNvPr>
          <p:cNvGraphicFramePr>
            <a:graphicFrameLocks/>
          </p:cNvGraphicFramePr>
          <p:nvPr>
            <p:extLst>
              <p:ext uri="{D42A27DB-BD31-4B8C-83A1-F6EECF244321}">
                <p14:modId xmlns:p14="http://schemas.microsoft.com/office/powerpoint/2010/main" val="1609189277"/>
              </p:ext>
            </p:extLst>
          </p:nvPr>
        </p:nvGraphicFramePr>
        <p:xfrm>
          <a:off x="20293702" y="3520082"/>
          <a:ext cx="10795897" cy="310414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descr="Cancer 28 day waits (faster diagnosis standard) chart&#10;">
            <a:extLst>
              <a:ext uri="{FF2B5EF4-FFF2-40B4-BE49-F238E27FC236}">
                <a16:creationId xmlns:a16="http://schemas.microsoft.com/office/drawing/2014/main" id="{326B1F86-C266-47C6-C2C1-93397EA6D2D7}"/>
              </a:ext>
            </a:extLst>
          </p:cNvPr>
          <p:cNvGraphicFramePr>
            <a:graphicFrameLocks/>
          </p:cNvGraphicFramePr>
          <p:nvPr>
            <p:extLst>
              <p:ext uri="{D42A27DB-BD31-4B8C-83A1-F6EECF244321}">
                <p14:modId xmlns:p14="http://schemas.microsoft.com/office/powerpoint/2010/main" val="3818348203"/>
              </p:ext>
            </p:extLst>
          </p:nvPr>
        </p:nvGraphicFramePr>
        <p:xfrm>
          <a:off x="20293702" y="216569"/>
          <a:ext cx="10795897" cy="3104148"/>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9FCE281E-4236-F510-D81C-F048063270A2}"/>
              </a:ext>
            </a:extLst>
          </p:cNvPr>
          <p:cNvSpPr txBox="1"/>
          <p:nvPr/>
        </p:nvSpPr>
        <p:spPr>
          <a:xfrm>
            <a:off x="16139502" y="1859873"/>
            <a:ext cx="3558369" cy="4093428"/>
          </a:xfrm>
          <a:prstGeom prst="rect">
            <a:avLst/>
          </a:prstGeom>
          <a:noFill/>
          <a:ln>
            <a:noFill/>
          </a:ln>
        </p:spPr>
        <p:txBody>
          <a:bodyPr wrap="square" rtlCol="0">
            <a:spAutoFit/>
          </a:bodyPr>
          <a:lstStyle/>
          <a:p>
            <a:r>
              <a:rPr lang="en-GB" sz="2600" dirty="0">
                <a:latin typeface="Arial" panose="020B0604020202020204" pitchFamily="34" charset="0"/>
                <a:cs typeface="Arial" panose="020B0604020202020204" pitchFamily="34" charset="0"/>
              </a:rPr>
              <a:t>The data in the chart above relates to the whole of the SSOT population, whether treated within or outside of the Staffordshire border; </a:t>
            </a:r>
          </a:p>
          <a:p>
            <a:r>
              <a:rPr lang="en-GB" sz="2600" dirty="0">
                <a:latin typeface="Arial" panose="020B0604020202020204" pitchFamily="34" charset="0"/>
                <a:cs typeface="Arial" panose="020B0604020202020204" pitchFamily="34" charset="0"/>
              </a:rPr>
              <a:t>and includes treatment by independent sector providers</a:t>
            </a:r>
          </a:p>
        </p:txBody>
      </p:sp>
      <p:pic>
        <p:nvPicPr>
          <p:cNvPr id="5" name="Picture 6" descr="Photo showing different print material for different cancer information">
            <a:extLst>
              <a:ext uri="{FF2B5EF4-FFF2-40B4-BE49-F238E27FC236}">
                <a16:creationId xmlns:a16="http://schemas.microsoft.com/office/drawing/2014/main" id="{7E33C6AF-CCAB-E1CF-E681-95A8DFC8113C}"/>
              </a:ext>
              <a:ext uri="{C183D7F6-B498-43B3-948B-1728B52AA6E4}">
                <adec:decorative xmlns:adec="http://schemas.microsoft.com/office/drawing/2017/decorative" val="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29716" y="4058683"/>
            <a:ext cx="2805454" cy="210409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Photo of bus during the Cancer Awareness Bus Tour">
            <a:extLst>
              <a:ext uri="{FF2B5EF4-FFF2-40B4-BE49-F238E27FC236}">
                <a16:creationId xmlns:a16="http://schemas.microsoft.com/office/drawing/2014/main" id="{210BEA65-346E-A297-A4FE-D81C5AB811A3}"/>
              </a:ext>
              <a:ext uri="{C183D7F6-B498-43B3-948B-1728B52AA6E4}">
                <adec:decorative xmlns:adec="http://schemas.microsoft.com/office/drawing/2017/decorative" val="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91625" y="1583488"/>
            <a:ext cx="2805454" cy="2104091"/>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EA8E1EF5-A44B-5691-1F4D-2461CA6B20F8}"/>
              </a:ext>
            </a:extLst>
          </p:cNvPr>
          <p:cNvSpPr>
            <a:spLocks noGrp="1"/>
          </p:cNvSpPr>
          <p:nvPr>
            <p:ph sz="half" idx="2"/>
          </p:nvPr>
        </p:nvSpPr>
        <p:spPr>
          <a:xfrm>
            <a:off x="2152404" y="2001587"/>
            <a:ext cx="9954287" cy="3203632"/>
          </a:xfrm>
        </p:spPr>
        <p:txBody>
          <a:bodyPr>
            <a:noAutofit/>
          </a:bodyPr>
          <a:lstStyle/>
          <a:p>
            <a:pPr>
              <a:lnSpc>
                <a:spcPct val="100000"/>
              </a:lnSpc>
              <a:spcBef>
                <a:spcPts val="50"/>
              </a:spcBef>
              <a:spcAft>
                <a:spcPts val="50"/>
              </a:spcAft>
              <a:buClr>
                <a:srgbClr val="0070C0"/>
              </a:buClr>
            </a:pPr>
            <a:r>
              <a:rPr lang="en-GB" sz="2400" dirty="0">
                <a:latin typeface="Arial" panose="020B0604020202020204" pitchFamily="34" charset="0"/>
                <a:cs typeface="Arial" panose="020B0604020202020204" pitchFamily="34" charset="0"/>
              </a:rPr>
              <a:t>The national 77% Cancer Faster Diagnostic Standard (FDS) was achieved.</a:t>
            </a:r>
          </a:p>
          <a:p>
            <a:pPr>
              <a:lnSpc>
                <a:spcPct val="100000"/>
              </a:lnSpc>
              <a:spcBef>
                <a:spcPts val="600"/>
              </a:spcBef>
              <a:spcAft>
                <a:spcPts val="50"/>
              </a:spcAft>
              <a:buClr>
                <a:srgbClr val="0070C0"/>
              </a:buClr>
            </a:pPr>
            <a:r>
              <a:rPr lang="en-GB" sz="2400" dirty="0">
                <a:latin typeface="Arial" panose="020B0604020202020204" pitchFamily="34" charset="0"/>
                <a:cs typeface="Arial" panose="020B0604020202020204" pitchFamily="34" charset="0"/>
              </a:rPr>
              <a:t>Patients beginning treatment within 31 days of diagnosis improved to over 92%. </a:t>
            </a:r>
          </a:p>
          <a:p>
            <a:pPr>
              <a:lnSpc>
                <a:spcPct val="100000"/>
              </a:lnSpc>
              <a:spcBef>
                <a:spcPts val="600"/>
              </a:spcBef>
              <a:spcAft>
                <a:spcPts val="50"/>
              </a:spcAft>
              <a:buClr>
                <a:srgbClr val="0070C0"/>
              </a:buClr>
            </a:pPr>
            <a:r>
              <a:rPr lang="en-GB" sz="2400" dirty="0">
                <a:latin typeface="Arial" panose="020B0604020202020204" pitchFamily="34" charset="0"/>
                <a:cs typeface="Arial" panose="020B0604020202020204" pitchFamily="34" charset="0"/>
              </a:rPr>
              <a:t>Across 12 separate campaigns, we successfully engaged thousands through digital and radio channels. The campaigns included skin, bowel, lung, breast, prostate, cervical, and gynaecological cancers. </a:t>
            </a:r>
          </a:p>
          <a:p>
            <a:pPr>
              <a:lnSpc>
                <a:spcPct val="100000"/>
              </a:lnSpc>
              <a:spcBef>
                <a:spcPts val="600"/>
              </a:spcBef>
              <a:spcAft>
                <a:spcPts val="50"/>
              </a:spcAft>
              <a:buClr>
                <a:srgbClr val="0070C0"/>
              </a:buClr>
            </a:pPr>
            <a:r>
              <a:rPr lang="en-GB" sz="2400" dirty="0">
                <a:latin typeface="Arial" panose="020B0604020202020204" pitchFamily="34" charset="0"/>
                <a:cs typeface="Arial" panose="020B0604020202020204" pitchFamily="34" charset="0"/>
              </a:rPr>
              <a:t>The Cancer awareness bus tour, engaged with 5,866 members of the public engaged across 15 locations, with more  than 150 health checks provided in collaboration with Everyone Health.</a:t>
            </a:r>
          </a:p>
        </p:txBody>
      </p:sp>
      <p:sp>
        <p:nvSpPr>
          <p:cNvPr id="8" name="Title 1">
            <a:extLst>
              <a:ext uri="{FF2B5EF4-FFF2-40B4-BE49-F238E27FC236}">
                <a16:creationId xmlns:a16="http://schemas.microsoft.com/office/drawing/2014/main" id="{1A21CF6F-1848-8F80-E3A7-C5A0261580C1}"/>
              </a:ext>
            </a:extLst>
          </p:cNvPr>
          <p:cNvSpPr txBox="1">
            <a:spLocks noGrp="1"/>
          </p:cNvSpPr>
          <p:nvPr>
            <p:ph type="title" idx="4294967295"/>
          </p:nvPr>
        </p:nvSpPr>
        <p:spPr>
          <a:xfrm>
            <a:off x="2152406" y="575085"/>
            <a:ext cx="19441556" cy="10084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System Performance - Cancer</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1832427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7B3DC6B-9147-9ADE-0566-9DCD1D682FBA}"/>
              </a:ext>
              <a:ext uri="{C183D7F6-B498-43B3-948B-1728B52AA6E4}">
                <adec:decorative xmlns:adec="http://schemas.microsoft.com/office/drawing/2017/decorative" val="1"/>
              </a:ext>
            </a:extLst>
          </p:cNvPr>
          <p:cNvGrpSpPr/>
          <p:nvPr/>
        </p:nvGrpSpPr>
        <p:grpSpPr>
          <a:xfrm>
            <a:off x="8926571" y="1152596"/>
            <a:ext cx="4974382" cy="4848989"/>
            <a:chOff x="8926571" y="1152596"/>
            <a:chExt cx="4974382" cy="4848989"/>
          </a:xfrm>
        </p:grpSpPr>
        <p:sp>
          <p:nvSpPr>
            <p:cNvPr id="15" name="Oval 14">
              <a:extLst>
                <a:ext uri="{FF2B5EF4-FFF2-40B4-BE49-F238E27FC236}">
                  <a16:creationId xmlns:a16="http://schemas.microsoft.com/office/drawing/2014/main" id="{4F87916B-391C-0E2E-CAF8-977DFFC951C3}"/>
                </a:ext>
                <a:ext uri="{C183D7F6-B498-43B3-948B-1728B52AA6E4}">
                  <adec:decorative xmlns:adec="http://schemas.microsoft.com/office/drawing/2017/decorative" val="1"/>
                </a:ext>
              </a:extLst>
            </p:cNvPr>
            <p:cNvSpPr/>
            <p:nvPr/>
          </p:nvSpPr>
          <p:spPr>
            <a:xfrm>
              <a:off x="11233423" y="4707727"/>
              <a:ext cx="1144804" cy="1144804"/>
            </a:xfrm>
            <a:prstGeom prst="ellipse">
              <a:avLst/>
            </a:prstGeom>
            <a:solidFill>
              <a:srgbClr val="02A399"/>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5E38147-95FF-0503-FB36-F399FCE2A260}"/>
                </a:ext>
                <a:ext uri="{C183D7F6-B498-43B3-948B-1728B52AA6E4}">
                  <adec:decorative xmlns:adec="http://schemas.microsoft.com/office/drawing/2017/decorative" val="1"/>
                </a:ext>
              </a:extLst>
            </p:cNvPr>
            <p:cNvSpPr/>
            <p:nvPr/>
          </p:nvSpPr>
          <p:spPr>
            <a:xfrm>
              <a:off x="11233423" y="3978886"/>
              <a:ext cx="403280" cy="403280"/>
            </a:xfrm>
            <a:prstGeom prst="ellipse">
              <a:avLst/>
            </a:prstGeom>
            <a:solidFill>
              <a:srgbClr val="768591"/>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FC7A4E8C-D17D-372C-40F6-B50AD86AA561}"/>
                </a:ext>
                <a:ext uri="{C183D7F6-B498-43B3-948B-1728B52AA6E4}">
                  <adec:decorative xmlns:adec="http://schemas.microsoft.com/office/drawing/2017/decorative" val="1"/>
                </a:ext>
              </a:extLst>
            </p:cNvPr>
            <p:cNvSpPr/>
            <p:nvPr/>
          </p:nvSpPr>
          <p:spPr>
            <a:xfrm>
              <a:off x="10321271" y="5699739"/>
              <a:ext cx="301846" cy="301846"/>
            </a:xfrm>
            <a:prstGeom prst="ellipse">
              <a:avLst/>
            </a:prstGeom>
            <a:solidFill>
              <a:srgbClr val="D0EEED"/>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8C3643BE-213A-2B94-28B9-4706A760F498}"/>
                </a:ext>
                <a:ext uri="{C183D7F6-B498-43B3-948B-1728B52AA6E4}">
                  <adec:decorative xmlns:adec="http://schemas.microsoft.com/office/drawing/2017/decorative" val="1"/>
                </a:ext>
              </a:extLst>
            </p:cNvPr>
            <p:cNvGrpSpPr/>
            <p:nvPr/>
          </p:nvGrpSpPr>
          <p:grpSpPr>
            <a:xfrm>
              <a:off x="11103341" y="1152596"/>
              <a:ext cx="2797612" cy="2797612"/>
              <a:chOff x="8630603" y="1152596"/>
              <a:chExt cx="1949652" cy="1949652"/>
            </a:xfrm>
          </p:grpSpPr>
          <p:sp>
            <p:nvSpPr>
              <p:cNvPr id="13" name="Oval 12">
                <a:extLst>
                  <a:ext uri="{FF2B5EF4-FFF2-40B4-BE49-F238E27FC236}">
                    <a16:creationId xmlns:a16="http://schemas.microsoft.com/office/drawing/2014/main" id="{26E0242F-0530-D060-E939-1A9B3F06CBAA}"/>
                  </a:ext>
                </a:extLst>
              </p:cNvPr>
              <p:cNvSpPr/>
              <p:nvPr/>
            </p:nvSpPr>
            <p:spPr>
              <a:xfrm>
                <a:off x="8650589" y="1172582"/>
                <a:ext cx="1929666" cy="1929666"/>
              </a:xfrm>
              <a:prstGeom prst="ellipse">
                <a:avLst/>
              </a:prstGeom>
              <a:solidFill>
                <a:schemeClr val="accent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8" name="Picture 17" descr="A white line drawing of a chat&#10;&#10;Description automatically generated with medium confidence">
                <a:extLst>
                  <a:ext uri="{FF2B5EF4-FFF2-40B4-BE49-F238E27FC236}">
                    <a16:creationId xmlns:a16="http://schemas.microsoft.com/office/drawing/2014/main" id="{C43AA688-0214-8DF1-60B2-1E1D26E425F8}"/>
                  </a:ext>
                </a:extLst>
              </p:cNvPr>
              <p:cNvPicPr>
                <a:picLocks noChangeAspect="1"/>
              </p:cNvPicPr>
              <p:nvPr/>
            </p:nvPicPr>
            <p:blipFill>
              <a:blip r:embed="rId2"/>
              <a:stretch>
                <a:fillRect/>
              </a:stretch>
            </p:blipFill>
            <p:spPr>
              <a:xfrm>
                <a:off x="8630603" y="1152596"/>
                <a:ext cx="1949652" cy="1949652"/>
              </a:xfrm>
              <a:prstGeom prst="rect">
                <a:avLst/>
              </a:prstGeom>
            </p:spPr>
          </p:pic>
        </p:grpSp>
        <p:grpSp>
          <p:nvGrpSpPr>
            <p:cNvPr id="28" name="Group 27">
              <a:extLst>
                <a:ext uri="{FF2B5EF4-FFF2-40B4-BE49-F238E27FC236}">
                  <a16:creationId xmlns:a16="http://schemas.microsoft.com/office/drawing/2014/main" id="{E401F809-03DC-AB11-9E0C-AE0369E2DDE3}"/>
                </a:ext>
                <a:ext uri="{C183D7F6-B498-43B3-948B-1728B52AA6E4}">
                  <adec:decorative xmlns:adec="http://schemas.microsoft.com/office/drawing/2017/decorative" val="1"/>
                </a:ext>
              </a:extLst>
            </p:cNvPr>
            <p:cNvGrpSpPr/>
            <p:nvPr/>
          </p:nvGrpSpPr>
          <p:grpSpPr>
            <a:xfrm>
              <a:off x="8926571" y="3414461"/>
              <a:ext cx="1803013" cy="1803013"/>
              <a:chOff x="14005385" y="3018017"/>
              <a:chExt cx="1369307" cy="1369307"/>
            </a:xfrm>
          </p:grpSpPr>
          <p:sp>
            <p:nvSpPr>
              <p:cNvPr id="14" name="Oval 13">
                <a:extLst>
                  <a:ext uri="{FF2B5EF4-FFF2-40B4-BE49-F238E27FC236}">
                    <a16:creationId xmlns:a16="http://schemas.microsoft.com/office/drawing/2014/main" id="{C23C9054-D974-5067-DAE5-CC505317ACB2}"/>
                  </a:ext>
                </a:extLst>
              </p:cNvPr>
              <p:cNvSpPr/>
              <p:nvPr/>
            </p:nvSpPr>
            <p:spPr>
              <a:xfrm>
                <a:off x="14005385" y="3018017"/>
                <a:ext cx="1369307" cy="1369307"/>
              </a:xfrm>
              <a:prstGeom prst="ellipse">
                <a:avLst/>
              </a:prstGeom>
              <a:solidFill>
                <a:srgbClr val="002F86"/>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solidFill>
                    <a:srgbClr val="002F86"/>
                  </a:solidFill>
                </a:endParaRPr>
              </a:p>
            </p:txBody>
          </p:sp>
          <p:pic>
            <p:nvPicPr>
              <p:cNvPr id="19" name="Picture 18" descr="A white hand with a black background&#10;&#10;Description automatically generated">
                <a:extLst>
                  <a:ext uri="{FF2B5EF4-FFF2-40B4-BE49-F238E27FC236}">
                    <a16:creationId xmlns:a16="http://schemas.microsoft.com/office/drawing/2014/main" id="{1C8DA4B9-39E3-EF6F-E93B-9479C252561D}"/>
                  </a:ext>
                </a:extLst>
              </p:cNvPr>
              <p:cNvPicPr>
                <a:picLocks noChangeAspect="1"/>
              </p:cNvPicPr>
              <p:nvPr/>
            </p:nvPicPr>
            <p:blipFill>
              <a:blip r:embed="rId3"/>
              <a:stretch>
                <a:fillRect/>
              </a:stretch>
            </p:blipFill>
            <p:spPr>
              <a:xfrm>
                <a:off x="14086244" y="3098876"/>
                <a:ext cx="1207591" cy="1207591"/>
              </a:xfrm>
              <a:prstGeom prst="rect">
                <a:avLst/>
              </a:prstGeom>
            </p:spPr>
          </p:pic>
        </p:grpSp>
      </p:grpSp>
      <p:sp>
        <p:nvSpPr>
          <p:cNvPr id="3" name="Content Placeholder 2">
            <a:extLst>
              <a:ext uri="{FF2B5EF4-FFF2-40B4-BE49-F238E27FC236}">
                <a16:creationId xmlns:a16="http://schemas.microsoft.com/office/drawing/2014/main" id="{CB1F9F05-1C2E-CF92-2DCE-94D5075A4FF8}"/>
              </a:ext>
            </a:extLst>
          </p:cNvPr>
          <p:cNvSpPr>
            <a:spLocks noGrp="1"/>
          </p:cNvSpPr>
          <p:nvPr>
            <p:ph sz="half" idx="1"/>
          </p:nvPr>
        </p:nvSpPr>
        <p:spPr>
          <a:xfrm>
            <a:off x="16193092" y="1181274"/>
            <a:ext cx="14845556" cy="4895278"/>
          </a:xfrm>
        </p:spPr>
        <p:txBody>
          <a:bodyPr>
            <a:normAutofit/>
          </a:bodyPr>
          <a:lstStyle/>
          <a:p>
            <a:pPr>
              <a:lnSpc>
                <a:spcPct val="120000"/>
              </a:lnSpc>
              <a:spcBef>
                <a:spcPts val="0"/>
              </a:spcBef>
              <a:spcAft>
                <a:spcPts val="600"/>
              </a:spcAft>
              <a:buClr>
                <a:schemeClr val="accent1"/>
              </a:buClr>
            </a:pPr>
            <a:r>
              <a:rPr lang="en-US" sz="2800" dirty="0">
                <a:latin typeface="Arial" panose="020B0604020202020204" pitchFamily="34" charset="0"/>
                <a:ea typeface="Calibri" panose="020F0502020204030204" pitchFamily="34" charset="0"/>
              </a:rPr>
              <a:t>All cameras should be off, except for the Chair and those presenting items on the agenda</a:t>
            </a:r>
          </a:p>
          <a:p>
            <a:pPr>
              <a:lnSpc>
                <a:spcPct val="120000"/>
              </a:lnSpc>
              <a:spcAft>
                <a:spcPts val="600"/>
              </a:spcAft>
              <a:buClr>
                <a:schemeClr val="accent1"/>
              </a:buClr>
            </a:pPr>
            <a:r>
              <a:rPr lang="en-US" sz="2800" dirty="0">
                <a:latin typeface="Arial" panose="020B0604020202020204" pitchFamily="34" charset="0"/>
                <a:ea typeface="Calibri" panose="020F0502020204030204" pitchFamily="34" charset="0"/>
              </a:rPr>
              <a:t>Please make sure your microphone is on mute during the meeting</a:t>
            </a:r>
          </a:p>
          <a:p>
            <a:pPr>
              <a:lnSpc>
                <a:spcPct val="120000"/>
              </a:lnSpc>
              <a:spcAft>
                <a:spcPts val="600"/>
              </a:spcAft>
              <a:buClr>
                <a:schemeClr val="accent1"/>
              </a:buClr>
            </a:pPr>
            <a:r>
              <a:rPr lang="en-US" sz="2800" dirty="0">
                <a:latin typeface="Arial" panose="020B0604020202020204" pitchFamily="34" charset="0"/>
                <a:ea typeface="Calibri" panose="020F0502020204030204" pitchFamily="34" charset="0"/>
              </a:rPr>
              <a:t>Questions submitted via email in advance of the meeting will be addressed by the Chair during the Question-and-Answer session</a:t>
            </a:r>
          </a:p>
          <a:p>
            <a:pPr>
              <a:lnSpc>
                <a:spcPct val="120000"/>
              </a:lnSpc>
              <a:spcAft>
                <a:spcPts val="600"/>
              </a:spcAft>
              <a:buClr>
                <a:schemeClr val="accent1"/>
              </a:buClr>
            </a:pPr>
            <a:r>
              <a:rPr lang="en-US" sz="2800" dirty="0">
                <a:latin typeface="Arial" panose="020B0604020202020204" pitchFamily="34" charset="0"/>
                <a:ea typeface="Calibri" panose="020F0502020204030204" pitchFamily="34" charset="0"/>
              </a:rPr>
              <a:t>Please ‘raise your hand’ on Teams, if you would like to ask a question ‘live’ during this section of the agenda.</a:t>
            </a:r>
          </a:p>
        </p:txBody>
      </p:sp>
      <p:sp>
        <p:nvSpPr>
          <p:cNvPr id="21" name="Title 1">
            <a:extLst>
              <a:ext uri="{FF2B5EF4-FFF2-40B4-BE49-F238E27FC236}">
                <a16:creationId xmlns:a16="http://schemas.microsoft.com/office/drawing/2014/main" id="{8491C748-15C2-E6A4-5B01-7A758724B86F}"/>
              </a:ext>
            </a:extLst>
          </p:cNvPr>
          <p:cNvSpPr txBox="1">
            <a:spLocks/>
          </p:cNvSpPr>
          <p:nvPr/>
        </p:nvSpPr>
        <p:spPr>
          <a:xfrm>
            <a:off x="2107942" y="1152597"/>
            <a:ext cx="8528403" cy="2447059"/>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r>
              <a:rPr lang="en-US" sz="6000" b="1" kern="0" dirty="0">
                <a:solidFill>
                  <a:srgbClr val="0070C0"/>
                </a:solidFill>
                <a:latin typeface="Arial" panose="020B0604020202020204" pitchFamily="34" charset="0"/>
                <a:ea typeface="Times New Roman" panose="02020603050405020304" pitchFamily="18" charset="0"/>
                <a:cs typeface="Times New Roman" panose="02020603050405020304" pitchFamily="18" charset="0"/>
              </a:rPr>
              <a:t>Meeting guide for members of the public</a:t>
            </a:r>
            <a:endParaRPr lang="en-US" sz="6000" dirty="0">
              <a:solidFill>
                <a:srgbClr val="0070C0"/>
              </a:solidFill>
            </a:endParaRPr>
          </a:p>
        </p:txBody>
      </p:sp>
      <p:sp>
        <p:nvSpPr>
          <p:cNvPr id="2" name="Title 1">
            <a:extLst>
              <a:ext uri="{FF2B5EF4-FFF2-40B4-BE49-F238E27FC236}">
                <a16:creationId xmlns:a16="http://schemas.microsoft.com/office/drawing/2014/main" id="{CAFAA861-E284-7652-E94B-C49EA37E5AE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0" y="-2065637"/>
            <a:ext cx="27324129" cy="1391534"/>
          </a:xfrm>
        </p:spPr>
        <p:txBody>
          <a:bodyPr/>
          <a:lstStyle/>
          <a:p>
            <a:r>
              <a:rPr lang="en-US" sz="4800" b="1" kern="0" dirty="0">
                <a:solidFill>
                  <a:srgbClr val="252525"/>
                </a:solidFill>
                <a:latin typeface="Arial" panose="020B0604020202020204" pitchFamily="34" charset="0"/>
                <a:ea typeface="Times New Roman" panose="02020603050405020304" pitchFamily="18" charset="0"/>
                <a:cs typeface="Times New Roman" panose="02020603050405020304" pitchFamily="18" charset="0"/>
              </a:rPr>
              <a:t>Meeting guide for members of the public</a:t>
            </a:r>
            <a:endParaRPr lang="en-US" sz="4800" dirty="0">
              <a:solidFill>
                <a:srgbClr val="252525"/>
              </a:solidFill>
            </a:endParaRPr>
          </a:p>
        </p:txBody>
      </p:sp>
    </p:spTree>
    <p:extLst>
      <p:ext uri="{BB962C8B-B14F-4D97-AF65-F5344CB8AC3E}">
        <p14:creationId xmlns:p14="http://schemas.microsoft.com/office/powerpoint/2010/main" val="4277375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E52C2C3-11A1-FDF9-8FC8-5D09672A2048}"/>
              </a:ext>
              <a:ext uri="{C183D7F6-B498-43B3-948B-1728B52AA6E4}">
                <adec:decorative xmlns:adec="http://schemas.microsoft.com/office/drawing/2017/decorative" val="1"/>
              </a:ext>
            </a:extLst>
          </p:cNvPr>
          <p:cNvSpPr/>
          <p:nvPr/>
        </p:nvSpPr>
        <p:spPr>
          <a:xfrm>
            <a:off x="17491099" y="456830"/>
            <a:ext cx="12015027" cy="6090927"/>
          </a:xfrm>
          <a:prstGeom prst="rect">
            <a:avLst/>
          </a:prstGeom>
          <a:solidFill>
            <a:schemeClr val="accent5">
              <a:lumMod val="20000"/>
              <a:lumOff val="80000"/>
            </a:schemeClr>
          </a:solidFill>
          <a:ln>
            <a:solidFill>
              <a:srgbClr val="D0EEE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B9A6769-179A-F3C2-A42F-CBC30B4161AE}"/>
              </a:ext>
              <a:ext uri="{C183D7F6-B498-43B3-948B-1728B52AA6E4}">
                <adec:decorative xmlns:adec="http://schemas.microsoft.com/office/drawing/2017/decorative" val="1"/>
              </a:ext>
            </a:extLst>
          </p:cNvPr>
          <p:cNvSpPr/>
          <p:nvPr/>
        </p:nvSpPr>
        <p:spPr>
          <a:xfrm>
            <a:off x="20239279" y="3331377"/>
            <a:ext cx="3676038" cy="3126954"/>
          </a:xfrm>
          <a:prstGeom prst="rect">
            <a:avLst/>
          </a:prstGeom>
          <a:solidFill>
            <a:schemeClr val="bg1"/>
          </a:solidFill>
          <a:ln>
            <a:solidFill>
              <a:srgbClr val="00A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972CF836-53CA-229A-93DE-D7D25166DC75}"/>
              </a:ext>
              <a:ext uri="{C183D7F6-B498-43B3-948B-1728B52AA6E4}">
                <adec:decorative xmlns:adec="http://schemas.microsoft.com/office/drawing/2017/decorative" val="1"/>
              </a:ext>
            </a:extLst>
          </p:cNvPr>
          <p:cNvSpPr/>
          <p:nvPr/>
        </p:nvSpPr>
        <p:spPr>
          <a:xfrm>
            <a:off x="24304829" y="3331377"/>
            <a:ext cx="3676038" cy="3126954"/>
          </a:xfrm>
          <a:prstGeom prst="rect">
            <a:avLst/>
          </a:prstGeom>
          <a:solidFill>
            <a:schemeClr val="bg1"/>
          </a:solidFill>
          <a:ln>
            <a:solidFill>
              <a:srgbClr val="00A49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Bar graph showing Mean Category 2 Response Time Staffordshire (hh:mm:ss)">
            <a:extLst>
              <a:ext uri="{FF2B5EF4-FFF2-40B4-BE49-F238E27FC236}">
                <a16:creationId xmlns:a16="http://schemas.microsoft.com/office/drawing/2014/main" id="{7DBDB482-0481-9CAE-FABE-A3DE4BE624D1}"/>
              </a:ext>
              <a:ext uri="{C183D7F6-B498-43B3-948B-1728B52AA6E4}">
                <adec:decorative xmlns:adec="http://schemas.microsoft.com/office/drawing/2017/decorative" val="0"/>
              </a:ext>
            </a:extLst>
          </p:cNvPr>
          <p:cNvPicPr>
            <a:picLocks noChangeAspect="1"/>
          </p:cNvPicPr>
          <p:nvPr/>
        </p:nvPicPr>
        <p:blipFill>
          <a:blip r:embed="rId2"/>
          <a:srcRect t="9219"/>
          <a:stretch>
            <a:fillRect/>
          </a:stretch>
        </p:blipFill>
        <p:spPr>
          <a:xfrm>
            <a:off x="24353856" y="3500239"/>
            <a:ext cx="3627011" cy="2908383"/>
          </a:xfrm>
          <a:prstGeom prst="rect">
            <a:avLst/>
          </a:prstGeom>
        </p:spPr>
      </p:pic>
      <p:sp>
        <p:nvSpPr>
          <p:cNvPr id="3" name="TextBox 2">
            <a:extLst>
              <a:ext uri="{FF2B5EF4-FFF2-40B4-BE49-F238E27FC236}">
                <a16:creationId xmlns:a16="http://schemas.microsoft.com/office/drawing/2014/main" id="{DA00BFED-3BDD-7AE1-A461-E95ED7CDF32C}"/>
              </a:ext>
            </a:extLst>
          </p:cNvPr>
          <p:cNvSpPr txBox="1"/>
          <p:nvPr/>
        </p:nvSpPr>
        <p:spPr>
          <a:xfrm>
            <a:off x="24920048" y="3412430"/>
            <a:ext cx="2997319"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Mean Category 2 Response Time Staffordshire (hh:mm:ss)</a:t>
            </a:r>
          </a:p>
        </p:txBody>
      </p:sp>
      <p:pic>
        <p:nvPicPr>
          <p:cNvPr id="14" name="Picture 13" descr="Bar graph showing 4hr Performance at UHNM Type 01,02 &amp; 03">
            <a:extLst>
              <a:ext uri="{FF2B5EF4-FFF2-40B4-BE49-F238E27FC236}">
                <a16:creationId xmlns:a16="http://schemas.microsoft.com/office/drawing/2014/main" id="{33523A26-002A-04FD-9097-56106A8C1E23}"/>
              </a:ext>
              <a:ext uri="{C183D7F6-B498-43B3-948B-1728B52AA6E4}">
                <adec:decorative xmlns:adec="http://schemas.microsoft.com/office/drawing/2017/decorative" val="0"/>
              </a:ext>
            </a:extLst>
          </p:cNvPr>
          <p:cNvPicPr>
            <a:picLocks noChangeAspect="1"/>
          </p:cNvPicPr>
          <p:nvPr/>
        </p:nvPicPr>
        <p:blipFill>
          <a:blip r:embed="rId3"/>
          <a:srcRect t="7452"/>
          <a:stretch>
            <a:fillRect/>
          </a:stretch>
        </p:blipFill>
        <p:spPr>
          <a:xfrm>
            <a:off x="20293381" y="3500239"/>
            <a:ext cx="3496945" cy="2958091"/>
          </a:xfrm>
          <a:prstGeom prst="rect">
            <a:avLst/>
          </a:prstGeom>
        </p:spPr>
      </p:pic>
      <p:sp>
        <p:nvSpPr>
          <p:cNvPr id="9" name="Rectangle 8">
            <a:extLst>
              <a:ext uri="{FF2B5EF4-FFF2-40B4-BE49-F238E27FC236}">
                <a16:creationId xmlns:a16="http://schemas.microsoft.com/office/drawing/2014/main" id="{DE4B27A2-DA84-8F4A-C92D-326DF911811D}"/>
              </a:ext>
              <a:ext uri="{C183D7F6-B498-43B3-948B-1728B52AA6E4}">
                <adec:decorative xmlns:adec="http://schemas.microsoft.com/office/drawing/2017/decorative" val="1"/>
              </a:ext>
            </a:extLst>
          </p:cNvPr>
          <p:cNvSpPr/>
          <p:nvPr/>
        </p:nvSpPr>
        <p:spPr>
          <a:xfrm>
            <a:off x="21007034" y="3410813"/>
            <a:ext cx="2373666" cy="5604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16DAE08-0CBC-4F8E-18FA-10B7567D7DE0}"/>
              </a:ext>
            </a:extLst>
          </p:cNvPr>
          <p:cNvSpPr txBox="1"/>
          <p:nvPr/>
        </p:nvSpPr>
        <p:spPr>
          <a:xfrm>
            <a:off x="20989555" y="3418461"/>
            <a:ext cx="2373667"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4hr Performance at UHNM Type 01,02 &amp; 03</a:t>
            </a:r>
          </a:p>
        </p:txBody>
      </p:sp>
      <p:sp>
        <p:nvSpPr>
          <p:cNvPr id="11" name="TextBox 10">
            <a:extLst>
              <a:ext uri="{FF2B5EF4-FFF2-40B4-BE49-F238E27FC236}">
                <a16:creationId xmlns:a16="http://schemas.microsoft.com/office/drawing/2014/main" id="{9FCE281E-4236-F510-D81C-F048063270A2}"/>
              </a:ext>
            </a:extLst>
          </p:cNvPr>
          <p:cNvSpPr txBox="1"/>
          <p:nvPr/>
        </p:nvSpPr>
        <p:spPr>
          <a:xfrm>
            <a:off x="17880609" y="645001"/>
            <a:ext cx="11236005" cy="2954655"/>
          </a:xfrm>
          <a:prstGeom prst="rect">
            <a:avLst/>
          </a:prstGeom>
          <a:noFill/>
          <a:ln>
            <a:noFill/>
          </a:ln>
        </p:spPr>
        <p:txBody>
          <a:bodyPr wrap="square" rtlCol="0">
            <a:spAutoFit/>
          </a:bodyPr>
          <a:lstStyle/>
          <a:p>
            <a:pPr>
              <a:spcBef>
                <a:spcPts val="600"/>
              </a:spcBef>
              <a:spcAft>
                <a:spcPts val="600"/>
              </a:spcAft>
            </a:pPr>
            <a:r>
              <a:rPr lang="en-US" sz="2200" b="1" dirty="0">
                <a:solidFill>
                  <a:srgbClr val="0070C0"/>
                </a:solidFill>
                <a:latin typeface="Arial"/>
                <a:ea typeface="Calibri"/>
                <a:cs typeface="Arial"/>
              </a:rPr>
              <a:t>Ambulance Category 2 Performance</a:t>
            </a:r>
          </a:p>
          <a:p>
            <a:pPr>
              <a:spcAft>
                <a:spcPts val="600"/>
              </a:spcAft>
            </a:pPr>
            <a:r>
              <a:rPr lang="en-GB" sz="2200" dirty="0">
                <a:latin typeface="Arial"/>
                <a:ea typeface="Calibri"/>
                <a:cs typeface="Arial"/>
              </a:rPr>
              <a:t>Ambulance Category 2 performance for the system saw a further 12% reduction in mean response time, down to 35 minutes and 50 seconds for the year when compared to 23/24 performance. Further improvement continues to be seen in 25/25 with July performance at circa 22 minutes. </a:t>
            </a:r>
          </a:p>
          <a:p>
            <a:pPr>
              <a:spcAft>
                <a:spcPts val="600"/>
              </a:spcAft>
            </a:pPr>
            <a:r>
              <a:rPr lang="en-GB" sz="2200" dirty="0">
                <a:latin typeface="Arial"/>
                <a:ea typeface="Calibri"/>
                <a:cs typeface="Arial"/>
              </a:rPr>
              <a:t>A refreshed UEC Improvement plan has been developed to include the key requirements of the ‘NHSE Urgent and Emergency Care Plan 2025/26’ supported by the System Winter Plan. </a:t>
            </a:r>
          </a:p>
        </p:txBody>
      </p:sp>
      <p:sp>
        <p:nvSpPr>
          <p:cNvPr id="4" name="Content Placeholder 3">
            <a:extLst>
              <a:ext uri="{FF2B5EF4-FFF2-40B4-BE49-F238E27FC236}">
                <a16:creationId xmlns:a16="http://schemas.microsoft.com/office/drawing/2014/main" id="{EA8E1EF5-A44B-5691-1F4D-2461CA6B20F8}"/>
              </a:ext>
            </a:extLst>
          </p:cNvPr>
          <p:cNvSpPr>
            <a:spLocks noGrp="1"/>
          </p:cNvSpPr>
          <p:nvPr>
            <p:ph sz="half" idx="2"/>
          </p:nvPr>
        </p:nvSpPr>
        <p:spPr>
          <a:xfrm>
            <a:off x="2174275" y="1652603"/>
            <a:ext cx="14691305" cy="4338124"/>
          </a:xfrm>
        </p:spPr>
        <p:txBody>
          <a:bodyPr>
            <a:noAutofit/>
          </a:bodyPr>
          <a:lstStyle/>
          <a:p>
            <a:pPr marL="0" indent="0">
              <a:lnSpc>
                <a:spcPct val="100000"/>
              </a:lnSpc>
              <a:buNone/>
            </a:pPr>
            <a:r>
              <a:rPr lang="en-GB" sz="2400" dirty="0">
                <a:latin typeface="Arial"/>
                <a:ea typeface="Calibri"/>
                <a:cs typeface="Arial"/>
              </a:rPr>
              <a:t>Urgent and Emergency Care performance has continued to see improvements in several key metrics when compared to 2023/24. </a:t>
            </a:r>
          </a:p>
          <a:p>
            <a:pPr marL="0" indent="0">
              <a:lnSpc>
                <a:spcPct val="100000"/>
              </a:lnSpc>
              <a:buNone/>
            </a:pPr>
            <a:r>
              <a:rPr lang="en-GB" sz="2400" b="1" dirty="0">
                <a:solidFill>
                  <a:srgbClr val="0070C0"/>
                </a:solidFill>
                <a:latin typeface="Arial"/>
                <a:ea typeface="Calibri"/>
                <a:cs typeface="Arial"/>
              </a:rPr>
              <a:t>4-hour ED Performance</a:t>
            </a:r>
          </a:p>
          <a:p>
            <a:pPr>
              <a:lnSpc>
                <a:spcPct val="100000"/>
              </a:lnSpc>
              <a:spcBef>
                <a:spcPts val="0"/>
              </a:spcBef>
              <a:buClr>
                <a:srgbClr val="0070C0"/>
              </a:buClr>
            </a:pPr>
            <a:r>
              <a:rPr lang="en-GB" sz="2400" dirty="0">
                <a:latin typeface="Arial"/>
                <a:ea typeface="Calibri"/>
                <a:cs typeface="Arial"/>
              </a:rPr>
              <a:t>Performance against the target to see ED patients within four hours increased by 0.6% for the year 24/25 achieving 67.8% against 67.2% at March 2024. Moving into 25/26 performance has continued to improve with the latest position as July achieving 70.85%.</a:t>
            </a:r>
          </a:p>
          <a:p>
            <a:pPr marL="0" indent="0">
              <a:lnSpc>
                <a:spcPct val="100000"/>
              </a:lnSpc>
              <a:buNone/>
            </a:pPr>
            <a:r>
              <a:rPr lang="en-US" sz="2400" b="1" dirty="0">
                <a:solidFill>
                  <a:srgbClr val="0070C0"/>
                </a:solidFill>
                <a:latin typeface="Arial"/>
                <a:ea typeface="Calibri"/>
                <a:cs typeface="Arial"/>
              </a:rPr>
              <a:t>12-hour Performance</a:t>
            </a:r>
          </a:p>
          <a:p>
            <a:pPr>
              <a:lnSpc>
                <a:spcPct val="100000"/>
              </a:lnSpc>
              <a:spcBef>
                <a:spcPts val="0"/>
              </a:spcBef>
              <a:buClr>
                <a:srgbClr val="0070C0"/>
              </a:buClr>
            </a:pPr>
            <a:r>
              <a:rPr lang="en-GB" sz="2400" dirty="0">
                <a:latin typeface="Arial"/>
                <a:ea typeface="Calibri"/>
                <a:cs typeface="Arial"/>
              </a:rPr>
              <a:t>The number of patients spending 12 hours or longer in ED saw a small deterioration (0.8%) to 9.35% in 24/25 however remained below the regional average position. As we moved into 25/26 the metric to monitor 12-hour performance has changed to focus on type 1 ED performance and therefore can not be used as a direct comparison however July 25 performance has improved by 5.2% to 11.21% when compared to April 25. </a:t>
            </a:r>
            <a:endParaRPr lang="en-US" sz="2400" dirty="0">
              <a:latin typeface="Arial"/>
              <a:ea typeface="Calibri"/>
              <a:cs typeface="Arial"/>
            </a:endParaRPr>
          </a:p>
        </p:txBody>
      </p:sp>
      <p:sp>
        <p:nvSpPr>
          <p:cNvPr id="8" name="Title 1">
            <a:extLst>
              <a:ext uri="{FF2B5EF4-FFF2-40B4-BE49-F238E27FC236}">
                <a16:creationId xmlns:a16="http://schemas.microsoft.com/office/drawing/2014/main" id="{1A21CF6F-1848-8F80-E3A7-C5A0261580C1}"/>
              </a:ext>
            </a:extLst>
          </p:cNvPr>
          <p:cNvSpPr txBox="1">
            <a:spLocks noGrp="1"/>
          </p:cNvSpPr>
          <p:nvPr>
            <p:ph type="title" idx="4294967295"/>
          </p:nvPr>
        </p:nvSpPr>
        <p:spPr>
          <a:xfrm>
            <a:off x="2174275" y="456830"/>
            <a:ext cx="13851788" cy="75175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System Performance - Urgent Care</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2433120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C45970A-4182-1B4D-17DE-3081A194889C}"/>
              </a:ext>
              <a:ext uri="{C183D7F6-B498-43B3-948B-1728B52AA6E4}">
                <adec:decorative xmlns:adec="http://schemas.microsoft.com/office/drawing/2017/decorative" val="1"/>
              </a:ext>
            </a:extLst>
          </p:cNvPr>
          <p:cNvSpPr/>
          <p:nvPr/>
        </p:nvSpPr>
        <p:spPr>
          <a:xfrm>
            <a:off x="2151720" y="2695154"/>
            <a:ext cx="12887754" cy="3771595"/>
          </a:xfrm>
          <a:prstGeom prst="rect">
            <a:avLst/>
          </a:prstGeom>
          <a:solidFill>
            <a:schemeClr val="accent5">
              <a:lumMod val="20000"/>
              <a:lumOff val="80000"/>
            </a:schemeClr>
          </a:solidFill>
          <a:ln>
            <a:solidFill>
              <a:srgbClr val="D0EEE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8B2DF61-F117-F9EE-330F-4868322554A4}"/>
              </a:ext>
              <a:ext uri="{C183D7F6-B498-43B3-948B-1728B52AA6E4}">
                <adec:decorative xmlns:adec="http://schemas.microsoft.com/office/drawing/2017/decorative" val="1"/>
              </a:ext>
            </a:extLst>
          </p:cNvPr>
          <p:cNvSpPr/>
          <p:nvPr/>
        </p:nvSpPr>
        <p:spPr>
          <a:xfrm>
            <a:off x="16199201" y="546949"/>
            <a:ext cx="13306926" cy="5919800"/>
          </a:xfrm>
          <a:prstGeom prst="rect">
            <a:avLst/>
          </a:prstGeom>
          <a:solidFill>
            <a:schemeClr val="accent5">
              <a:lumMod val="20000"/>
              <a:lumOff val="80000"/>
            </a:schemeClr>
          </a:solidFill>
          <a:ln>
            <a:solidFill>
              <a:srgbClr val="D0EEE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FCE281E-4236-F510-D81C-F048063270A2}"/>
              </a:ext>
              <a:ext uri="{C183D7F6-B498-43B3-948B-1728B52AA6E4}">
                <adec:decorative xmlns:adec="http://schemas.microsoft.com/office/drawing/2017/decorative" val="1"/>
              </a:ext>
            </a:extLst>
          </p:cNvPr>
          <p:cNvSpPr txBox="1"/>
          <p:nvPr/>
        </p:nvSpPr>
        <p:spPr>
          <a:xfrm>
            <a:off x="16221502" y="546949"/>
            <a:ext cx="13306926" cy="6217087"/>
          </a:xfrm>
          <a:prstGeom prst="rect">
            <a:avLst/>
          </a:prstGeom>
          <a:noFill/>
          <a:ln>
            <a:noFill/>
          </a:ln>
        </p:spPr>
        <p:txBody>
          <a:bodyPr wrap="square" rtlCol="0">
            <a:spAutoFit/>
          </a:bodyPr>
          <a:lstStyle/>
          <a:p>
            <a:r>
              <a:rPr lang="en-GB" sz="2400" b="1" dirty="0">
                <a:solidFill>
                  <a:srgbClr val="002060"/>
                </a:solidFill>
                <a:latin typeface="Arial" panose="020B0604020202020204" pitchFamily="34" charset="0"/>
                <a:cs typeface="Arial" panose="020B0604020202020204" pitchFamily="34" charset="0"/>
              </a:rPr>
              <a:t>Discharge </a:t>
            </a:r>
          </a:p>
          <a:p>
            <a:pPr marL="285750" indent="-285750">
              <a:spcBef>
                <a:spcPts val="600"/>
              </a:spcBef>
              <a:buClr>
                <a:srgbClr val="0070C0"/>
              </a:buClr>
              <a:buFont typeface="Arial" panose="020B0604020202020204" pitchFamily="34" charset="0"/>
              <a:buChar char="•"/>
            </a:pPr>
            <a:r>
              <a:rPr lang="en-GB" sz="2400" dirty="0">
                <a:latin typeface="Arial" panose="020B0604020202020204" pitchFamily="34" charset="0"/>
                <a:cs typeface="Arial" panose="020B0604020202020204" pitchFamily="34" charset="0"/>
              </a:rPr>
              <a:t>Across the system, two discharge hubs operate within the north and south areas, respectively.  During 24/25 the ICS continued to embed good practice from the Integrated Discharge Hub (IDH) that began to operate across UHNM sites in 23/24. </a:t>
            </a:r>
          </a:p>
          <a:p>
            <a:pPr marL="285750" indent="-285750">
              <a:spcBef>
                <a:spcPts val="600"/>
              </a:spcBef>
              <a:buClr>
                <a:srgbClr val="0070C0"/>
              </a:buClr>
              <a:buFont typeface="Arial" panose="020B0604020202020204" pitchFamily="34" charset="0"/>
              <a:buChar char="•"/>
            </a:pPr>
            <a:r>
              <a:rPr lang="en-GB" sz="2400" dirty="0">
                <a:latin typeface="Arial" panose="020B0604020202020204" pitchFamily="34" charset="0"/>
                <a:cs typeface="Arial" panose="020B0604020202020204" pitchFamily="34" charset="0"/>
              </a:rPr>
              <a:t>A Care Act assessor working in UHNM’s emergency departments (EDs) supports admission avoidance by embedding a role in the infrastructure. This has seen a </a:t>
            </a:r>
            <a:r>
              <a:rPr lang="en-GB" sz="2400" b="1" dirty="0">
                <a:latin typeface="Arial" panose="020B0604020202020204" pitchFamily="34" charset="0"/>
                <a:cs typeface="Arial" panose="020B0604020202020204" pitchFamily="34" charset="0"/>
              </a:rPr>
              <a:t>12% increase </a:t>
            </a:r>
            <a:r>
              <a:rPr lang="en-GB" sz="2400" dirty="0">
                <a:latin typeface="Arial" panose="020B0604020202020204" pitchFamily="34" charset="0"/>
                <a:cs typeface="Arial" panose="020B0604020202020204" pitchFamily="34" charset="0"/>
              </a:rPr>
              <a:t>in the proportion of patient referrals discharged from ED. </a:t>
            </a:r>
          </a:p>
          <a:p>
            <a:pPr marL="285750" indent="-285750">
              <a:spcBef>
                <a:spcPts val="600"/>
              </a:spcBef>
              <a:buClr>
                <a:srgbClr val="0070C0"/>
              </a:buClr>
              <a:buFont typeface="Arial" panose="020B0604020202020204" pitchFamily="34" charset="0"/>
              <a:buChar char="•"/>
            </a:pPr>
            <a:r>
              <a:rPr lang="en-GB" sz="2400" dirty="0">
                <a:latin typeface="Arial" panose="020B0604020202020204" pitchFamily="34" charset="0"/>
                <a:cs typeface="Arial" panose="020B0604020202020204" pitchFamily="34" charset="0"/>
              </a:rPr>
              <a:t>For winter, a risk stratification tool was embedded into the EDs to identify patients at risk of longer periods of stay in hospital, and of re-admissions. The tool has demonstrated that 20% of patients have existing care and support in their usual home, supporting patients not to be admitted to hospital or to be discharged earlier.</a:t>
            </a:r>
          </a:p>
          <a:p>
            <a:pPr>
              <a:buClr>
                <a:srgbClr val="0070C0"/>
              </a:buClr>
            </a:pPr>
            <a:endParaRPr lang="en-GB" sz="2400" b="1" dirty="0">
              <a:latin typeface="Arial" panose="020B0604020202020204" pitchFamily="34" charset="0"/>
              <a:cs typeface="Arial" panose="020B0604020202020204" pitchFamily="34" charset="0"/>
            </a:endParaRPr>
          </a:p>
          <a:p>
            <a:pPr>
              <a:buClr>
                <a:srgbClr val="0070C0"/>
              </a:buClr>
            </a:pPr>
            <a:r>
              <a:rPr lang="en-GB" sz="2400" b="1" dirty="0">
                <a:latin typeface="Arial" panose="020B0604020202020204" pitchFamily="34" charset="0"/>
                <a:cs typeface="Arial" panose="020B0604020202020204" pitchFamily="34" charset="0"/>
              </a:rPr>
              <a:t>Staffordshire Fire and Rescue Service’s discharge initiative. </a:t>
            </a:r>
          </a:p>
          <a:p>
            <a:pPr marL="285750" indent="-285750">
              <a:spcBef>
                <a:spcPts val="600"/>
              </a:spcBef>
              <a:buClr>
                <a:srgbClr val="0070C0"/>
              </a:buClr>
              <a:buFont typeface="Arial" panose="020B0604020202020204" pitchFamily="34" charset="0"/>
              <a:buChar char="•"/>
            </a:pPr>
            <a:r>
              <a:rPr lang="en-GB" sz="2400" dirty="0">
                <a:latin typeface="Arial" panose="020B0604020202020204" pitchFamily="34" charset="0"/>
                <a:cs typeface="Arial" panose="020B0604020202020204" pitchFamily="34" charset="0"/>
              </a:rPr>
              <a:t>During 24/25, more than </a:t>
            </a:r>
            <a:r>
              <a:rPr lang="en-GB" sz="2400" b="1" dirty="0">
                <a:latin typeface="Arial" panose="020B0604020202020204" pitchFamily="34" charset="0"/>
                <a:cs typeface="Arial" panose="020B0604020202020204" pitchFamily="34" charset="0"/>
              </a:rPr>
              <a:t>2,625 patients </a:t>
            </a:r>
            <a:r>
              <a:rPr lang="en-GB" sz="2400" dirty="0">
                <a:latin typeface="Arial" panose="020B0604020202020204" pitchFamily="34" charset="0"/>
                <a:cs typeface="Arial" panose="020B0604020202020204" pitchFamily="34" charset="0"/>
              </a:rPr>
              <a:t>who were ready for discharge were provided with transport home by the Staffordshire Fire and Rescue Service. </a:t>
            </a:r>
          </a:p>
          <a:p>
            <a:endParaRPr lang="en-GB" dirty="0">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A8E1EF5-A44B-5691-1F4D-2461CA6B20F8}"/>
              </a:ext>
            </a:extLst>
          </p:cNvPr>
          <p:cNvSpPr>
            <a:spLocks noGrp="1"/>
          </p:cNvSpPr>
          <p:nvPr>
            <p:ph sz="half" idx="2"/>
          </p:nvPr>
        </p:nvSpPr>
        <p:spPr>
          <a:xfrm>
            <a:off x="2278279" y="3095949"/>
            <a:ext cx="12634635" cy="2816419"/>
          </a:xfrm>
        </p:spPr>
        <p:txBody>
          <a:bodyPr>
            <a:noAutofit/>
          </a:bodyPr>
          <a:lstStyle/>
          <a:p>
            <a:pPr marL="0" indent="0">
              <a:buNone/>
            </a:pPr>
            <a:r>
              <a:rPr lang="en-GB" sz="2400" b="1" dirty="0">
                <a:solidFill>
                  <a:srgbClr val="002060"/>
                </a:solidFill>
                <a:latin typeface="Arial" panose="020B0604020202020204" pitchFamily="34" charset="0"/>
                <a:cs typeface="Arial" panose="020B0604020202020204" pitchFamily="34" charset="0"/>
              </a:rPr>
              <a:t>Admission Avoidance – Integrated Care Coordination for Urgent Care</a:t>
            </a:r>
          </a:p>
          <a:p>
            <a:pPr>
              <a:lnSpc>
                <a:spcPct val="100000"/>
              </a:lnSpc>
              <a:buClr>
                <a:srgbClr val="0070C0"/>
              </a:buClr>
            </a:pPr>
            <a:r>
              <a:rPr lang="en-GB" sz="2400" dirty="0">
                <a:latin typeface="Arial" panose="020B0604020202020204" pitchFamily="34" charset="0"/>
                <a:cs typeface="Arial" panose="020B0604020202020204" pitchFamily="34" charset="0"/>
              </a:rPr>
              <a:t>During 2024 MPFT took over responsibility for the Single Point of Access and renamed it the Integrated Care Coordination service. </a:t>
            </a:r>
          </a:p>
          <a:p>
            <a:pPr>
              <a:lnSpc>
                <a:spcPct val="100000"/>
              </a:lnSpc>
              <a:spcBef>
                <a:spcPts val="600"/>
              </a:spcBef>
              <a:buClr>
                <a:srgbClr val="0070C0"/>
              </a:buClr>
            </a:pPr>
            <a:r>
              <a:rPr lang="en-GB" sz="2400" dirty="0">
                <a:latin typeface="Arial" panose="020B0604020202020204" pitchFamily="34" charset="0"/>
                <a:cs typeface="Arial" panose="020B0604020202020204" pitchFamily="34" charset="0"/>
              </a:rPr>
              <a:t>During 24/25 the service saw </a:t>
            </a:r>
            <a:r>
              <a:rPr lang="en-GB" sz="2400" b="1" dirty="0">
                <a:latin typeface="Arial" panose="020B0604020202020204" pitchFamily="34" charset="0"/>
                <a:cs typeface="Arial" panose="020B0604020202020204" pitchFamily="34" charset="0"/>
              </a:rPr>
              <a:t>a 64% increase </a:t>
            </a:r>
            <a:r>
              <a:rPr lang="en-GB" sz="2400" dirty="0">
                <a:latin typeface="Arial" panose="020B0604020202020204" pitchFamily="34" charset="0"/>
                <a:cs typeface="Arial" panose="020B0604020202020204" pitchFamily="34" charset="0"/>
              </a:rPr>
              <a:t>in referrals, now regularly totalling more than 3,000 per month. </a:t>
            </a:r>
            <a:r>
              <a:rPr lang="en-GB" sz="2400" b="1" dirty="0">
                <a:latin typeface="Arial" panose="020B0604020202020204" pitchFamily="34" charset="0"/>
                <a:cs typeface="Arial" panose="020B0604020202020204" pitchFamily="34" charset="0"/>
              </a:rPr>
              <a:t>50% of the referrals are supported to alternative pathway </a:t>
            </a:r>
            <a:r>
              <a:rPr lang="en-GB" sz="2400" dirty="0">
                <a:latin typeface="Arial" panose="020B0604020202020204" pitchFamily="34" charset="0"/>
                <a:cs typeface="Arial" panose="020B0604020202020204" pitchFamily="34" charset="0"/>
              </a:rPr>
              <a:t>away from emergency departments and WMAS. </a:t>
            </a:r>
          </a:p>
          <a:p>
            <a:pPr>
              <a:lnSpc>
                <a:spcPct val="100000"/>
              </a:lnSpc>
              <a:spcBef>
                <a:spcPts val="600"/>
              </a:spcBef>
              <a:buClr>
                <a:srgbClr val="0070C0"/>
              </a:buClr>
            </a:pPr>
            <a:r>
              <a:rPr lang="en-GB" sz="2400" dirty="0">
                <a:latin typeface="Arial" panose="020B0604020202020204" pitchFamily="34" charset="0"/>
                <a:cs typeface="Arial" panose="020B0604020202020204" pitchFamily="34" charset="0"/>
              </a:rPr>
              <a:t>From January 2025 the system piloted the expansion of the ICC services to be available 24/7. Following a successful launch the service has now been extended until March 2026. </a:t>
            </a:r>
          </a:p>
          <a:p>
            <a:pPr marL="0" indent="0">
              <a:lnSpc>
                <a:spcPct val="100000"/>
              </a:lnSpc>
              <a:spcBef>
                <a:spcPts val="0"/>
              </a:spcBef>
              <a:spcAft>
                <a:spcPts val="600"/>
              </a:spcAft>
              <a:buNone/>
            </a:pPr>
            <a:endParaRPr lang="en-GB" sz="1800" dirty="0">
              <a:latin typeface="Arial"/>
              <a:ea typeface="Calibri"/>
              <a:cs typeface="Arial"/>
            </a:endParaRPr>
          </a:p>
        </p:txBody>
      </p:sp>
      <p:pic>
        <p:nvPicPr>
          <p:cNvPr id="3" name="Picture 2" descr="Integrated Care Coordination logo">
            <a:extLst>
              <a:ext uri="{FF2B5EF4-FFF2-40B4-BE49-F238E27FC236}">
                <a16:creationId xmlns:a16="http://schemas.microsoft.com/office/drawing/2014/main" id="{57E119C0-5FAF-769C-BB4D-E032A69178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78175" y="1200677"/>
            <a:ext cx="2688118" cy="1494477"/>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1A21CF6F-1848-8F80-E3A7-C5A0261580C1}"/>
              </a:ext>
            </a:extLst>
          </p:cNvPr>
          <p:cNvSpPr txBox="1">
            <a:spLocks noGrp="1"/>
          </p:cNvSpPr>
          <p:nvPr>
            <p:ph type="title" idx="4294967295"/>
          </p:nvPr>
        </p:nvSpPr>
        <p:spPr>
          <a:xfrm>
            <a:off x="2151720" y="444714"/>
            <a:ext cx="13688354" cy="137918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System Performance – Urgent Care</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3129903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F847ADF-30AD-9A4E-EBFE-4C508855C2E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2542049" y="228600"/>
            <a:ext cx="6248888" cy="6342856"/>
          </a:xfrm>
          <a:prstGeom prst="rect">
            <a:avLst/>
          </a:prstGeom>
        </p:spPr>
      </p:pic>
      <p:pic>
        <p:nvPicPr>
          <p:cNvPr id="6" name="Picture 5">
            <a:extLst>
              <a:ext uri="{FF2B5EF4-FFF2-40B4-BE49-F238E27FC236}">
                <a16:creationId xmlns:a16="http://schemas.microsoft.com/office/drawing/2014/main" id="{8160762A-EB09-4DB7-CA48-84E71624FD1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
        <p:nvSpPr>
          <p:cNvPr id="4" name="Text Placeholder 3">
            <a:extLst>
              <a:ext uri="{FF2B5EF4-FFF2-40B4-BE49-F238E27FC236}">
                <a16:creationId xmlns:a16="http://schemas.microsoft.com/office/drawing/2014/main" id="{7E25FC90-461B-70DA-3A1E-6641873D0C33}"/>
              </a:ext>
            </a:extLst>
          </p:cNvPr>
          <p:cNvSpPr>
            <a:spLocks noGrp="1"/>
          </p:cNvSpPr>
          <p:nvPr>
            <p:ph type="body" sz="half" idx="2"/>
          </p:nvPr>
        </p:nvSpPr>
        <p:spPr>
          <a:xfrm>
            <a:off x="2183690" y="2354454"/>
            <a:ext cx="12126385" cy="4001285"/>
          </a:xfrm>
        </p:spPr>
        <p:txBody>
          <a:bodyPr>
            <a:normAutofit/>
          </a:bodyPr>
          <a:lstStyle/>
          <a:p>
            <a:r>
              <a:rPr lang="en-GB" sz="4400" b="1" dirty="0">
                <a:solidFill>
                  <a:schemeClr val="tx1">
                    <a:lumMod val="75000"/>
                    <a:lumOff val="25000"/>
                  </a:schemeClr>
                </a:solidFill>
                <a:latin typeface="Arial" panose="020B0604020202020204" pitchFamily="34" charset="0"/>
                <a:cs typeface="Arial" panose="020B0604020202020204" pitchFamily="34" charset="0"/>
              </a:rPr>
              <a:t>Claire Finn, Interim Chief Finance Officer</a:t>
            </a:r>
          </a:p>
        </p:txBody>
      </p:sp>
      <p:sp>
        <p:nvSpPr>
          <p:cNvPr id="7" name="Title 1">
            <a:extLst>
              <a:ext uri="{FF2B5EF4-FFF2-40B4-BE49-F238E27FC236}">
                <a16:creationId xmlns:a16="http://schemas.microsoft.com/office/drawing/2014/main" id="{1CFF5C31-FF40-AA60-DC24-025BB47CE642}"/>
              </a:ext>
            </a:extLst>
          </p:cNvPr>
          <p:cNvSpPr txBox="1">
            <a:spLocks noGrp="1"/>
          </p:cNvSpPr>
          <p:nvPr>
            <p:ph type="title" idx="4294967295"/>
          </p:nvPr>
        </p:nvSpPr>
        <p:spPr>
          <a:xfrm>
            <a:off x="2183690" y="1152597"/>
            <a:ext cx="12374521" cy="244705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System Finance and Accounts</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42236785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otal cost pie chart&#10;">
            <a:extLst>
              <a:ext uri="{FF2B5EF4-FFF2-40B4-BE49-F238E27FC236}">
                <a16:creationId xmlns:a16="http://schemas.microsoft.com/office/drawing/2014/main" id="{341AF047-DEE2-1C90-1733-CE04C86F70FA}"/>
              </a:ext>
            </a:extLst>
          </p:cNvPr>
          <p:cNvPicPr>
            <a:picLocks noChangeAspect="1"/>
          </p:cNvPicPr>
          <p:nvPr/>
        </p:nvPicPr>
        <p:blipFill>
          <a:blip r:embed="rId2"/>
          <a:srcRect/>
          <a:stretch/>
        </p:blipFill>
        <p:spPr>
          <a:xfrm>
            <a:off x="17695544" y="1540933"/>
            <a:ext cx="11848963" cy="4701969"/>
          </a:xfrm>
          <a:prstGeom prst="rect">
            <a:avLst/>
          </a:prstGeom>
        </p:spPr>
      </p:pic>
      <p:sp>
        <p:nvSpPr>
          <p:cNvPr id="6" name="Content Placeholder 2">
            <a:extLst>
              <a:ext uri="{FF2B5EF4-FFF2-40B4-BE49-F238E27FC236}">
                <a16:creationId xmlns:a16="http://schemas.microsoft.com/office/drawing/2014/main" id="{3779DDA4-A118-A683-7A5E-EE455C279CC5}"/>
              </a:ext>
            </a:extLst>
          </p:cNvPr>
          <p:cNvSpPr txBox="1">
            <a:spLocks/>
          </p:cNvSpPr>
          <p:nvPr/>
        </p:nvSpPr>
        <p:spPr>
          <a:xfrm>
            <a:off x="2135643" y="2274903"/>
            <a:ext cx="11099172" cy="3234027"/>
          </a:xfrm>
          <a:prstGeom prst="rect">
            <a:avLst/>
          </a:prstGeom>
        </p:spPr>
        <p:txBody>
          <a:bodyPr vert="horz" lIns="91440" tIns="45720" rIns="91440" bIns="45720" rtlCol="0" anchor="t">
            <a:normAutofit/>
          </a:bodyPr>
          <a:lstStyle>
            <a:lvl1pPr marL="0" indent="0" algn="l" defTabSz="959937" rtl="0" eaLnBrk="1" latinLnBrk="0" hangingPunct="1">
              <a:lnSpc>
                <a:spcPct val="90000"/>
              </a:lnSpc>
              <a:spcBef>
                <a:spcPts val="1050"/>
              </a:spcBef>
              <a:buFont typeface="Arial" panose="020B0604020202020204" pitchFamily="34" charset="0"/>
              <a:buNone/>
              <a:defRPr sz="3054" kern="1200">
                <a:solidFill>
                  <a:schemeClr val="tx1"/>
                </a:solidFill>
                <a:latin typeface="+mn-lt"/>
                <a:ea typeface="+mn-ea"/>
                <a:cs typeface="+mn-cs"/>
              </a:defRPr>
            </a:lvl1pPr>
            <a:lvl2pPr marL="436340" indent="0" algn="l" defTabSz="959937" rtl="0" eaLnBrk="1" latinLnBrk="0" hangingPunct="1">
              <a:lnSpc>
                <a:spcPct val="90000"/>
              </a:lnSpc>
              <a:spcBef>
                <a:spcPts val="525"/>
              </a:spcBef>
              <a:buFont typeface="Arial" panose="020B0604020202020204" pitchFamily="34" charset="0"/>
              <a:buNone/>
              <a:defRPr sz="2672" kern="1200">
                <a:solidFill>
                  <a:schemeClr val="tx1"/>
                </a:solidFill>
                <a:latin typeface="+mn-lt"/>
                <a:ea typeface="+mn-ea"/>
                <a:cs typeface="+mn-cs"/>
              </a:defRPr>
            </a:lvl2pPr>
            <a:lvl3pPr marL="872679" indent="0" algn="l" defTabSz="959937" rtl="0" eaLnBrk="1" latinLnBrk="0" hangingPunct="1">
              <a:lnSpc>
                <a:spcPct val="90000"/>
              </a:lnSpc>
              <a:spcBef>
                <a:spcPts val="525"/>
              </a:spcBef>
              <a:buFont typeface="Arial" panose="020B0604020202020204" pitchFamily="34" charset="0"/>
              <a:buNone/>
              <a:defRPr sz="2291" kern="1200">
                <a:solidFill>
                  <a:schemeClr val="tx1"/>
                </a:solidFill>
                <a:latin typeface="+mn-lt"/>
                <a:ea typeface="+mn-ea"/>
                <a:cs typeface="+mn-cs"/>
              </a:defRPr>
            </a:lvl3pPr>
            <a:lvl4pPr marL="1309019"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4pPr>
            <a:lvl5pPr marL="1745357"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5pPr>
            <a:lvl6pPr marL="2181697"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6pPr>
            <a:lvl7pPr marL="2618036"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7pPr>
            <a:lvl8pPr marL="3054376"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8pPr>
            <a:lvl9pPr marL="3490715"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9pPr>
          </a:lstStyle>
          <a:p>
            <a:pPr>
              <a:lnSpc>
                <a:spcPct val="120000"/>
              </a:lnSpc>
              <a:spcBef>
                <a:spcPts val="300"/>
              </a:spcBef>
              <a:spcAft>
                <a:spcPts val="300"/>
              </a:spcAft>
              <a:buClr>
                <a:schemeClr val="accent2"/>
              </a:buClr>
            </a:pPr>
            <a:r>
              <a:rPr lang="en-GB" sz="2400" b="1" dirty="0">
                <a:latin typeface="Arial" panose="020B0604020202020204" pitchFamily="34" charset="0"/>
                <a:cs typeface="Arial" panose="020B0604020202020204" pitchFamily="34" charset="0"/>
              </a:rPr>
              <a:t>How we did in 2024/25</a:t>
            </a:r>
          </a:p>
          <a:p>
            <a:pPr>
              <a:lnSpc>
                <a:spcPct val="100000"/>
              </a:lnSpc>
            </a:pPr>
            <a:r>
              <a:rPr lang="en-GB" sz="2400" dirty="0">
                <a:latin typeface="Arial" panose="020B0604020202020204" pitchFamily="34" charset="0"/>
                <a:ea typeface="Calibri" panose="020F0502020204030204" pitchFamily="34" charset="0"/>
                <a:cs typeface="Arial" panose="020B0604020202020204" pitchFamily="34" charset="0"/>
              </a:rPr>
              <a:t>Although the total spend of the ICB came to £3.2bn, the NHS Provider Trusts based in Staffordshire and Stoke-on-Trent generated £1.1bn of income in addition to the £1bn they received from the ICB. This means the total resource available to service the patients of Staffordshire and Stoke-on-Trent in 2024/25 was £4.3bn.</a:t>
            </a:r>
          </a:p>
          <a:p>
            <a:pPr>
              <a:spcBef>
                <a:spcPts val="300"/>
              </a:spcBef>
              <a:spcAft>
                <a:spcPts val="300"/>
              </a:spcAft>
            </a:pPr>
            <a:endParaRPr lang="en-GB" sz="2400" dirty="0">
              <a:cs typeface="+mn-lt"/>
            </a:endParaRPr>
          </a:p>
          <a:p>
            <a:pPr>
              <a:spcBef>
                <a:spcPts val="300"/>
              </a:spcBef>
              <a:spcAft>
                <a:spcPts val="300"/>
              </a:spcAft>
              <a:buClr>
                <a:schemeClr val="accent2"/>
              </a:buClr>
            </a:pPr>
            <a:endParaRPr lang="en-GB" sz="2400" dirty="0">
              <a:solidFill>
                <a:srgbClr val="000000"/>
              </a:solidFill>
              <a:latin typeface="Arial" panose="020B0604020202020204"/>
              <a:cs typeface="Arial" panose="020B0604020202020204" pitchFamily="34" charset="0"/>
            </a:endParaRPr>
          </a:p>
          <a:p>
            <a:pPr>
              <a:spcBef>
                <a:spcPts val="300"/>
              </a:spcBef>
              <a:spcAft>
                <a:spcPts val="300"/>
              </a:spcAft>
              <a:buClr>
                <a:schemeClr val="accent2"/>
              </a:buClr>
            </a:pPr>
            <a:endParaRPr lang="en-GB" sz="2400" dirty="0">
              <a:solidFill>
                <a:srgbClr val="000000"/>
              </a:solidFill>
              <a:latin typeface="Arial" panose="020B0604020202020204"/>
              <a:cs typeface="Arial" panose="020B0604020202020204" pitchFamily="34" charset="0"/>
            </a:endParaRPr>
          </a:p>
          <a:p>
            <a:endParaRPr lang="en-US" sz="2400" dirty="0"/>
          </a:p>
        </p:txBody>
      </p:sp>
      <p:sp>
        <p:nvSpPr>
          <p:cNvPr id="7" name="Title 1">
            <a:extLst>
              <a:ext uri="{FF2B5EF4-FFF2-40B4-BE49-F238E27FC236}">
                <a16:creationId xmlns:a16="http://schemas.microsoft.com/office/drawing/2014/main" id="{1CFF5C31-FF40-AA60-DC24-025BB47CE642}"/>
              </a:ext>
            </a:extLst>
          </p:cNvPr>
          <p:cNvSpPr txBox="1">
            <a:spLocks noGrp="1"/>
          </p:cNvSpPr>
          <p:nvPr>
            <p:ph type="title" idx="4294967295"/>
          </p:nvPr>
        </p:nvSpPr>
        <p:spPr>
          <a:xfrm>
            <a:off x="2135643" y="1152598"/>
            <a:ext cx="12233500" cy="112230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System Finance and Accounts </a:t>
            </a:r>
            <a: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mj-ea"/>
                <a:cs typeface="+mj-cs"/>
              </a:rPr>
              <a:t>2</a:t>
            </a:r>
            <a:endParaRPr kumimoji="0" lang="en-US" sz="6000" b="0" i="0" u="none" strike="noStrike" kern="1200" cap="none" spc="0" normalizeH="0" baseline="0" noProof="0" dirty="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9470999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522E530F-4481-4B5C-DBBD-5D940FDD7000}"/>
              </a:ext>
            </a:extLst>
          </p:cNvPr>
          <p:cNvGraphicFramePr>
            <a:graphicFrameLocks noGrp="1"/>
          </p:cNvGraphicFramePr>
          <p:nvPr>
            <p:extLst>
              <p:ext uri="{D42A27DB-BD31-4B8C-83A1-F6EECF244321}">
                <p14:modId xmlns:p14="http://schemas.microsoft.com/office/powerpoint/2010/main" val="3999251609"/>
              </p:ext>
            </p:extLst>
          </p:nvPr>
        </p:nvGraphicFramePr>
        <p:xfrm>
          <a:off x="17679946" y="1175389"/>
          <a:ext cx="11796962" cy="5162358"/>
        </p:xfrm>
        <a:graphic>
          <a:graphicData uri="http://schemas.openxmlformats.org/drawingml/2006/table">
            <a:tbl>
              <a:tblPr firstRow="1" bandRow="1">
                <a:tableStyleId>{F5AB1C69-6EDB-4FF4-983F-18BD219EF322}</a:tableStyleId>
              </a:tblPr>
              <a:tblGrid>
                <a:gridCol w="2889401">
                  <a:extLst>
                    <a:ext uri="{9D8B030D-6E8A-4147-A177-3AD203B41FA5}">
                      <a16:colId xmlns:a16="http://schemas.microsoft.com/office/drawing/2014/main" val="3275223198"/>
                    </a:ext>
                  </a:extLst>
                </a:gridCol>
                <a:gridCol w="7036535">
                  <a:extLst>
                    <a:ext uri="{9D8B030D-6E8A-4147-A177-3AD203B41FA5}">
                      <a16:colId xmlns:a16="http://schemas.microsoft.com/office/drawing/2014/main" val="969032838"/>
                    </a:ext>
                  </a:extLst>
                </a:gridCol>
                <a:gridCol w="1871026">
                  <a:extLst>
                    <a:ext uri="{9D8B030D-6E8A-4147-A177-3AD203B41FA5}">
                      <a16:colId xmlns:a16="http://schemas.microsoft.com/office/drawing/2014/main" val="1799501798"/>
                    </a:ext>
                  </a:extLst>
                </a:gridCol>
              </a:tblGrid>
              <a:tr h="1009158">
                <a:tc>
                  <a:txBody>
                    <a:bodyPr/>
                    <a:lstStyle/>
                    <a:p>
                      <a:r>
                        <a:rPr lang="en-GB" sz="1700" b="1" i="0" dirty="0">
                          <a:latin typeface="Arial" panose="020B0604020202020204" pitchFamily="34" charset="0"/>
                          <a:cs typeface="Arial" panose="020B0604020202020204" pitchFamily="34" charset="0"/>
                        </a:rPr>
                        <a:t>Description</a:t>
                      </a:r>
                    </a:p>
                  </a:txBody>
                  <a:tcPr marL="101991" marR="101991" marT="50996" marB="50996" anchor="ctr">
                    <a:solidFill>
                      <a:srgbClr val="005EB8"/>
                    </a:solidFill>
                  </a:tcPr>
                </a:tc>
                <a:tc>
                  <a:txBody>
                    <a:bodyPr/>
                    <a:lstStyle/>
                    <a:p>
                      <a:r>
                        <a:rPr lang="en-GB" sz="1700" b="1" i="0" dirty="0">
                          <a:latin typeface="Arial" panose="020B0604020202020204" pitchFamily="34" charset="0"/>
                          <a:cs typeface="Arial" panose="020B0604020202020204" pitchFamily="34" charset="0"/>
                        </a:rPr>
                        <a:t>Target</a:t>
                      </a:r>
                    </a:p>
                  </a:txBody>
                  <a:tcPr marL="101991" marR="101991" marT="50996" marB="50996" anchor="ctr">
                    <a:solidFill>
                      <a:srgbClr val="005EB8"/>
                    </a:solidFill>
                  </a:tcPr>
                </a:tc>
                <a:tc>
                  <a:txBody>
                    <a:bodyPr/>
                    <a:lstStyle/>
                    <a:p>
                      <a:r>
                        <a:rPr lang="en-GB" sz="1800" b="1" i="0" dirty="0">
                          <a:latin typeface="Arial" panose="020B0604020202020204" pitchFamily="34" charset="0"/>
                          <a:cs typeface="Arial" panose="020B0604020202020204" pitchFamily="34" charset="0"/>
                        </a:rPr>
                        <a:t>Achievement </a:t>
                      </a:r>
                    </a:p>
                  </a:txBody>
                  <a:tcPr marL="101991" marR="101991" marT="50996" marB="50996" anchor="ctr">
                    <a:solidFill>
                      <a:srgbClr val="005EB8"/>
                    </a:solidFill>
                  </a:tcPr>
                </a:tc>
                <a:extLst>
                  <a:ext uri="{0D108BD9-81ED-4DB2-BD59-A6C34878D82A}">
                    <a16:rowId xmlns:a16="http://schemas.microsoft.com/office/drawing/2014/main" val="1603872678"/>
                  </a:ext>
                </a:extLst>
              </a:tr>
              <a:tr h="655491">
                <a:tc>
                  <a:txBody>
                    <a:bodyPr/>
                    <a:lstStyle/>
                    <a:p>
                      <a:r>
                        <a:rPr lang="en-GB" sz="1900" dirty="0">
                          <a:solidFill>
                            <a:schemeClr val="tx1"/>
                          </a:solidFill>
                          <a:latin typeface="Arial" panose="020B0604020202020204" pitchFamily="34" charset="0"/>
                          <a:cs typeface="Arial" panose="020B0604020202020204" pitchFamily="34" charset="0"/>
                        </a:rPr>
                        <a:t>Management Costs </a:t>
                      </a:r>
                    </a:p>
                  </a:txBody>
                  <a:tcPr marL="101991" marR="101991" marT="50996" marB="50996" anchor="ctr">
                    <a:solidFill>
                      <a:schemeClr val="accent5">
                        <a:lumMod val="40000"/>
                        <a:lumOff val="60000"/>
                      </a:schemeClr>
                    </a:solidFill>
                  </a:tcPr>
                </a:tc>
                <a:tc>
                  <a:txBody>
                    <a:bodyPr/>
                    <a:lstStyle/>
                    <a:p>
                      <a:r>
                        <a:rPr lang="en-GB" sz="1900" dirty="0">
                          <a:solidFill>
                            <a:schemeClr val="tx1"/>
                          </a:solidFill>
                          <a:latin typeface="Arial" panose="020B0604020202020204" pitchFamily="34" charset="0"/>
                          <a:cs typeface="Arial" panose="020B0604020202020204" pitchFamily="34" charset="0"/>
                        </a:rPr>
                        <a:t>Not to exceed the target set by the regulator</a:t>
                      </a:r>
                    </a:p>
                  </a:txBody>
                  <a:tcPr marL="101991" marR="101991" marT="50996" marB="50996" anchor="ctr">
                    <a:solidFill>
                      <a:schemeClr val="accent5">
                        <a:lumMod val="40000"/>
                        <a:lumOff val="60000"/>
                      </a:schemeClr>
                    </a:solidFill>
                  </a:tcPr>
                </a:tc>
                <a:tc>
                  <a:txBody>
                    <a:bodyPr/>
                    <a:lstStyle/>
                    <a:p>
                      <a:r>
                        <a:rPr lang="en-GB" sz="1800" dirty="0">
                          <a:noFill/>
                        </a:rPr>
                        <a:t>tick</a:t>
                      </a:r>
                    </a:p>
                  </a:txBody>
                  <a:tcPr marL="101991" marR="101991" marT="50996" marB="50996" anchor="ctr">
                    <a:solidFill>
                      <a:schemeClr val="accent5">
                        <a:lumMod val="40000"/>
                        <a:lumOff val="60000"/>
                      </a:schemeClr>
                    </a:solidFill>
                  </a:tcPr>
                </a:tc>
                <a:extLst>
                  <a:ext uri="{0D108BD9-81ED-4DB2-BD59-A6C34878D82A}">
                    <a16:rowId xmlns:a16="http://schemas.microsoft.com/office/drawing/2014/main" val="4117847197"/>
                  </a:ext>
                </a:extLst>
              </a:tr>
              <a:tr h="690576">
                <a:tc>
                  <a:txBody>
                    <a:bodyPr/>
                    <a:lstStyle/>
                    <a:p>
                      <a:r>
                        <a:rPr lang="en-GB" sz="1900" dirty="0">
                          <a:solidFill>
                            <a:schemeClr val="tx1"/>
                          </a:solidFill>
                          <a:latin typeface="Arial" panose="020B0604020202020204" pitchFamily="34" charset="0"/>
                          <a:cs typeface="Arial" panose="020B0604020202020204" pitchFamily="34" charset="0"/>
                        </a:rPr>
                        <a:t>Revenue Resource Limit</a:t>
                      </a:r>
                    </a:p>
                  </a:txBody>
                  <a:tcPr marL="101991" marR="101991" marT="50996" marB="50996" anchor="ctr">
                    <a:solidFill>
                      <a:schemeClr val="accent5">
                        <a:lumMod val="20000"/>
                        <a:lumOff val="80000"/>
                      </a:schemeClr>
                    </a:solidFill>
                  </a:tcPr>
                </a:tc>
                <a:tc>
                  <a:txBody>
                    <a:bodyPr/>
                    <a:lstStyle/>
                    <a:p>
                      <a:r>
                        <a:rPr lang="en-GB" sz="1900" dirty="0">
                          <a:solidFill>
                            <a:schemeClr val="tx1"/>
                          </a:solidFill>
                          <a:latin typeface="Arial" panose="020B0604020202020204" pitchFamily="34" charset="0"/>
                          <a:cs typeface="Arial" panose="020B0604020202020204" pitchFamily="34" charset="0"/>
                        </a:rPr>
                        <a:t>Not to exceed the target set by the regulator</a:t>
                      </a:r>
                    </a:p>
                  </a:txBody>
                  <a:tcPr marL="101991" marR="101991" marT="50996" marB="50996" anchor="ctr">
                    <a:solidFill>
                      <a:schemeClr val="accent5">
                        <a:lumMod val="20000"/>
                        <a:lumOff val="80000"/>
                      </a:schemeClr>
                    </a:solidFill>
                  </a:tcPr>
                </a:tc>
                <a:tc>
                  <a:txBody>
                    <a:bodyPr/>
                    <a:lstStyle/>
                    <a:p>
                      <a:r>
                        <a:rPr lang="en-GB" sz="1800" dirty="0">
                          <a:noFill/>
                        </a:rPr>
                        <a:t>cross</a:t>
                      </a:r>
                    </a:p>
                  </a:txBody>
                  <a:tcPr marL="101991" marR="101991" marT="50996" marB="50996" anchor="ctr">
                    <a:solidFill>
                      <a:schemeClr val="accent5">
                        <a:lumMod val="20000"/>
                        <a:lumOff val="80000"/>
                      </a:schemeClr>
                    </a:solidFill>
                  </a:tcPr>
                </a:tc>
                <a:extLst>
                  <a:ext uri="{0D108BD9-81ED-4DB2-BD59-A6C34878D82A}">
                    <a16:rowId xmlns:a16="http://schemas.microsoft.com/office/drawing/2014/main" val="106617236"/>
                  </a:ext>
                </a:extLst>
              </a:tr>
              <a:tr h="1023176">
                <a:tc>
                  <a:txBody>
                    <a:bodyPr/>
                    <a:lstStyle/>
                    <a:p>
                      <a:r>
                        <a:rPr lang="en-GB" sz="1900" dirty="0">
                          <a:solidFill>
                            <a:schemeClr val="tx1"/>
                          </a:solidFill>
                          <a:latin typeface="Arial" panose="020B0604020202020204" pitchFamily="34" charset="0"/>
                          <a:cs typeface="Arial" panose="020B0604020202020204" pitchFamily="34" charset="0"/>
                        </a:rPr>
                        <a:t>Cash</a:t>
                      </a:r>
                    </a:p>
                  </a:txBody>
                  <a:tcPr marL="101991" marR="101991" marT="50996" marB="50996" anchor="ctr">
                    <a:solidFill>
                      <a:schemeClr val="accent5">
                        <a:lumMod val="40000"/>
                        <a:lumOff val="60000"/>
                      </a:schemeClr>
                    </a:solidFill>
                  </a:tcPr>
                </a:tc>
                <a:tc>
                  <a:txBody>
                    <a:bodyPr/>
                    <a:lstStyle/>
                    <a:p>
                      <a:r>
                        <a:rPr lang="en-GB" sz="1900" dirty="0">
                          <a:solidFill>
                            <a:schemeClr val="tx1"/>
                          </a:solidFill>
                          <a:latin typeface="Arial" panose="020B0604020202020204" pitchFamily="34" charset="0"/>
                          <a:cs typeface="Arial" panose="020B0604020202020204" pitchFamily="34" charset="0"/>
                        </a:rPr>
                        <a:t>Cash Balances held at 31st March 2025 are less than 1.25% of the amount drawn down in March 2025</a:t>
                      </a:r>
                    </a:p>
                  </a:txBody>
                  <a:tcPr marL="101991" marR="101991" marT="50996" marB="50996" anchor="ctr">
                    <a:solidFill>
                      <a:schemeClr val="accent5">
                        <a:lumMod val="40000"/>
                        <a:lumOff val="60000"/>
                      </a:schemeClr>
                    </a:solidFill>
                  </a:tcPr>
                </a:tc>
                <a:tc>
                  <a:txBody>
                    <a:bodyPr/>
                    <a:lstStyle/>
                    <a:p>
                      <a:pPr marL="0" marR="0" lvl="0" indent="0" algn="l" defTabSz="959937" rtl="0" eaLnBrk="1" fontAlgn="auto" latinLnBrk="0" hangingPunct="1">
                        <a:lnSpc>
                          <a:spcPct val="100000"/>
                        </a:lnSpc>
                        <a:spcBef>
                          <a:spcPts val="0"/>
                        </a:spcBef>
                        <a:spcAft>
                          <a:spcPts val="0"/>
                        </a:spcAft>
                        <a:buClrTx/>
                        <a:buSzTx/>
                        <a:buFontTx/>
                        <a:buNone/>
                        <a:tabLst/>
                        <a:defRPr/>
                      </a:pPr>
                      <a:r>
                        <a:rPr lang="en-GB" sz="1800" dirty="0">
                          <a:noFill/>
                        </a:rPr>
                        <a:t>tick</a:t>
                      </a:r>
                    </a:p>
                    <a:p>
                      <a:endParaRPr lang="en-GB" sz="1800" dirty="0">
                        <a:noFill/>
                      </a:endParaRPr>
                    </a:p>
                  </a:txBody>
                  <a:tcPr marL="101991" marR="101991" marT="50996" marB="50996" anchor="ctr">
                    <a:solidFill>
                      <a:schemeClr val="accent5">
                        <a:lumMod val="40000"/>
                        <a:lumOff val="60000"/>
                      </a:schemeClr>
                    </a:solidFill>
                  </a:tcPr>
                </a:tc>
                <a:extLst>
                  <a:ext uri="{0D108BD9-81ED-4DB2-BD59-A6C34878D82A}">
                    <a16:rowId xmlns:a16="http://schemas.microsoft.com/office/drawing/2014/main" val="1674289635"/>
                  </a:ext>
                </a:extLst>
              </a:tr>
              <a:tr h="735613">
                <a:tc>
                  <a:txBody>
                    <a:bodyPr/>
                    <a:lstStyle/>
                    <a:p>
                      <a:r>
                        <a:rPr lang="en-GB" sz="1900" dirty="0">
                          <a:solidFill>
                            <a:schemeClr val="tx1"/>
                          </a:solidFill>
                          <a:latin typeface="Arial" panose="020B0604020202020204" pitchFamily="34" charset="0"/>
                          <a:cs typeface="Arial" panose="020B0604020202020204" pitchFamily="34" charset="0"/>
                        </a:rPr>
                        <a:t>Better Payment Practice Code</a:t>
                      </a:r>
                    </a:p>
                  </a:txBody>
                  <a:tcPr marL="101991" marR="101991" marT="50996" marB="50996" anchor="ctr">
                    <a:solidFill>
                      <a:schemeClr val="accent5">
                        <a:lumMod val="20000"/>
                        <a:lumOff val="80000"/>
                      </a:schemeClr>
                    </a:solidFill>
                  </a:tcPr>
                </a:tc>
                <a:tc>
                  <a:txBody>
                    <a:bodyPr/>
                    <a:lstStyle/>
                    <a:p>
                      <a:r>
                        <a:rPr lang="en-GB" sz="1900" dirty="0">
                          <a:solidFill>
                            <a:schemeClr val="tx1"/>
                          </a:solidFill>
                          <a:latin typeface="Arial" panose="020B0604020202020204" pitchFamily="34" charset="0"/>
                          <a:cs typeface="Arial" panose="020B0604020202020204" pitchFamily="34" charset="0"/>
                        </a:rPr>
                        <a:t>Over 95% of suppliers are paid within 30 days both in value and volume</a:t>
                      </a:r>
                    </a:p>
                  </a:txBody>
                  <a:tcPr marL="101991" marR="101991" marT="50996" marB="50996" anchor="ctr">
                    <a:solidFill>
                      <a:schemeClr val="accent5">
                        <a:lumMod val="20000"/>
                        <a:lumOff val="80000"/>
                      </a:schemeClr>
                    </a:solidFill>
                  </a:tcPr>
                </a:tc>
                <a:tc>
                  <a:txBody>
                    <a:bodyPr/>
                    <a:lstStyle/>
                    <a:p>
                      <a:pPr marL="0" marR="0" lvl="0" indent="0" algn="l" defTabSz="959937" rtl="0" eaLnBrk="1" fontAlgn="auto" latinLnBrk="0" hangingPunct="1">
                        <a:lnSpc>
                          <a:spcPct val="100000"/>
                        </a:lnSpc>
                        <a:spcBef>
                          <a:spcPts val="0"/>
                        </a:spcBef>
                        <a:spcAft>
                          <a:spcPts val="0"/>
                        </a:spcAft>
                        <a:buClrTx/>
                        <a:buSzTx/>
                        <a:buFontTx/>
                        <a:buNone/>
                        <a:tabLst/>
                        <a:defRPr/>
                      </a:pPr>
                      <a:r>
                        <a:rPr lang="en-GB" sz="1800" dirty="0">
                          <a:noFill/>
                        </a:rPr>
                        <a:t>tick</a:t>
                      </a:r>
                    </a:p>
                    <a:p>
                      <a:endParaRPr lang="en-GB" sz="1800" dirty="0">
                        <a:noFill/>
                      </a:endParaRPr>
                    </a:p>
                  </a:txBody>
                  <a:tcPr marL="101991" marR="101991" marT="50996" marB="50996" anchor="ctr">
                    <a:solidFill>
                      <a:schemeClr val="accent5">
                        <a:lumMod val="20000"/>
                        <a:lumOff val="80000"/>
                      </a:schemeClr>
                    </a:solidFill>
                  </a:tcPr>
                </a:tc>
                <a:extLst>
                  <a:ext uri="{0D108BD9-81ED-4DB2-BD59-A6C34878D82A}">
                    <a16:rowId xmlns:a16="http://schemas.microsoft.com/office/drawing/2014/main" val="2032175510"/>
                  </a:ext>
                </a:extLst>
              </a:tr>
              <a:tr h="1048344">
                <a:tc>
                  <a:txBody>
                    <a:bodyPr/>
                    <a:lstStyle/>
                    <a:p>
                      <a:r>
                        <a:rPr lang="en-GB" sz="1900" dirty="0">
                          <a:solidFill>
                            <a:schemeClr val="tx1"/>
                          </a:solidFill>
                          <a:latin typeface="Arial" panose="020B0604020202020204" pitchFamily="34" charset="0"/>
                          <a:cs typeface="Arial" panose="020B0604020202020204" pitchFamily="34" charset="0"/>
                        </a:rPr>
                        <a:t>MHIS</a:t>
                      </a:r>
                    </a:p>
                  </a:txBody>
                  <a:tcPr marL="101991" marR="101991" marT="50996" marB="50996" anchor="ctr">
                    <a:solidFill>
                      <a:schemeClr val="accent5">
                        <a:lumMod val="40000"/>
                        <a:lumOff val="60000"/>
                      </a:schemeClr>
                    </a:solidFill>
                  </a:tcPr>
                </a:tc>
                <a:tc>
                  <a:txBody>
                    <a:bodyPr/>
                    <a:lstStyle/>
                    <a:p>
                      <a:r>
                        <a:rPr lang="en-GB" sz="1900" dirty="0">
                          <a:solidFill>
                            <a:schemeClr val="tx1"/>
                          </a:solidFill>
                          <a:latin typeface="Arial" panose="020B0604020202020204" pitchFamily="34" charset="0"/>
                          <a:cs typeface="Arial" panose="020B0604020202020204" pitchFamily="34" charset="0"/>
                        </a:rPr>
                        <a:t>Expenditure on Mental Health Services has increased by at least the % increase in overall resources when compared to 2023/24</a:t>
                      </a:r>
                    </a:p>
                  </a:txBody>
                  <a:tcPr marL="101991" marR="101991" marT="50996" marB="50996" anchor="ctr">
                    <a:solidFill>
                      <a:schemeClr val="accent5">
                        <a:lumMod val="40000"/>
                        <a:lumOff val="60000"/>
                      </a:schemeClr>
                    </a:solidFill>
                  </a:tcPr>
                </a:tc>
                <a:tc>
                  <a:txBody>
                    <a:bodyPr/>
                    <a:lstStyle/>
                    <a:p>
                      <a:pPr marL="0" marR="0" lvl="0" indent="0" algn="l" defTabSz="959937" rtl="0" eaLnBrk="1" fontAlgn="auto" latinLnBrk="0" hangingPunct="1">
                        <a:lnSpc>
                          <a:spcPct val="100000"/>
                        </a:lnSpc>
                        <a:spcBef>
                          <a:spcPts val="0"/>
                        </a:spcBef>
                        <a:spcAft>
                          <a:spcPts val="0"/>
                        </a:spcAft>
                        <a:buClrTx/>
                        <a:buSzTx/>
                        <a:buFontTx/>
                        <a:buNone/>
                        <a:tabLst/>
                        <a:defRPr/>
                      </a:pPr>
                      <a:r>
                        <a:rPr lang="en-GB" sz="1800" dirty="0">
                          <a:noFill/>
                        </a:rPr>
                        <a:t>tick</a:t>
                      </a:r>
                    </a:p>
                    <a:p>
                      <a:endParaRPr lang="en-GB" sz="1800" dirty="0">
                        <a:noFill/>
                      </a:endParaRPr>
                    </a:p>
                  </a:txBody>
                  <a:tcPr marL="101991" marR="101991" marT="50996" marB="50996" anchor="ctr">
                    <a:solidFill>
                      <a:schemeClr val="accent5">
                        <a:lumMod val="40000"/>
                        <a:lumOff val="60000"/>
                      </a:schemeClr>
                    </a:solidFill>
                  </a:tcPr>
                </a:tc>
                <a:extLst>
                  <a:ext uri="{0D108BD9-81ED-4DB2-BD59-A6C34878D82A}">
                    <a16:rowId xmlns:a16="http://schemas.microsoft.com/office/drawing/2014/main" val="1876273958"/>
                  </a:ext>
                </a:extLst>
              </a:tr>
            </a:tbl>
          </a:graphicData>
        </a:graphic>
      </p:graphicFrame>
      <p:pic>
        <p:nvPicPr>
          <p:cNvPr id="11" name="Graphic 10">
            <a:extLst>
              <a:ext uri="{FF2B5EF4-FFF2-40B4-BE49-F238E27FC236}">
                <a16:creationId xmlns:a16="http://schemas.microsoft.com/office/drawing/2014/main" id="{DFB54A5E-845F-60D9-B421-064BDCFB0FEA}"/>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418796" y="2376126"/>
            <a:ext cx="303579" cy="303579"/>
          </a:xfrm>
          <a:prstGeom prst="rect">
            <a:avLst/>
          </a:prstGeom>
        </p:spPr>
      </p:pic>
      <p:pic>
        <p:nvPicPr>
          <p:cNvPr id="13" name="Graphic 12">
            <a:extLst>
              <a:ext uri="{FF2B5EF4-FFF2-40B4-BE49-F238E27FC236}">
                <a16:creationId xmlns:a16="http://schemas.microsoft.com/office/drawing/2014/main" id="{3F354DBD-9909-DC8C-11B0-98B87C350658}"/>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418796" y="3892772"/>
            <a:ext cx="303579" cy="303579"/>
          </a:xfrm>
          <a:prstGeom prst="rect">
            <a:avLst/>
          </a:prstGeom>
        </p:spPr>
      </p:pic>
      <p:pic>
        <p:nvPicPr>
          <p:cNvPr id="14" name="Graphic 13">
            <a:extLst>
              <a:ext uri="{FF2B5EF4-FFF2-40B4-BE49-F238E27FC236}">
                <a16:creationId xmlns:a16="http://schemas.microsoft.com/office/drawing/2014/main" id="{D22A575E-B7F0-4E61-12ED-D3D6A7C3B1F7}"/>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398851" y="4775263"/>
            <a:ext cx="303579" cy="303579"/>
          </a:xfrm>
          <a:prstGeom prst="rect">
            <a:avLst/>
          </a:prstGeom>
        </p:spPr>
      </p:pic>
      <p:pic>
        <p:nvPicPr>
          <p:cNvPr id="15" name="Graphic 14">
            <a:extLst>
              <a:ext uri="{FF2B5EF4-FFF2-40B4-BE49-F238E27FC236}">
                <a16:creationId xmlns:a16="http://schemas.microsoft.com/office/drawing/2014/main" id="{353544BA-7566-5A83-4EC1-2B2D6A562788}"/>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398851" y="5657754"/>
            <a:ext cx="303579" cy="303579"/>
          </a:xfrm>
          <a:prstGeom prst="rect">
            <a:avLst/>
          </a:prstGeom>
        </p:spPr>
      </p:pic>
      <p:pic>
        <p:nvPicPr>
          <p:cNvPr id="16" name="Graphic 15">
            <a:extLst>
              <a:ext uri="{FF2B5EF4-FFF2-40B4-BE49-F238E27FC236}">
                <a16:creationId xmlns:a16="http://schemas.microsoft.com/office/drawing/2014/main" id="{B5F5F290-839B-7287-3013-7F8660C3953F}"/>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398851" y="3050609"/>
            <a:ext cx="316736" cy="316736"/>
          </a:xfrm>
          <a:prstGeom prst="rect">
            <a:avLst/>
          </a:prstGeom>
        </p:spPr>
      </p:pic>
      <p:sp>
        <p:nvSpPr>
          <p:cNvPr id="6" name="Content Placeholder 2">
            <a:extLst>
              <a:ext uri="{FF2B5EF4-FFF2-40B4-BE49-F238E27FC236}">
                <a16:creationId xmlns:a16="http://schemas.microsoft.com/office/drawing/2014/main" id="{3779DDA4-A118-A683-7A5E-EE455C279CC5}"/>
              </a:ext>
            </a:extLst>
          </p:cNvPr>
          <p:cNvSpPr txBox="1">
            <a:spLocks/>
          </p:cNvSpPr>
          <p:nvPr/>
        </p:nvSpPr>
        <p:spPr>
          <a:xfrm>
            <a:off x="2203242" y="2727306"/>
            <a:ext cx="12303090" cy="3234027"/>
          </a:xfrm>
          <a:prstGeom prst="rect">
            <a:avLst/>
          </a:prstGeom>
        </p:spPr>
        <p:txBody>
          <a:bodyPr vert="horz" lIns="91440" tIns="45720" rIns="91440" bIns="45720" rtlCol="0" anchor="t">
            <a:noAutofit/>
          </a:bodyPr>
          <a:lstStyle>
            <a:lvl1pPr marL="0" indent="0" algn="l" defTabSz="959937" rtl="0" eaLnBrk="1" latinLnBrk="0" hangingPunct="1">
              <a:lnSpc>
                <a:spcPct val="90000"/>
              </a:lnSpc>
              <a:spcBef>
                <a:spcPts val="1050"/>
              </a:spcBef>
              <a:buFont typeface="Arial" panose="020B0604020202020204" pitchFamily="34" charset="0"/>
              <a:buNone/>
              <a:defRPr sz="3054" kern="1200">
                <a:solidFill>
                  <a:schemeClr val="tx1"/>
                </a:solidFill>
                <a:latin typeface="+mn-lt"/>
                <a:ea typeface="+mn-ea"/>
                <a:cs typeface="+mn-cs"/>
              </a:defRPr>
            </a:lvl1pPr>
            <a:lvl2pPr marL="436340" indent="0" algn="l" defTabSz="959937" rtl="0" eaLnBrk="1" latinLnBrk="0" hangingPunct="1">
              <a:lnSpc>
                <a:spcPct val="90000"/>
              </a:lnSpc>
              <a:spcBef>
                <a:spcPts val="525"/>
              </a:spcBef>
              <a:buFont typeface="Arial" panose="020B0604020202020204" pitchFamily="34" charset="0"/>
              <a:buNone/>
              <a:defRPr sz="2672" kern="1200">
                <a:solidFill>
                  <a:schemeClr val="tx1"/>
                </a:solidFill>
                <a:latin typeface="+mn-lt"/>
                <a:ea typeface="+mn-ea"/>
                <a:cs typeface="+mn-cs"/>
              </a:defRPr>
            </a:lvl2pPr>
            <a:lvl3pPr marL="872679" indent="0" algn="l" defTabSz="959937" rtl="0" eaLnBrk="1" latinLnBrk="0" hangingPunct="1">
              <a:lnSpc>
                <a:spcPct val="90000"/>
              </a:lnSpc>
              <a:spcBef>
                <a:spcPts val="525"/>
              </a:spcBef>
              <a:buFont typeface="Arial" panose="020B0604020202020204" pitchFamily="34" charset="0"/>
              <a:buNone/>
              <a:defRPr sz="2291" kern="1200">
                <a:solidFill>
                  <a:schemeClr val="tx1"/>
                </a:solidFill>
                <a:latin typeface="+mn-lt"/>
                <a:ea typeface="+mn-ea"/>
                <a:cs typeface="+mn-cs"/>
              </a:defRPr>
            </a:lvl3pPr>
            <a:lvl4pPr marL="1309019"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4pPr>
            <a:lvl5pPr marL="1745357"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5pPr>
            <a:lvl6pPr marL="2181697"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6pPr>
            <a:lvl7pPr marL="2618036"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7pPr>
            <a:lvl8pPr marL="3054376"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8pPr>
            <a:lvl9pPr marL="3490715"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9pPr>
          </a:lstStyle>
          <a:p>
            <a:pPr marL="285750" indent="-285750">
              <a:buClr>
                <a:srgbClr val="0074C5"/>
              </a:buClr>
              <a:buFont typeface="Arial" panose="020B0604020202020204" pitchFamily="34" charset="0"/>
              <a:buChar char="•"/>
            </a:pPr>
            <a:r>
              <a:rPr lang="en-GB" sz="2400" dirty="0">
                <a:latin typeface="Arial" panose="020B0604020202020204" pitchFamily="34" charset="0"/>
                <a:cs typeface="Arial" panose="020B0604020202020204" pitchFamily="34" charset="0"/>
              </a:rPr>
              <a:t>Across the Financial year the Integrated Care Board delivered </a:t>
            </a:r>
          </a:p>
          <a:p>
            <a:pPr marL="742950" lvl="1" indent="-285750">
              <a:buClr>
                <a:srgbClr val="0074C5"/>
              </a:buClr>
              <a:buFont typeface="Arial" panose="020B0604020202020204" pitchFamily="34" charset="0"/>
              <a:buChar char="•"/>
            </a:pPr>
            <a:r>
              <a:rPr lang="en-GB" sz="2400" dirty="0">
                <a:latin typeface="Arial" panose="020B0604020202020204" pitchFamily="34" charset="0"/>
                <a:cs typeface="Arial" panose="020B0604020202020204" pitchFamily="34" charset="0"/>
              </a:rPr>
              <a:t>an underspend of £0.58m against its Management Costs</a:t>
            </a:r>
          </a:p>
          <a:p>
            <a:pPr marL="742950" lvl="1" indent="-285750">
              <a:buClr>
                <a:srgbClr val="0074C5"/>
              </a:buClr>
              <a:buFont typeface="Arial" panose="020B0604020202020204" pitchFamily="34" charset="0"/>
              <a:buChar char="•"/>
            </a:pPr>
            <a:r>
              <a:rPr lang="en-GB" sz="2400" dirty="0">
                <a:latin typeface="Arial" panose="020B0604020202020204" pitchFamily="34" charset="0"/>
                <a:cs typeface="Arial" panose="020B0604020202020204" pitchFamily="34" charset="0"/>
              </a:rPr>
              <a:t>an overspend against Patient Services of £15.47m. </a:t>
            </a:r>
          </a:p>
          <a:p>
            <a:pPr marL="742950" lvl="1" indent="-285750">
              <a:buClr>
                <a:srgbClr val="0074C5"/>
              </a:buClr>
              <a:buFont typeface="Arial" panose="020B0604020202020204" pitchFamily="34" charset="0"/>
              <a:buChar char="•"/>
            </a:pPr>
            <a:r>
              <a:rPr lang="en-GB" sz="2400" dirty="0">
                <a:latin typeface="Arial" panose="020B0604020202020204" pitchFamily="34" charset="0"/>
                <a:cs typeface="Arial" panose="020B0604020202020204" pitchFamily="34" charset="0"/>
              </a:rPr>
              <a:t>Both the above items aggregated resulted in a net deficit against the resources allocated to it of £14.89m. </a:t>
            </a:r>
          </a:p>
          <a:p>
            <a:pPr marL="285750" indent="-285750">
              <a:buClr>
                <a:srgbClr val="0074C5"/>
              </a:buClr>
              <a:buFont typeface="Arial" panose="020B0604020202020204" pitchFamily="34" charset="0"/>
              <a:buChar char="•"/>
            </a:pPr>
            <a:r>
              <a:rPr lang="en-GB" sz="2400" dirty="0">
                <a:latin typeface="Arial" panose="020B0604020202020204" pitchFamily="34" charset="0"/>
                <a:cs typeface="Arial" panose="020B0604020202020204" pitchFamily="34" charset="0"/>
              </a:rPr>
              <a:t>The Integrated Care Board achieved, subject to audit, the Mental Health Investment Standard ensuring that investment in Mental Health services available to Staffordshire and Stoke-on-Trent patients grew by at least the % increase in resources received by the Integrated Care Board when compared to the 2023/24 financial year. </a:t>
            </a:r>
            <a:endParaRPr lang="en-US" sz="2400" dirty="0">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36930587-6B33-EA29-E99E-210811AC7E19}"/>
              </a:ext>
            </a:extLst>
          </p:cNvPr>
          <p:cNvSpPr txBox="1">
            <a:spLocks noGrp="1"/>
          </p:cNvSpPr>
          <p:nvPr>
            <p:ph type="title" idx="4294967295"/>
          </p:nvPr>
        </p:nvSpPr>
        <p:spPr>
          <a:xfrm>
            <a:off x="2203242" y="710087"/>
            <a:ext cx="11103684" cy="166604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How we performed against our targets</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3451339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5C446D-A2AC-209C-50FA-67A9D8761F32}"/>
              </a:ext>
              <a:ext uri="{C183D7F6-B498-43B3-948B-1728B52AA6E4}">
                <adec:decorative xmlns:adec="http://schemas.microsoft.com/office/drawing/2017/decorative" val="1"/>
              </a:ext>
            </a:extLst>
          </p:cNvPr>
          <p:cNvSpPr/>
          <p:nvPr/>
        </p:nvSpPr>
        <p:spPr>
          <a:xfrm>
            <a:off x="16098253" y="801858"/>
            <a:ext cx="7586937" cy="5528604"/>
          </a:xfrm>
          <a:prstGeom prst="rect">
            <a:avLst/>
          </a:prstGeom>
          <a:solidFill>
            <a:srgbClr val="D0EE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61E3272-BC94-5390-8AF4-B7B2F8631646}"/>
              </a:ext>
              <a:ext uri="{C183D7F6-B498-43B3-948B-1728B52AA6E4}">
                <adec:decorative xmlns:adec="http://schemas.microsoft.com/office/drawing/2017/decorative" val="1"/>
              </a:ext>
            </a:extLst>
          </p:cNvPr>
          <p:cNvSpPr/>
          <p:nvPr/>
        </p:nvSpPr>
        <p:spPr>
          <a:xfrm>
            <a:off x="23685190" y="801278"/>
            <a:ext cx="7339890" cy="5528604"/>
          </a:xfrm>
          <a:prstGeom prst="rect">
            <a:avLst/>
          </a:prstGeom>
          <a:solidFill>
            <a:srgbClr val="FDE9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4CD6FB7D-BB93-411A-0E0D-6DE58A168368}"/>
              </a:ext>
              <a:ext uri="{C183D7F6-B498-43B3-948B-1728B52AA6E4}">
                <adec:decorative xmlns:adec="http://schemas.microsoft.com/office/drawing/2017/decorative" val="1"/>
              </a:ext>
            </a:extLst>
          </p:cNvPr>
          <p:cNvGrpSpPr/>
          <p:nvPr/>
        </p:nvGrpSpPr>
        <p:grpSpPr>
          <a:xfrm>
            <a:off x="7249864" y="2511532"/>
            <a:ext cx="2371062" cy="2371062"/>
            <a:chOff x="6950359" y="2667956"/>
            <a:chExt cx="2371062" cy="2371062"/>
          </a:xfrm>
        </p:grpSpPr>
        <p:sp>
          <p:nvSpPr>
            <p:cNvPr id="8" name="Oval 7">
              <a:extLst>
                <a:ext uri="{FF2B5EF4-FFF2-40B4-BE49-F238E27FC236}">
                  <a16:creationId xmlns:a16="http://schemas.microsoft.com/office/drawing/2014/main" id="{3F50F2B7-E404-99F3-07C8-26ACA82AC099}"/>
                </a:ext>
              </a:extLst>
            </p:cNvPr>
            <p:cNvSpPr/>
            <p:nvPr/>
          </p:nvSpPr>
          <p:spPr>
            <a:xfrm>
              <a:off x="6950359" y="2667956"/>
              <a:ext cx="2371062" cy="2371062"/>
            </a:xfrm>
            <a:prstGeom prst="ellipse">
              <a:avLst/>
            </a:prstGeom>
            <a:solidFill>
              <a:srgbClr val="00A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person with arrows pointing to the right&#10;&#10;Description automatically generated">
              <a:extLst>
                <a:ext uri="{FF2B5EF4-FFF2-40B4-BE49-F238E27FC236}">
                  <a16:creationId xmlns:a16="http://schemas.microsoft.com/office/drawing/2014/main" id="{01FBADAB-A02A-B3C8-32EC-066154D4D77D}"/>
                </a:ext>
              </a:extLst>
            </p:cNvPr>
            <p:cNvPicPr>
              <a:picLocks noChangeAspect="1"/>
            </p:cNvPicPr>
            <p:nvPr/>
          </p:nvPicPr>
          <p:blipFill>
            <a:blip r:embed="rId3"/>
            <a:stretch>
              <a:fillRect/>
            </a:stretch>
          </p:blipFill>
          <p:spPr>
            <a:xfrm>
              <a:off x="7051896" y="2682887"/>
              <a:ext cx="2167987" cy="2167987"/>
            </a:xfrm>
            <a:prstGeom prst="rect">
              <a:avLst/>
            </a:prstGeom>
          </p:spPr>
        </p:pic>
      </p:grpSp>
      <p:grpSp>
        <p:nvGrpSpPr>
          <p:cNvPr id="25" name="Group 24">
            <a:extLst>
              <a:ext uri="{FF2B5EF4-FFF2-40B4-BE49-F238E27FC236}">
                <a16:creationId xmlns:a16="http://schemas.microsoft.com/office/drawing/2014/main" id="{33865806-FCDF-DF7B-AC28-4CE055211A0C}"/>
              </a:ext>
              <a:ext uri="{C183D7F6-B498-43B3-948B-1728B52AA6E4}">
                <adec:decorative xmlns:adec="http://schemas.microsoft.com/office/drawing/2017/decorative" val="1"/>
              </a:ext>
            </a:extLst>
          </p:cNvPr>
          <p:cNvGrpSpPr/>
          <p:nvPr/>
        </p:nvGrpSpPr>
        <p:grpSpPr>
          <a:xfrm>
            <a:off x="11499439" y="3004997"/>
            <a:ext cx="1688521" cy="1689453"/>
            <a:chOff x="3038567" y="4091322"/>
            <a:chExt cx="1688521" cy="1689453"/>
          </a:xfrm>
        </p:grpSpPr>
        <p:sp>
          <p:nvSpPr>
            <p:cNvPr id="11" name="Oval 10">
              <a:extLst>
                <a:ext uri="{FF2B5EF4-FFF2-40B4-BE49-F238E27FC236}">
                  <a16:creationId xmlns:a16="http://schemas.microsoft.com/office/drawing/2014/main" id="{B4962386-C032-0632-19A0-0C35C95065B0}"/>
                </a:ext>
              </a:extLst>
            </p:cNvPr>
            <p:cNvSpPr/>
            <p:nvPr/>
          </p:nvSpPr>
          <p:spPr>
            <a:xfrm>
              <a:off x="3038567" y="4091322"/>
              <a:ext cx="1688521" cy="1688521"/>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C251BF3A-D76A-7FD9-E056-656BFED258E8}"/>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041820" y="4098761"/>
              <a:ext cx="1682014" cy="1682014"/>
            </a:xfrm>
            <a:prstGeom prst="rect">
              <a:avLst/>
            </a:prstGeom>
          </p:spPr>
        </p:pic>
      </p:grpSp>
      <p:grpSp>
        <p:nvGrpSpPr>
          <p:cNvPr id="26" name="Group 25">
            <a:extLst>
              <a:ext uri="{FF2B5EF4-FFF2-40B4-BE49-F238E27FC236}">
                <a16:creationId xmlns:a16="http://schemas.microsoft.com/office/drawing/2014/main" id="{0711173A-EED7-4DB9-EB89-3139335AACEE}"/>
              </a:ext>
              <a:ext uri="{C183D7F6-B498-43B3-948B-1728B52AA6E4}">
                <adec:decorative xmlns:adec="http://schemas.microsoft.com/office/drawing/2017/decorative" val="1"/>
              </a:ext>
            </a:extLst>
          </p:cNvPr>
          <p:cNvGrpSpPr/>
          <p:nvPr/>
        </p:nvGrpSpPr>
        <p:grpSpPr>
          <a:xfrm>
            <a:off x="9302687" y="4675718"/>
            <a:ext cx="1370998" cy="1370998"/>
            <a:chOff x="11898676" y="2540641"/>
            <a:chExt cx="1672620" cy="1672620"/>
          </a:xfrm>
        </p:grpSpPr>
        <p:sp>
          <p:nvSpPr>
            <p:cNvPr id="18" name="Oval 17">
              <a:extLst>
                <a:ext uri="{FF2B5EF4-FFF2-40B4-BE49-F238E27FC236}">
                  <a16:creationId xmlns:a16="http://schemas.microsoft.com/office/drawing/2014/main" id="{48FDDCC5-755B-9519-A0CC-7CDDF8E84A76}"/>
                </a:ext>
                <a:ext uri="{C183D7F6-B498-43B3-948B-1728B52AA6E4}">
                  <adec:decorative xmlns:adec="http://schemas.microsoft.com/office/drawing/2017/decorative" val="1"/>
                </a:ext>
              </a:extLst>
            </p:cNvPr>
            <p:cNvSpPr/>
            <p:nvPr/>
          </p:nvSpPr>
          <p:spPr>
            <a:xfrm>
              <a:off x="11930903" y="2569950"/>
              <a:ext cx="1614003" cy="1614003"/>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a:extLst>
                <a:ext uri="{FF2B5EF4-FFF2-40B4-BE49-F238E27FC236}">
                  <a16:creationId xmlns:a16="http://schemas.microsoft.com/office/drawing/2014/main" id="{478C1210-26F7-8E98-D6CA-565B242EAC0E}"/>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18852894">
              <a:off x="11898676" y="2540641"/>
              <a:ext cx="1672620" cy="1672620"/>
            </a:xfrm>
            <a:prstGeom prst="rect">
              <a:avLst/>
            </a:prstGeom>
          </p:spPr>
        </p:pic>
      </p:grpSp>
      <p:sp>
        <p:nvSpPr>
          <p:cNvPr id="27" name="Oval 26">
            <a:extLst>
              <a:ext uri="{FF2B5EF4-FFF2-40B4-BE49-F238E27FC236}">
                <a16:creationId xmlns:a16="http://schemas.microsoft.com/office/drawing/2014/main" id="{392FA5CE-CB0C-A101-CD39-7F3B3328A53B}"/>
              </a:ext>
              <a:ext uri="{C183D7F6-B498-43B3-948B-1728B52AA6E4}">
                <adec:decorative xmlns:adec="http://schemas.microsoft.com/office/drawing/2017/decorative" val="1"/>
              </a:ext>
            </a:extLst>
          </p:cNvPr>
          <p:cNvSpPr/>
          <p:nvPr/>
        </p:nvSpPr>
        <p:spPr>
          <a:xfrm>
            <a:off x="11256579" y="4946171"/>
            <a:ext cx="508118" cy="508117"/>
          </a:xfrm>
          <a:prstGeom prst="ellipse">
            <a:avLst/>
          </a:prstGeom>
          <a:solidFill>
            <a:srgbClr val="D0EEED"/>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59A48BE6-F830-B9DA-97D7-861DD942359A}"/>
              </a:ext>
              <a:ext uri="{C183D7F6-B498-43B3-948B-1728B52AA6E4}">
                <adec:decorative xmlns:adec="http://schemas.microsoft.com/office/drawing/2017/decorative" val="1"/>
              </a:ext>
            </a:extLst>
          </p:cNvPr>
          <p:cNvSpPr/>
          <p:nvPr/>
        </p:nvSpPr>
        <p:spPr>
          <a:xfrm>
            <a:off x="6016406" y="3955816"/>
            <a:ext cx="676191" cy="676191"/>
          </a:xfrm>
          <a:prstGeom prst="ellipse">
            <a:avLst/>
          </a:prstGeom>
          <a:solidFill>
            <a:srgbClr val="768591"/>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0760A588-A471-2C07-05C4-0F84DC6B6D91}"/>
              </a:ext>
              <a:ext uri="{C183D7F6-B498-43B3-948B-1728B52AA6E4}">
                <adec:decorative xmlns:adec="http://schemas.microsoft.com/office/drawing/2017/decorative" val="1"/>
              </a:ext>
            </a:extLst>
          </p:cNvPr>
          <p:cNvSpPr/>
          <p:nvPr/>
        </p:nvSpPr>
        <p:spPr>
          <a:xfrm>
            <a:off x="10174054" y="3397606"/>
            <a:ext cx="499631" cy="499631"/>
          </a:xfrm>
          <a:prstGeom prst="ellipse">
            <a:avLst/>
          </a:prstGeom>
          <a:solidFill>
            <a:srgbClr val="00206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AA82CB53-74D2-76BA-DB91-4E704DE57DC7}"/>
              </a:ext>
              <a:ext uri="{C183D7F6-B498-43B3-948B-1728B52AA6E4}">
                <adec:decorative xmlns:adec="http://schemas.microsoft.com/office/drawing/2017/decorative" val="1"/>
              </a:ext>
            </a:extLst>
          </p:cNvPr>
          <p:cNvSpPr/>
          <p:nvPr/>
        </p:nvSpPr>
        <p:spPr>
          <a:xfrm>
            <a:off x="21708748" y="4105476"/>
            <a:ext cx="1628671" cy="1686566"/>
          </a:xfrm>
          <a:prstGeom prst="ellipse">
            <a:avLst/>
          </a:prstGeom>
          <a:solidFill>
            <a:srgbClr val="00A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BE74FAAB-C17A-5993-DA24-4DC5F6BAB78B}"/>
              </a:ext>
              <a:ext uri="{C183D7F6-B498-43B3-948B-1728B52AA6E4}">
                <adec:decorative xmlns:adec="http://schemas.microsoft.com/office/drawing/2017/decorative" val="1"/>
              </a:ext>
            </a:extLst>
          </p:cNvPr>
          <p:cNvSpPr/>
          <p:nvPr/>
        </p:nvSpPr>
        <p:spPr>
          <a:xfrm>
            <a:off x="21692467" y="1945689"/>
            <a:ext cx="1628671" cy="1686566"/>
          </a:xfrm>
          <a:prstGeom prst="ellipse">
            <a:avLst/>
          </a:prstGeom>
          <a:solidFill>
            <a:srgbClr val="00A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6B04EF00-6B19-32AB-C449-6E67F0F7C623}"/>
              </a:ext>
              <a:ext uri="{C183D7F6-B498-43B3-948B-1728B52AA6E4}">
                <adec:decorative xmlns:adec="http://schemas.microsoft.com/office/drawing/2017/decorative" val="1"/>
              </a:ext>
            </a:extLst>
          </p:cNvPr>
          <p:cNvSpPr/>
          <p:nvPr/>
        </p:nvSpPr>
        <p:spPr>
          <a:xfrm>
            <a:off x="29191346" y="2010497"/>
            <a:ext cx="1628671" cy="1686566"/>
          </a:xfrm>
          <a:prstGeom prst="ellipse">
            <a:avLst/>
          </a:prstGeom>
          <a:solidFill>
            <a:srgbClr val="EC8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74BB4E23-E639-B33E-FE4E-0DC1871779B0}"/>
              </a:ext>
              <a:ext uri="{C183D7F6-B498-43B3-948B-1728B52AA6E4}">
                <adec:decorative xmlns:adec="http://schemas.microsoft.com/office/drawing/2017/decorative" val="1"/>
              </a:ext>
            </a:extLst>
          </p:cNvPr>
          <p:cNvSpPr/>
          <p:nvPr/>
        </p:nvSpPr>
        <p:spPr>
          <a:xfrm>
            <a:off x="29250546" y="3962554"/>
            <a:ext cx="1628671" cy="1686566"/>
          </a:xfrm>
          <a:prstGeom prst="ellipse">
            <a:avLst/>
          </a:prstGeom>
          <a:solidFill>
            <a:srgbClr val="EC8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64C143A-4796-3F37-618D-F7EFB5C12149}"/>
              </a:ext>
              <a:ext uri="{C183D7F6-B498-43B3-948B-1728B52AA6E4}">
                <adec:decorative xmlns:adec="http://schemas.microsoft.com/office/drawing/2017/decorative" val="1"/>
              </a:ext>
            </a:extLst>
          </p:cNvPr>
          <p:cNvPicPr>
            <a:picLocks noChangeAspect="1"/>
          </p:cNvPicPr>
          <p:nvPr/>
        </p:nvPicPr>
        <p:blipFill>
          <a:blip r:embed="rId6"/>
          <a:srcRect/>
          <a:stretch/>
        </p:blipFill>
        <p:spPr>
          <a:xfrm>
            <a:off x="29255469" y="2132515"/>
            <a:ext cx="1564548" cy="1564548"/>
          </a:xfrm>
          <a:prstGeom prst="rect">
            <a:avLst/>
          </a:prstGeom>
        </p:spPr>
      </p:pic>
      <p:pic>
        <p:nvPicPr>
          <p:cNvPr id="7" name="Picture 6">
            <a:extLst>
              <a:ext uri="{FF2B5EF4-FFF2-40B4-BE49-F238E27FC236}">
                <a16:creationId xmlns:a16="http://schemas.microsoft.com/office/drawing/2014/main" id="{71065AB5-8EBC-7F5C-02C3-11BFE65BAA78}"/>
              </a:ext>
              <a:ext uri="{C183D7F6-B498-43B3-948B-1728B52AA6E4}">
                <adec:decorative xmlns:adec="http://schemas.microsoft.com/office/drawing/2017/decorative" val="1"/>
              </a:ext>
            </a:extLst>
          </p:cNvPr>
          <p:cNvPicPr>
            <a:picLocks noChangeAspect="1"/>
          </p:cNvPicPr>
          <p:nvPr/>
        </p:nvPicPr>
        <p:blipFill>
          <a:blip r:embed="rId7"/>
          <a:srcRect/>
          <a:stretch/>
        </p:blipFill>
        <p:spPr>
          <a:xfrm>
            <a:off x="29295684" y="3962553"/>
            <a:ext cx="1628671" cy="1628671"/>
          </a:xfrm>
          <a:prstGeom prst="rect">
            <a:avLst/>
          </a:prstGeom>
        </p:spPr>
      </p:pic>
      <p:pic>
        <p:nvPicPr>
          <p:cNvPr id="10" name="Picture 9">
            <a:extLst>
              <a:ext uri="{FF2B5EF4-FFF2-40B4-BE49-F238E27FC236}">
                <a16:creationId xmlns:a16="http://schemas.microsoft.com/office/drawing/2014/main" id="{2E70A50A-6ACC-CCA8-2E7B-8030FAFE8D73}"/>
              </a:ext>
              <a:ext uri="{C183D7F6-B498-43B3-948B-1728B52AA6E4}">
                <adec:decorative xmlns:adec="http://schemas.microsoft.com/office/drawing/2017/decorative" val="1"/>
              </a:ext>
            </a:extLst>
          </p:cNvPr>
          <p:cNvPicPr>
            <a:picLocks noChangeAspect="1"/>
          </p:cNvPicPr>
          <p:nvPr/>
        </p:nvPicPr>
        <p:blipFill>
          <a:blip r:embed="rId8"/>
          <a:srcRect/>
          <a:stretch/>
        </p:blipFill>
        <p:spPr>
          <a:xfrm>
            <a:off x="21723573" y="4166445"/>
            <a:ext cx="1658983" cy="1658983"/>
          </a:xfrm>
          <a:prstGeom prst="rect">
            <a:avLst/>
          </a:prstGeom>
        </p:spPr>
      </p:pic>
      <p:pic>
        <p:nvPicPr>
          <p:cNvPr id="14" name="Picture 13">
            <a:extLst>
              <a:ext uri="{FF2B5EF4-FFF2-40B4-BE49-F238E27FC236}">
                <a16:creationId xmlns:a16="http://schemas.microsoft.com/office/drawing/2014/main" id="{BD5508AC-B9E1-B796-551F-106083631D8C}"/>
              </a:ext>
              <a:ext uri="{C183D7F6-B498-43B3-948B-1728B52AA6E4}">
                <adec:decorative xmlns:adec="http://schemas.microsoft.com/office/drawing/2017/decorative" val="1"/>
              </a:ext>
            </a:extLst>
          </p:cNvPr>
          <p:cNvPicPr>
            <a:picLocks noChangeAspect="1"/>
          </p:cNvPicPr>
          <p:nvPr/>
        </p:nvPicPr>
        <p:blipFill>
          <a:blip r:embed="rId9"/>
          <a:srcRect/>
          <a:stretch/>
        </p:blipFill>
        <p:spPr>
          <a:xfrm>
            <a:off x="21736674" y="1958913"/>
            <a:ext cx="1628671" cy="1628671"/>
          </a:xfrm>
          <a:prstGeom prst="rect">
            <a:avLst/>
          </a:prstGeom>
        </p:spPr>
      </p:pic>
      <p:sp>
        <p:nvSpPr>
          <p:cNvPr id="6" name="Content Placeholder 2">
            <a:extLst>
              <a:ext uri="{FF2B5EF4-FFF2-40B4-BE49-F238E27FC236}">
                <a16:creationId xmlns:a16="http://schemas.microsoft.com/office/drawing/2014/main" id="{AFB575AC-B8C1-1DD4-8ED3-92C99ADBE3DE}"/>
              </a:ext>
            </a:extLst>
          </p:cNvPr>
          <p:cNvSpPr txBox="1">
            <a:spLocks/>
          </p:cNvSpPr>
          <p:nvPr/>
        </p:nvSpPr>
        <p:spPr>
          <a:xfrm>
            <a:off x="23835976" y="1152016"/>
            <a:ext cx="5268707" cy="4895278"/>
          </a:xfrm>
          <a:prstGeom prst="rect">
            <a:avLst/>
          </a:prstGeom>
        </p:spPr>
        <p:txBody>
          <a:bodyPr vert="horz" lIns="91440" tIns="45720" rIns="91440" bIns="45720" rtlCol="0">
            <a:normAutofit lnSpcReduction="10000"/>
          </a:bodyPr>
          <a:lstStyle>
            <a:lvl1pPr marL="239984" indent="-239984" algn="l" defTabSz="959937" rtl="0" eaLnBrk="1" latinLnBrk="0" hangingPunct="1">
              <a:lnSpc>
                <a:spcPct val="90000"/>
              </a:lnSpc>
              <a:spcBef>
                <a:spcPts val="1050"/>
              </a:spcBef>
              <a:buFont typeface="Arial" panose="020B0604020202020204" pitchFamily="34" charset="0"/>
              <a:buChar char="•"/>
              <a:defRPr sz="2939" kern="1200">
                <a:solidFill>
                  <a:schemeClr val="tx1"/>
                </a:solidFill>
                <a:latin typeface="+mn-lt"/>
                <a:ea typeface="+mn-ea"/>
                <a:cs typeface="+mn-cs"/>
              </a:defRPr>
            </a:lvl1pPr>
            <a:lvl2pPr marL="719953" indent="-239984" algn="l" defTabSz="959937"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199921" indent="-239984" algn="l" defTabSz="959937"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79890"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59859"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39827"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19796"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599764"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79733"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a:lstStyle>
          <a:p>
            <a:pPr marL="0" indent="0">
              <a:lnSpc>
                <a:spcPct val="100000"/>
              </a:lnSpc>
              <a:buClr>
                <a:srgbClr val="0074C5"/>
              </a:buClr>
              <a:buNone/>
            </a:pPr>
            <a:r>
              <a:rPr lang="en-GB" sz="3200" b="1" dirty="0">
                <a:solidFill>
                  <a:srgbClr val="002060"/>
                </a:solidFill>
                <a:latin typeface="Arial" panose="020B0604020202020204" pitchFamily="34" charset="0"/>
                <a:cs typeface="Arial" panose="020B0604020202020204" pitchFamily="34" charset="0"/>
              </a:rPr>
              <a:t>Approach</a:t>
            </a:r>
          </a:p>
          <a:p>
            <a:pPr>
              <a:lnSpc>
                <a:spcPct val="100000"/>
              </a:lnSpc>
              <a:buClr>
                <a:srgbClr val="0074C5"/>
              </a:buClr>
            </a:pPr>
            <a:r>
              <a:rPr lang="en-GB" sz="2800" dirty="0">
                <a:latin typeface="Arial" panose="020B0604020202020204" pitchFamily="34" charset="0"/>
                <a:cs typeface="Arial" panose="020B0604020202020204" pitchFamily="34" charset="0"/>
              </a:rPr>
              <a:t>Clinical Focus on patients and patient pathways</a:t>
            </a:r>
          </a:p>
          <a:p>
            <a:pPr>
              <a:lnSpc>
                <a:spcPct val="100000"/>
              </a:lnSpc>
              <a:buClr>
                <a:srgbClr val="0074C5"/>
              </a:buClr>
            </a:pPr>
            <a:r>
              <a:rPr lang="en-GB" sz="2800" dirty="0">
                <a:latin typeface="Arial" panose="020B0604020202020204" pitchFamily="34" charset="0"/>
                <a:cs typeface="Arial" panose="020B0604020202020204" pitchFamily="34" charset="0"/>
              </a:rPr>
              <a:t>Evidence that the best outcomes lead to the optimal financial solution</a:t>
            </a:r>
          </a:p>
          <a:p>
            <a:pPr>
              <a:lnSpc>
                <a:spcPct val="100000"/>
              </a:lnSpc>
              <a:buClr>
                <a:srgbClr val="0074C5"/>
              </a:buClr>
            </a:pPr>
            <a:r>
              <a:rPr lang="en-GB" sz="2800" dirty="0">
                <a:latin typeface="Arial" panose="020B0604020202020204" pitchFamily="34" charset="0"/>
                <a:cs typeface="Arial" panose="020B0604020202020204" pitchFamily="34" charset="0"/>
              </a:rPr>
              <a:t>Recovery plan agreed will improve patient pathways for people requiring Continuing Healthcare and for the +75 age cohort.</a:t>
            </a:r>
          </a:p>
        </p:txBody>
      </p:sp>
      <p:sp>
        <p:nvSpPr>
          <p:cNvPr id="3" name="Content Placeholder 2">
            <a:extLst>
              <a:ext uri="{FF2B5EF4-FFF2-40B4-BE49-F238E27FC236}">
                <a16:creationId xmlns:a16="http://schemas.microsoft.com/office/drawing/2014/main" id="{CB1F9F05-1C2E-CF92-2DCE-94D5075A4FF8}"/>
              </a:ext>
            </a:extLst>
          </p:cNvPr>
          <p:cNvSpPr>
            <a:spLocks noGrp="1"/>
          </p:cNvSpPr>
          <p:nvPr>
            <p:ph sz="half" idx="1"/>
          </p:nvPr>
        </p:nvSpPr>
        <p:spPr>
          <a:xfrm>
            <a:off x="16329559" y="1152596"/>
            <a:ext cx="5379189" cy="5177286"/>
          </a:xfrm>
        </p:spPr>
        <p:txBody>
          <a:bodyPr>
            <a:normAutofit fontScale="85000" lnSpcReduction="10000"/>
          </a:bodyPr>
          <a:lstStyle/>
          <a:p>
            <a:pPr marL="0" indent="0">
              <a:lnSpc>
                <a:spcPct val="110000"/>
              </a:lnSpc>
              <a:buClr>
                <a:srgbClr val="0074C5"/>
              </a:buClr>
              <a:buNone/>
            </a:pPr>
            <a:r>
              <a:rPr lang="en-GB" sz="3800" b="1" dirty="0">
                <a:solidFill>
                  <a:srgbClr val="002060"/>
                </a:solidFill>
                <a:latin typeface="Arial" panose="020B0604020202020204" pitchFamily="34" charset="0"/>
                <a:cs typeface="Arial" panose="020B0604020202020204" pitchFamily="34" charset="0"/>
              </a:rPr>
              <a:t>Challenge</a:t>
            </a:r>
          </a:p>
          <a:p>
            <a:pPr>
              <a:lnSpc>
                <a:spcPct val="110000"/>
              </a:lnSpc>
              <a:buClr>
                <a:srgbClr val="0074C5"/>
              </a:buClr>
            </a:pPr>
            <a:r>
              <a:rPr lang="en-GB" sz="3300" dirty="0">
                <a:latin typeface="Arial" panose="020B0604020202020204" pitchFamily="34" charset="0"/>
                <a:cs typeface="Arial" panose="020B0604020202020204" pitchFamily="34" charset="0"/>
              </a:rPr>
              <a:t>The 2025/26 financial plan is to deliver a break-even position </a:t>
            </a:r>
          </a:p>
          <a:p>
            <a:pPr>
              <a:lnSpc>
                <a:spcPct val="110000"/>
              </a:lnSpc>
              <a:buClr>
                <a:srgbClr val="0074C5"/>
              </a:buClr>
            </a:pPr>
            <a:r>
              <a:rPr lang="en-GB" sz="3300" dirty="0">
                <a:latin typeface="Arial" panose="020B0604020202020204" pitchFamily="34" charset="0"/>
                <a:cs typeface="Arial" panose="020B0604020202020204" pitchFamily="34" charset="0"/>
              </a:rPr>
              <a:t>Significant risks and opportunities to this position</a:t>
            </a:r>
          </a:p>
          <a:p>
            <a:pPr>
              <a:lnSpc>
                <a:spcPct val="110000"/>
              </a:lnSpc>
              <a:buClr>
                <a:srgbClr val="0074C5"/>
              </a:buClr>
            </a:pPr>
            <a:r>
              <a:rPr lang="en-GB" sz="3300" dirty="0">
                <a:latin typeface="Arial" panose="020B0604020202020204" pitchFamily="34" charset="0"/>
                <a:cs typeface="Arial" panose="020B0604020202020204" pitchFamily="34" charset="0"/>
              </a:rPr>
              <a:t>Outlook for 2026/27 will continue to be challenging as we start to recover the financial position and move to a more sustainable operating model.</a:t>
            </a:r>
            <a:endParaRPr lang="en-US" sz="3300" dirty="0">
              <a:latin typeface="Arial" panose="020B0604020202020204" pitchFamily="34" charset="0"/>
              <a:cs typeface="Arial" panose="020B0604020202020204" pitchFamily="34" charset="0"/>
            </a:endParaRPr>
          </a:p>
        </p:txBody>
      </p:sp>
      <p:sp>
        <p:nvSpPr>
          <p:cNvPr id="21" name="Title 1">
            <a:extLst>
              <a:ext uri="{FF2B5EF4-FFF2-40B4-BE49-F238E27FC236}">
                <a16:creationId xmlns:a16="http://schemas.microsoft.com/office/drawing/2014/main" id="{8491C748-15C2-E6A4-5B01-7A758724B86F}"/>
              </a:ext>
            </a:extLst>
          </p:cNvPr>
          <p:cNvSpPr txBox="1">
            <a:spLocks noGrp="1"/>
          </p:cNvSpPr>
          <p:nvPr>
            <p:ph type="title" idx="4294967295"/>
          </p:nvPr>
        </p:nvSpPr>
        <p:spPr>
          <a:xfrm>
            <a:off x="2174024" y="1152597"/>
            <a:ext cx="10560962" cy="244705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ts val="600"/>
              </a:spcBef>
              <a:spcAft>
                <a:spcPts val="60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Calibri" panose="020F0502020204030204" pitchFamily="34" charset="0"/>
                <a:cs typeface="Arial" panose="020B0604020202020204" pitchFamily="34" charset="0"/>
              </a:rPr>
              <a:t>Current Financial Situation and Outlook</a:t>
            </a:r>
            <a:endParaRPr kumimoji="0" lang="en-GB" sz="6000" b="1" i="0" u="none" strike="noStrike" kern="0" cap="none" spc="0" normalizeH="0" baseline="0" noProof="0" dirty="0">
              <a:ln>
                <a:noFill/>
              </a:ln>
              <a:solidFill>
                <a:srgbClr val="0070C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0774334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4448FC7-DFFC-9950-B8E8-822332F586B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2542049" y="228600"/>
            <a:ext cx="6248888" cy="6342856"/>
          </a:xfrm>
          <a:prstGeom prst="rect">
            <a:avLst/>
          </a:prstGeom>
        </p:spPr>
      </p:pic>
      <p:pic>
        <p:nvPicPr>
          <p:cNvPr id="3" name="Picture 2">
            <a:extLst>
              <a:ext uri="{FF2B5EF4-FFF2-40B4-BE49-F238E27FC236}">
                <a16:creationId xmlns:a16="http://schemas.microsoft.com/office/drawing/2014/main" id="{7058244F-FDAE-A40A-1426-CED4B9D150A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
        <p:nvSpPr>
          <p:cNvPr id="4" name="Text Placeholder 3">
            <a:extLst>
              <a:ext uri="{FF2B5EF4-FFF2-40B4-BE49-F238E27FC236}">
                <a16:creationId xmlns:a16="http://schemas.microsoft.com/office/drawing/2014/main" id="{7E25FC90-461B-70DA-3A1E-6641873D0C33}"/>
              </a:ext>
            </a:extLst>
          </p:cNvPr>
          <p:cNvSpPr>
            <a:spLocks noGrp="1"/>
          </p:cNvSpPr>
          <p:nvPr>
            <p:ph type="body" sz="half" idx="2"/>
          </p:nvPr>
        </p:nvSpPr>
        <p:spPr>
          <a:xfrm>
            <a:off x="2177940" y="2241617"/>
            <a:ext cx="10738990" cy="4001285"/>
          </a:xfrm>
        </p:spPr>
        <p:txBody>
          <a:bodyPr>
            <a:normAutofit/>
          </a:bodyPr>
          <a:lstStyle/>
          <a:p>
            <a:r>
              <a:rPr lang="en-GB" sz="4400" b="1" dirty="0">
                <a:solidFill>
                  <a:schemeClr val="tx1">
                    <a:lumMod val="75000"/>
                    <a:lumOff val="25000"/>
                  </a:schemeClr>
                </a:solidFill>
                <a:latin typeface="Arial" panose="020B0604020202020204" pitchFamily="34" charset="0"/>
                <a:cs typeface="Arial" panose="020B0604020202020204" pitchFamily="34" charset="0"/>
              </a:rPr>
              <a:t>Mish Irvine, Chief People Officer</a:t>
            </a:r>
          </a:p>
        </p:txBody>
      </p:sp>
      <p:sp>
        <p:nvSpPr>
          <p:cNvPr id="7" name="Title 1">
            <a:extLst>
              <a:ext uri="{FF2B5EF4-FFF2-40B4-BE49-F238E27FC236}">
                <a16:creationId xmlns:a16="http://schemas.microsoft.com/office/drawing/2014/main" id="{1CFF5C31-FF40-AA60-DC24-025BB47CE642}"/>
              </a:ext>
            </a:extLst>
          </p:cNvPr>
          <p:cNvSpPr txBox="1">
            <a:spLocks noGrp="1"/>
          </p:cNvSpPr>
          <p:nvPr>
            <p:ph type="title" idx="4294967295"/>
          </p:nvPr>
        </p:nvSpPr>
        <p:spPr>
          <a:xfrm>
            <a:off x="2170437" y="1152597"/>
            <a:ext cx="10462715" cy="10890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Workforce</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256150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icture 98" descr="Staffordshire and Stoke-on-Trent Integrated Care System logo">
            <a:extLst>
              <a:ext uri="{FF2B5EF4-FFF2-40B4-BE49-F238E27FC236}">
                <a16:creationId xmlns:a16="http://schemas.microsoft.com/office/drawing/2014/main" id="{8F5A5F01-0C2E-A924-8C67-8BC8A0553990}"/>
              </a:ext>
              <a:ext uri="{C183D7F6-B498-43B3-948B-1728B52AA6E4}">
                <adec:decorative xmlns:adec="http://schemas.microsoft.com/office/drawing/2017/decorative" val="0"/>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29180715" y="5510788"/>
            <a:ext cx="2418549" cy="667563"/>
          </a:xfrm>
          <a:prstGeom prst="rect">
            <a:avLst/>
          </a:prstGeom>
        </p:spPr>
      </p:pic>
      <p:sp>
        <p:nvSpPr>
          <p:cNvPr id="4" name="Rectangle 3">
            <a:extLst>
              <a:ext uri="{FF2B5EF4-FFF2-40B4-BE49-F238E27FC236}">
                <a16:creationId xmlns:a16="http://schemas.microsoft.com/office/drawing/2014/main" id="{E61E3272-BC94-5390-8AF4-B7B2F8631646}"/>
              </a:ext>
              <a:ext uri="{C183D7F6-B498-43B3-948B-1728B52AA6E4}">
                <adec:decorative xmlns:adec="http://schemas.microsoft.com/office/drawing/2017/decorative" val="1"/>
              </a:ext>
            </a:extLst>
          </p:cNvPr>
          <p:cNvSpPr/>
          <p:nvPr/>
        </p:nvSpPr>
        <p:spPr>
          <a:xfrm>
            <a:off x="5775753" y="1081277"/>
            <a:ext cx="10086746" cy="5273060"/>
          </a:xfrm>
          <a:prstGeom prst="rect">
            <a:avLst/>
          </a:prstGeom>
          <a:solidFill>
            <a:srgbClr val="FDE9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15C446D-A2AC-209C-50FA-67A9D8761F32}"/>
              </a:ext>
              <a:ext uri="{C183D7F6-B498-43B3-948B-1728B52AA6E4}">
                <adec:decorative xmlns:adec="http://schemas.microsoft.com/office/drawing/2017/decorative" val="1"/>
              </a:ext>
            </a:extLst>
          </p:cNvPr>
          <p:cNvSpPr/>
          <p:nvPr/>
        </p:nvSpPr>
        <p:spPr>
          <a:xfrm>
            <a:off x="795462" y="1104364"/>
            <a:ext cx="4812831" cy="5273060"/>
          </a:xfrm>
          <a:prstGeom prst="rect">
            <a:avLst/>
          </a:prstGeom>
          <a:solidFill>
            <a:srgbClr val="D0EE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9">
            <a:extLst>
              <a:ext uri="{FF2B5EF4-FFF2-40B4-BE49-F238E27FC236}">
                <a16:creationId xmlns:a16="http://schemas.microsoft.com/office/drawing/2014/main" id="{29E08BDB-0015-8AFC-4EFD-8C076DE3EF4D}"/>
              </a:ext>
              <a:ext uri="{C183D7F6-B498-43B3-948B-1728B52AA6E4}">
                <adec:decorative xmlns:adec="http://schemas.microsoft.com/office/drawing/2017/decorative" val="1"/>
              </a:ext>
            </a:extLst>
          </p:cNvPr>
          <p:cNvSpPr/>
          <p:nvPr/>
        </p:nvSpPr>
        <p:spPr>
          <a:xfrm>
            <a:off x="24777249" y="920949"/>
            <a:ext cx="2813980" cy="648000"/>
          </a:xfrm>
          <a:prstGeom prst="roundRect">
            <a:avLst/>
          </a:prstGeom>
          <a:gradFill flip="none" rotWithShape="1">
            <a:gsLst>
              <a:gs pos="0">
                <a:srgbClr val="993366">
                  <a:tint val="66000"/>
                  <a:satMod val="160000"/>
                </a:srgbClr>
              </a:gs>
              <a:gs pos="50000">
                <a:srgbClr val="993366">
                  <a:tint val="44500"/>
                  <a:satMod val="160000"/>
                </a:srgbClr>
              </a:gs>
              <a:gs pos="100000">
                <a:srgbClr val="993366">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sz="2000" b="1" dirty="0">
              <a:solidFill>
                <a:srgbClr val="004461"/>
              </a:solidFill>
              <a:latin typeface="Arial" panose="020B0604020202020204" pitchFamily="34" charset="0"/>
              <a:cs typeface="Arial" panose="020B0604020202020204" pitchFamily="34" charset="0"/>
            </a:endParaRPr>
          </a:p>
        </p:txBody>
      </p:sp>
      <p:sp>
        <p:nvSpPr>
          <p:cNvPr id="108" name="Rounded Rectangle 107">
            <a:extLst>
              <a:ext uri="{FF2B5EF4-FFF2-40B4-BE49-F238E27FC236}">
                <a16:creationId xmlns:a16="http://schemas.microsoft.com/office/drawing/2014/main" id="{4F504B11-CA8B-C9B1-C3B7-D0D0C8016E72}"/>
              </a:ext>
              <a:ext uri="{C183D7F6-B498-43B3-948B-1728B52AA6E4}">
                <adec:decorative xmlns:adec="http://schemas.microsoft.com/office/drawing/2017/decorative" val="1"/>
              </a:ext>
            </a:extLst>
          </p:cNvPr>
          <p:cNvSpPr/>
          <p:nvPr/>
        </p:nvSpPr>
        <p:spPr>
          <a:xfrm>
            <a:off x="20344283" y="1107900"/>
            <a:ext cx="2017629" cy="783534"/>
          </a:xfrm>
          <a:prstGeom prst="roundRect">
            <a:avLst>
              <a:gd name="adj" fmla="val 18644"/>
            </a:avLst>
          </a:prstGeom>
          <a:noFill/>
          <a:ln w="31750">
            <a:solidFill>
              <a:schemeClr val="accent1"/>
            </a:solid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ounded Rectangle 108">
            <a:extLst>
              <a:ext uri="{FF2B5EF4-FFF2-40B4-BE49-F238E27FC236}">
                <a16:creationId xmlns:a16="http://schemas.microsoft.com/office/drawing/2014/main" id="{270D98A7-40BA-6406-5A4F-58EC02228924}"/>
              </a:ext>
              <a:ext uri="{C183D7F6-B498-43B3-948B-1728B52AA6E4}">
                <adec:decorative xmlns:adec="http://schemas.microsoft.com/office/drawing/2017/decorative" val="1"/>
              </a:ext>
            </a:extLst>
          </p:cNvPr>
          <p:cNvSpPr/>
          <p:nvPr/>
        </p:nvSpPr>
        <p:spPr>
          <a:xfrm>
            <a:off x="20344282" y="2191646"/>
            <a:ext cx="1586449" cy="622504"/>
          </a:xfrm>
          <a:prstGeom prst="roundRect">
            <a:avLst>
              <a:gd name="adj" fmla="val 18644"/>
            </a:avLst>
          </a:prstGeom>
          <a:noFill/>
          <a:ln w="31750">
            <a:solidFill>
              <a:srgbClr val="00A49A"/>
            </a:solid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ounded Rectangle 109">
            <a:extLst>
              <a:ext uri="{FF2B5EF4-FFF2-40B4-BE49-F238E27FC236}">
                <a16:creationId xmlns:a16="http://schemas.microsoft.com/office/drawing/2014/main" id="{CE68A23E-F042-67EB-86CF-0C71ECA8DB50}"/>
              </a:ext>
              <a:ext uri="{C183D7F6-B498-43B3-948B-1728B52AA6E4}">
                <adec:decorative xmlns:adec="http://schemas.microsoft.com/office/drawing/2017/decorative" val="1"/>
              </a:ext>
            </a:extLst>
          </p:cNvPr>
          <p:cNvSpPr/>
          <p:nvPr/>
        </p:nvSpPr>
        <p:spPr>
          <a:xfrm>
            <a:off x="20341547" y="3118390"/>
            <a:ext cx="1242315" cy="622504"/>
          </a:xfrm>
          <a:prstGeom prst="roundRect">
            <a:avLst>
              <a:gd name="adj" fmla="val 18644"/>
            </a:avLst>
          </a:prstGeom>
          <a:noFill/>
          <a:ln w="31750">
            <a:solidFill>
              <a:srgbClr val="EC8A00"/>
            </a:solid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ounded Rectangle 110">
            <a:extLst>
              <a:ext uri="{FF2B5EF4-FFF2-40B4-BE49-F238E27FC236}">
                <a16:creationId xmlns:a16="http://schemas.microsoft.com/office/drawing/2014/main" id="{98D6647F-34E5-9BA8-80B5-71EB38D5B0E6}"/>
              </a:ext>
              <a:ext uri="{C183D7F6-B498-43B3-948B-1728B52AA6E4}">
                <adec:decorative xmlns:adec="http://schemas.microsoft.com/office/drawing/2017/decorative" val="1"/>
              </a:ext>
            </a:extLst>
          </p:cNvPr>
          <p:cNvSpPr/>
          <p:nvPr/>
        </p:nvSpPr>
        <p:spPr>
          <a:xfrm>
            <a:off x="20341547" y="4067170"/>
            <a:ext cx="1242315" cy="622504"/>
          </a:xfrm>
          <a:prstGeom prst="roundRect">
            <a:avLst>
              <a:gd name="adj" fmla="val 18644"/>
            </a:avLst>
          </a:prstGeom>
          <a:noFill/>
          <a:ln w="31750">
            <a:solidFill>
              <a:srgbClr val="FF0000"/>
            </a:solid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EBA2297F-7D7F-F2B6-0A52-F54C177AF9D8}"/>
              </a:ext>
              <a:ext uri="{C183D7F6-B498-43B3-948B-1728B52AA6E4}">
                <adec:decorative xmlns:adec="http://schemas.microsoft.com/office/drawing/2017/decorative" val="1"/>
              </a:ext>
            </a:extLst>
          </p:cNvPr>
          <p:cNvSpPr/>
          <p:nvPr/>
        </p:nvSpPr>
        <p:spPr>
          <a:xfrm>
            <a:off x="24517850" y="920948"/>
            <a:ext cx="648000" cy="648000"/>
          </a:xfrm>
          <a:prstGeom prst="ellipse">
            <a:avLst/>
          </a:prstGeom>
          <a:gradFill flip="none" rotWithShape="1">
            <a:gsLst>
              <a:gs pos="0">
                <a:srgbClr val="993366">
                  <a:tint val="66000"/>
                  <a:satMod val="160000"/>
                </a:srgbClr>
              </a:gs>
              <a:gs pos="50000">
                <a:srgbClr val="993366">
                  <a:tint val="44500"/>
                  <a:satMod val="160000"/>
                </a:srgbClr>
              </a:gs>
              <a:gs pos="100000">
                <a:srgbClr val="993366">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sp>
        <p:nvSpPr>
          <p:cNvPr id="31" name="Oval 30">
            <a:extLst>
              <a:ext uri="{FF2B5EF4-FFF2-40B4-BE49-F238E27FC236}">
                <a16:creationId xmlns:a16="http://schemas.microsoft.com/office/drawing/2014/main" id="{165AD146-10E8-284C-56E3-5B88928C352D}"/>
              </a:ext>
              <a:ext uri="{C183D7F6-B498-43B3-948B-1728B52AA6E4}">
                <adec:decorative xmlns:adec="http://schemas.microsoft.com/office/drawing/2017/decorative" val="1"/>
              </a:ext>
            </a:extLst>
          </p:cNvPr>
          <p:cNvSpPr/>
          <p:nvPr/>
        </p:nvSpPr>
        <p:spPr>
          <a:xfrm>
            <a:off x="27220376" y="920949"/>
            <a:ext cx="648000" cy="648000"/>
          </a:xfrm>
          <a:prstGeom prst="ellipse">
            <a:avLst/>
          </a:prstGeom>
          <a:gradFill flip="none" rotWithShape="1">
            <a:gsLst>
              <a:gs pos="0">
                <a:srgbClr val="993366">
                  <a:tint val="66000"/>
                  <a:satMod val="160000"/>
                </a:srgbClr>
              </a:gs>
              <a:gs pos="50000">
                <a:srgbClr val="993366">
                  <a:tint val="44500"/>
                  <a:satMod val="160000"/>
                </a:srgbClr>
              </a:gs>
              <a:gs pos="100000">
                <a:srgbClr val="993366">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grpSp>
        <p:nvGrpSpPr>
          <p:cNvPr id="33" name="Group 32">
            <a:extLst>
              <a:ext uri="{FF2B5EF4-FFF2-40B4-BE49-F238E27FC236}">
                <a16:creationId xmlns:a16="http://schemas.microsoft.com/office/drawing/2014/main" id="{7504A54B-3F42-8846-11FC-CC4C7860F945}"/>
              </a:ext>
              <a:ext uri="{C183D7F6-B498-43B3-948B-1728B52AA6E4}">
                <adec:decorative xmlns:adec="http://schemas.microsoft.com/office/drawing/2017/decorative" val="1"/>
              </a:ext>
            </a:extLst>
          </p:cNvPr>
          <p:cNvGrpSpPr/>
          <p:nvPr/>
        </p:nvGrpSpPr>
        <p:grpSpPr>
          <a:xfrm>
            <a:off x="23073965" y="1643227"/>
            <a:ext cx="3245588" cy="648000"/>
            <a:chOff x="3347296" y="1753718"/>
            <a:chExt cx="3245588" cy="648000"/>
          </a:xfrm>
        </p:grpSpPr>
        <p:grpSp>
          <p:nvGrpSpPr>
            <p:cNvPr id="34" name="Group 33">
              <a:extLst>
                <a:ext uri="{FF2B5EF4-FFF2-40B4-BE49-F238E27FC236}">
                  <a16:creationId xmlns:a16="http://schemas.microsoft.com/office/drawing/2014/main" id="{0765AE6D-5D55-6344-63A8-18C3EC10FB3C}"/>
                </a:ext>
              </a:extLst>
            </p:cNvPr>
            <p:cNvGrpSpPr/>
            <p:nvPr/>
          </p:nvGrpSpPr>
          <p:grpSpPr>
            <a:xfrm>
              <a:off x="3347296" y="1753718"/>
              <a:ext cx="3245588" cy="648000"/>
              <a:chOff x="3347296" y="1753718"/>
              <a:chExt cx="3245588" cy="648000"/>
            </a:xfrm>
          </p:grpSpPr>
          <p:sp>
            <p:nvSpPr>
              <p:cNvPr id="37" name="Rectangle: Rounded Corners 32">
                <a:extLst>
                  <a:ext uri="{FF2B5EF4-FFF2-40B4-BE49-F238E27FC236}">
                    <a16:creationId xmlns:a16="http://schemas.microsoft.com/office/drawing/2014/main" id="{E57396FC-7F95-584D-AA56-5E4D24290A72}"/>
                  </a:ext>
                </a:extLst>
              </p:cNvPr>
              <p:cNvSpPr/>
              <p:nvPr/>
            </p:nvSpPr>
            <p:spPr>
              <a:xfrm>
                <a:off x="3625311" y="1753718"/>
                <a:ext cx="2762111" cy="648000"/>
              </a:xfrm>
              <a:prstGeom prst="roundRect">
                <a:avLst/>
              </a:prstGeom>
              <a:gradFill flip="none" rotWithShape="1">
                <a:gsLst>
                  <a:gs pos="0">
                    <a:srgbClr val="FF5050">
                      <a:tint val="66000"/>
                      <a:satMod val="160000"/>
                    </a:srgbClr>
                  </a:gs>
                  <a:gs pos="50000">
                    <a:srgbClr val="FF5050">
                      <a:tint val="44500"/>
                      <a:satMod val="160000"/>
                    </a:srgbClr>
                  </a:gs>
                  <a:gs pos="100000">
                    <a:srgbClr val="FF505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sz="2000" b="1" dirty="0">
                  <a:solidFill>
                    <a:srgbClr val="004461"/>
                  </a:solidFill>
                  <a:latin typeface="Arial" panose="020B0604020202020204" pitchFamily="34" charset="0"/>
                  <a:cs typeface="Arial" panose="020B0604020202020204" pitchFamily="34" charset="0"/>
                </a:endParaRPr>
              </a:p>
            </p:txBody>
          </p:sp>
          <p:sp>
            <p:nvSpPr>
              <p:cNvPr id="38" name="Oval 37">
                <a:extLst>
                  <a:ext uri="{FF2B5EF4-FFF2-40B4-BE49-F238E27FC236}">
                    <a16:creationId xmlns:a16="http://schemas.microsoft.com/office/drawing/2014/main" id="{1AA18AD4-5C31-E8F6-786C-24AD0152661E}"/>
                  </a:ext>
                  <a:ext uri="{C183D7F6-B498-43B3-948B-1728B52AA6E4}">
                    <adec:decorative xmlns:adec="http://schemas.microsoft.com/office/drawing/2017/decorative" val="1"/>
                  </a:ext>
                </a:extLst>
              </p:cNvPr>
              <p:cNvSpPr/>
              <p:nvPr/>
            </p:nvSpPr>
            <p:spPr>
              <a:xfrm>
                <a:off x="5944884" y="1753718"/>
                <a:ext cx="648000" cy="648000"/>
              </a:xfrm>
              <a:prstGeom prst="ellipse">
                <a:avLst/>
              </a:prstGeom>
              <a:gradFill flip="none" rotWithShape="1">
                <a:gsLst>
                  <a:gs pos="0">
                    <a:srgbClr val="FF5050">
                      <a:tint val="66000"/>
                      <a:satMod val="160000"/>
                    </a:srgbClr>
                  </a:gs>
                  <a:gs pos="50000">
                    <a:srgbClr val="FF5050">
                      <a:tint val="44500"/>
                      <a:satMod val="160000"/>
                    </a:srgbClr>
                  </a:gs>
                  <a:gs pos="100000">
                    <a:srgbClr val="FF505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sp>
            <p:nvSpPr>
              <p:cNvPr id="39" name="Oval 38">
                <a:extLst>
                  <a:ext uri="{FF2B5EF4-FFF2-40B4-BE49-F238E27FC236}">
                    <a16:creationId xmlns:a16="http://schemas.microsoft.com/office/drawing/2014/main" id="{81C7F926-E81E-F4D6-BC95-71D60812AEE6}"/>
                  </a:ext>
                  <a:ext uri="{C183D7F6-B498-43B3-948B-1728B52AA6E4}">
                    <adec:decorative xmlns:adec="http://schemas.microsoft.com/office/drawing/2017/decorative" val="1"/>
                  </a:ext>
                </a:extLst>
              </p:cNvPr>
              <p:cNvSpPr/>
              <p:nvPr/>
            </p:nvSpPr>
            <p:spPr>
              <a:xfrm>
                <a:off x="3347296" y="1753718"/>
                <a:ext cx="648000" cy="648000"/>
              </a:xfrm>
              <a:prstGeom prst="ellipse">
                <a:avLst/>
              </a:prstGeom>
              <a:gradFill flip="none" rotWithShape="1">
                <a:gsLst>
                  <a:gs pos="0">
                    <a:srgbClr val="FF5050">
                      <a:tint val="66000"/>
                      <a:satMod val="160000"/>
                    </a:srgbClr>
                  </a:gs>
                  <a:gs pos="50000">
                    <a:srgbClr val="FF5050">
                      <a:tint val="44500"/>
                      <a:satMod val="160000"/>
                    </a:srgbClr>
                  </a:gs>
                  <a:gs pos="100000">
                    <a:srgbClr val="FF505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grpSp>
        <p:pic>
          <p:nvPicPr>
            <p:cNvPr id="35" name="Picture 34">
              <a:extLst>
                <a:ext uri="{FF2B5EF4-FFF2-40B4-BE49-F238E27FC236}">
                  <a16:creationId xmlns:a16="http://schemas.microsoft.com/office/drawing/2014/main" id="{0C131105-39C0-3AED-73C8-36B24AADE932}"/>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957058" y="1759306"/>
              <a:ext cx="612000" cy="612000"/>
            </a:xfrm>
            <a:prstGeom prst="rect">
              <a:avLst/>
            </a:prstGeom>
          </p:spPr>
        </p:pic>
        <p:pic>
          <p:nvPicPr>
            <p:cNvPr id="36" name="Picture 35">
              <a:extLst>
                <a:ext uri="{FF2B5EF4-FFF2-40B4-BE49-F238E27FC236}">
                  <a16:creationId xmlns:a16="http://schemas.microsoft.com/office/drawing/2014/main" id="{43F57FA2-739F-D05B-32C0-C2B122C37D04}"/>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381245" y="1767538"/>
              <a:ext cx="612000" cy="612000"/>
            </a:xfrm>
            <a:prstGeom prst="rect">
              <a:avLst/>
            </a:prstGeom>
          </p:spPr>
        </p:pic>
      </p:grpSp>
      <p:grpSp>
        <p:nvGrpSpPr>
          <p:cNvPr id="41" name="Group 40">
            <a:extLst>
              <a:ext uri="{FF2B5EF4-FFF2-40B4-BE49-F238E27FC236}">
                <a16:creationId xmlns:a16="http://schemas.microsoft.com/office/drawing/2014/main" id="{D822BB39-CF69-A8A8-C6A6-7D7D3E8D0295}"/>
              </a:ext>
              <a:ext uri="{C183D7F6-B498-43B3-948B-1728B52AA6E4}">
                <adec:decorative xmlns:adec="http://schemas.microsoft.com/office/drawing/2017/decorative" val="1"/>
              </a:ext>
            </a:extLst>
          </p:cNvPr>
          <p:cNvGrpSpPr/>
          <p:nvPr/>
        </p:nvGrpSpPr>
        <p:grpSpPr>
          <a:xfrm>
            <a:off x="24699078" y="2365506"/>
            <a:ext cx="3172792" cy="648000"/>
            <a:chOff x="4972409" y="2475997"/>
            <a:chExt cx="3172792" cy="648000"/>
          </a:xfrm>
        </p:grpSpPr>
        <p:grpSp>
          <p:nvGrpSpPr>
            <p:cNvPr id="42" name="Group 41">
              <a:extLst>
                <a:ext uri="{FF2B5EF4-FFF2-40B4-BE49-F238E27FC236}">
                  <a16:creationId xmlns:a16="http://schemas.microsoft.com/office/drawing/2014/main" id="{823C1B25-FA06-69C7-BCEC-744CE943CC6A}"/>
                </a:ext>
              </a:extLst>
            </p:cNvPr>
            <p:cNvGrpSpPr/>
            <p:nvPr/>
          </p:nvGrpSpPr>
          <p:grpSpPr>
            <a:xfrm>
              <a:off x="4972409" y="2475997"/>
              <a:ext cx="3172792" cy="648000"/>
              <a:chOff x="4972409" y="2475997"/>
              <a:chExt cx="3172792" cy="648000"/>
            </a:xfrm>
          </p:grpSpPr>
          <p:sp>
            <p:nvSpPr>
              <p:cNvPr id="44" name="Rectangle: Rounded Corners 37">
                <a:extLst>
                  <a:ext uri="{FF2B5EF4-FFF2-40B4-BE49-F238E27FC236}">
                    <a16:creationId xmlns:a16="http://schemas.microsoft.com/office/drawing/2014/main" id="{A58E130D-1686-A5AE-C3ED-034F11AB836F}"/>
                  </a:ext>
                </a:extLst>
              </p:cNvPr>
              <p:cNvSpPr/>
              <p:nvPr/>
            </p:nvSpPr>
            <p:spPr>
              <a:xfrm>
                <a:off x="5222582" y="2475997"/>
                <a:ext cx="2692953" cy="648000"/>
              </a:xfrm>
              <a:prstGeom prst="roundRect">
                <a:avLst/>
              </a:prstGeom>
              <a:gradFill flip="none" rotWithShape="1">
                <a:gsLst>
                  <a:gs pos="0">
                    <a:srgbClr val="FF9900">
                      <a:tint val="66000"/>
                      <a:satMod val="160000"/>
                    </a:srgbClr>
                  </a:gs>
                  <a:gs pos="50000">
                    <a:srgbClr val="FF9900">
                      <a:tint val="44500"/>
                      <a:satMod val="160000"/>
                    </a:srgbClr>
                  </a:gs>
                  <a:gs pos="100000">
                    <a:srgbClr val="FF99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sz="2000" b="1" dirty="0">
                  <a:solidFill>
                    <a:srgbClr val="004461"/>
                  </a:solidFill>
                  <a:latin typeface="Arial" panose="020B0604020202020204" pitchFamily="34" charset="0"/>
                  <a:cs typeface="Arial" panose="020B0604020202020204" pitchFamily="34" charset="0"/>
                </a:endParaRPr>
              </a:p>
            </p:txBody>
          </p:sp>
          <p:sp>
            <p:nvSpPr>
              <p:cNvPr id="45" name="Oval 44">
                <a:extLst>
                  <a:ext uri="{FF2B5EF4-FFF2-40B4-BE49-F238E27FC236}">
                    <a16:creationId xmlns:a16="http://schemas.microsoft.com/office/drawing/2014/main" id="{4DF28D26-F87A-AB25-2CEC-442C457FB504}"/>
                  </a:ext>
                  <a:ext uri="{C183D7F6-B498-43B3-948B-1728B52AA6E4}">
                    <adec:decorative xmlns:adec="http://schemas.microsoft.com/office/drawing/2017/decorative" val="1"/>
                  </a:ext>
                </a:extLst>
              </p:cNvPr>
              <p:cNvSpPr/>
              <p:nvPr/>
            </p:nvSpPr>
            <p:spPr>
              <a:xfrm>
                <a:off x="4972409" y="2475997"/>
                <a:ext cx="648000" cy="648000"/>
              </a:xfrm>
              <a:prstGeom prst="ellipse">
                <a:avLst/>
              </a:prstGeom>
              <a:gradFill flip="none" rotWithShape="1">
                <a:gsLst>
                  <a:gs pos="0">
                    <a:srgbClr val="FF9900">
                      <a:tint val="66000"/>
                      <a:satMod val="160000"/>
                    </a:srgbClr>
                  </a:gs>
                  <a:gs pos="50000">
                    <a:srgbClr val="FF9900">
                      <a:tint val="44500"/>
                      <a:satMod val="160000"/>
                    </a:srgbClr>
                  </a:gs>
                  <a:gs pos="100000">
                    <a:srgbClr val="FF99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sp>
            <p:nvSpPr>
              <p:cNvPr id="46" name="Oval 45">
                <a:extLst>
                  <a:ext uri="{FF2B5EF4-FFF2-40B4-BE49-F238E27FC236}">
                    <a16:creationId xmlns:a16="http://schemas.microsoft.com/office/drawing/2014/main" id="{6E0832C5-4C60-597D-35D8-6EECD06B0C5B}"/>
                  </a:ext>
                  <a:ext uri="{C183D7F6-B498-43B3-948B-1728B52AA6E4}">
                    <adec:decorative xmlns:adec="http://schemas.microsoft.com/office/drawing/2017/decorative" val="1"/>
                  </a:ext>
                </a:extLst>
              </p:cNvPr>
              <p:cNvSpPr/>
              <p:nvPr/>
            </p:nvSpPr>
            <p:spPr>
              <a:xfrm>
                <a:off x="7497201" y="2482190"/>
                <a:ext cx="648000" cy="635614"/>
              </a:xfrm>
              <a:prstGeom prst="ellipse">
                <a:avLst/>
              </a:prstGeom>
              <a:gradFill flip="none" rotWithShape="1">
                <a:gsLst>
                  <a:gs pos="0">
                    <a:srgbClr val="FF9900">
                      <a:tint val="66000"/>
                      <a:satMod val="160000"/>
                    </a:srgbClr>
                  </a:gs>
                  <a:gs pos="50000">
                    <a:srgbClr val="FF9900">
                      <a:tint val="44500"/>
                      <a:satMod val="160000"/>
                    </a:srgbClr>
                  </a:gs>
                  <a:gs pos="100000">
                    <a:srgbClr val="FF99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grpSp>
        <p:pic>
          <p:nvPicPr>
            <p:cNvPr id="43" name="Picture 42">
              <a:extLst>
                <a:ext uri="{FF2B5EF4-FFF2-40B4-BE49-F238E27FC236}">
                  <a16:creationId xmlns:a16="http://schemas.microsoft.com/office/drawing/2014/main" id="{C5EAE838-BFAA-C67C-5F3D-A439D6A683D0}"/>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97424" y="2478808"/>
              <a:ext cx="612000" cy="612000"/>
            </a:xfrm>
            <a:prstGeom prst="rect">
              <a:avLst/>
            </a:prstGeom>
          </p:spPr>
        </p:pic>
      </p:grpSp>
      <p:grpSp>
        <p:nvGrpSpPr>
          <p:cNvPr id="48" name="Group 47">
            <a:extLst>
              <a:ext uri="{FF2B5EF4-FFF2-40B4-BE49-F238E27FC236}">
                <a16:creationId xmlns:a16="http://schemas.microsoft.com/office/drawing/2014/main" id="{08B809D5-62C5-BDFA-A9A4-144C808A1AFA}"/>
              </a:ext>
              <a:ext uri="{C183D7F6-B498-43B3-948B-1728B52AA6E4}">
                <adec:decorative xmlns:adec="http://schemas.microsoft.com/office/drawing/2017/decorative" val="1"/>
              </a:ext>
            </a:extLst>
          </p:cNvPr>
          <p:cNvGrpSpPr/>
          <p:nvPr/>
        </p:nvGrpSpPr>
        <p:grpSpPr>
          <a:xfrm>
            <a:off x="22748808" y="3089957"/>
            <a:ext cx="3052623" cy="648000"/>
            <a:chOff x="3022139" y="3200448"/>
            <a:chExt cx="3052623" cy="648000"/>
          </a:xfrm>
        </p:grpSpPr>
        <p:sp>
          <p:nvSpPr>
            <p:cNvPr id="49" name="Rectangle: Rounded Corners 40">
              <a:extLst>
                <a:ext uri="{FF2B5EF4-FFF2-40B4-BE49-F238E27FC236}">
                  <a16:creationId xmlns:a16="http://schemas.microsoft.com/office/drawing/2014/main" id="{AB7C8271-2A6B-E298-2718-70D69CF16DCE}"/>
                </a:ext>
              </a:extLst>
            </p:cNvPr>
            <p:cNvSpPr/>
            <p:nvPr/>
          </p:nvSpPr>
          <p:spPr>
            <a:xfrm>
              <a:off x="3207884" y="3200448"/>
              <a:ext cx="2653045" cy="648000"/>
            </a:xfrm>
            <a:prstGeom prst="roundRect">
              <a:avLst/>
            </a:prstGeom>
            <a:gradFill flip="none" rotWithShape="1">
              <a:gsLst>
                <a:gs pos="0">
                  <a:srgbClr val="BF8F00">
                    <a:tint val="66000"/>
                    <a:satMod val="160000"/>
                  </a:srgbClr>
                </a:gs>
                <a:gs pos="50000">
                  <a:srgbClr val="BF8F00">
                    <a:tint val="44500"/>
                    <a:satMod val="160000"/>
                  </a:srgbClr>
                </a:gs>
                <a:gs pos="100000">
                  <a:srgbClr val="BF8F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sz="2000" b="1" dirty="0">
                <a:solidFill>
                  <a:srgbClr val="004461"/>
                </a:solidFill>
                <a:latin typeface="Arial" panose="020B0604020202020204" pitchFamily="34" charset="0"/>
                <a:cs typeface="Arial" panose="020B0604020202020204" pitchFamily="34" charset="0"/>
              </a:endParaRPr>
            </a:p>
          </p:txBody>
        </p:sp>
        <p:sp>
          <p:nvSpPr>
            <p:cNvPr id="50" name="Oval 49">
              <a:extLst>
                <a:ext uri="{FF2B5EF4-FFF2-40B4-BE49-F238E27FC236}">
                  <a16:creationId xmlns:a16="http://schemas.microsoft.com/office/drawing/2014/main" id="{98D28BC5-EBEA-475F-BFB5-7A9B2FB9980D}"/>
                </a:ext>
                <a:ext uri="{C183D7F6-B498-43B3-948B-1728B52AA6E4}">
                  <adec:decorative xmlns:adec="http://schemas.microsoft.com/office/drawing/2017/decorative" val="1"/>
                </a:ext>
              </a:extLst>
            </p:cNvPr>
            <p:cNvSpPr/>
            <p:nvPr/>
          </p:nvSpPr>
          <p:spPr>
            <a:xfrm>
              <a:off x="5359668" y="3200448"/>
              <a:ext cx="715094" cy="648000"/>
            </a:xfrm>
            <a:prstGeom prst="ellipse">
              <a:avLst/>
            </a:prstGeom>
            <a:gradFill flip="none" rotWithShape="1">
              <a:gsLst>
                <a:gs pos="0">
                  <a:srgbClr val="BF8F00">
                    <a:tint val="66000"/>
                    <a:satMod val="160000"/>
                  </a:srgbClr>
                </a:gs>
                <a:gs pos="50000">
                  <a:srgbClr val="BF8F00">
                    <a:tint val="44500"/>
                    <a:satMod val="160000"/>
                  </a:srgbClr>
                </a:gs>
                <a:gs pos="100000">
                  <a:srgbClr val="BF8F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sp>
          <p:nvSpPr>
            <p:cNvPr id="51" name="Oval 50">
              <a:extLst>
                <a:ext uri="{FF2B5EF4-FFF2-40B4-BE49-F238E27FC236}">
                  <a16:creationId xmlns:a16="http://schemas.microsoft.com/office/drawing/2014/main" id="{97F269BA-D000-65CA-6D96-A36DE8BD5351}"/>
                </a:ext>
                <a:ext uri="{C183D7F6-B498-43B3-948B-1728B52AA6E4}">
                  <adec:decorative xmlns:adec="http://schemas.microsoft.com/office/drawing/2017/decorative" val="1"/>
                </a:ext>
              </a:extLst>
            </p:cNvPr>
            <p:cNvSpPr/>
            <p:nvPr/>
          </p:nvSpPr>
          <p:spPr>
            <a:xfrm>
              <a:off x="3022139" y="3200448"/>
              <a:ext cx="648000" cy="648000"/>
            </a:xfrm>
            <a:prstGeom prst="ellipse">
              <a:avLst/>
            </a:prstGeom>
            <a:gradFill flip="none" rotWithShape="1">
              <a:gsLst>
                <a:gs pos="0">
                  <a:srgbClr val="BF8F00">
                    <a:tint val="66000"/>
                    <a:satMod val="160000"/>
                  </a:srgbClr>
                </a:gs>
                <a:gs pos="50000">
                  <a:srgbClr val="BF8F00">
                    <a:tint val="44500"/>
                    <a:satMod val="160000"/>
                  </a:srgbClr>
                </a:gs>
                <a:gs pos="100000">
                  <a:srgbClr val="BF8F00">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pic>
          <p:nvPicPr>
            <p:cNvPr id="52" name="Picture 51">
              <a:extLst>
                <a:ext uri="{FF2B5EF4-FFF2-40B4-BE49-F238E27FC236}">
                  <a16:creationId xmlns:a16="http://schemas.microsoft.com/office/drawing/2014/main" id="{18CF3AA2-C49C-D1B7-E456-8F0E91169A9A}"/>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428118" y="3207216"/>
              <a:ext cx="612000" cy="612000"/>
            </a:xfrm>
            <a:prstGeom prst="rect">
              <a:avLst/>
            </a:prstGeom>
          </p:spPr>
        </p:pic>
      </p:grpSp>
      <p:grpSp>
        <p:nvGrpSpPr>
          <p:cNvPr id="54" name="Group 53">
            <a:extLst>
              <a:ext uri="{FF2B5EF4-FFF2-40B4-BE49-F238E27FC236}">
                <a16:creationId xmlns:a16="http://schemas.microsoft.com/office/drawing/2014/main" id="{EA1CE343-31E3-7041-8DCC-7B287E47D61C}"/>
              </a:ext>
              <a:ext uri="{C183D7F6-B498-43B3-948B-1728B52AA6E4}">
                <adec:decorative xmlns:adec="http://schemas.microsoft.com/office/drawing/2017/decorative" val="1"/>
              </a:ext>
            </a:extLst>
          </p:cNvPr>
          <p:cNvGrpSpPr/>
          <p:nvPr/>
        </p:nvGrpSpPr>
        <p:grpSpPr>
          <a:xfrm>
            <a:off x="24508461" y="3821835"/>
            <a:ext cx="2782144" cy="649166"/>
            <a:chOff x="4781792" y="3932326"/>
            <a:chExt cx="2782144" cy="649166"/>
          </a:xfrm>
        </p:grpSpPr>
        <p:grpSp>
          <p:nvGrpSpPr>
            <p:cNvPr id="55" name="Group 54">
              <a:extLst>
                <a:ext uri="{FF2B5EF4-FFF2-40B4-BE49-F238E27FC236}">
                  <a16:creationId xmlns:a16="http://schemas.microsoft.com/office/drawing/2014/main" id="{2F5C9A12-0440-3E33-9CBB-2AFE02E2CD76}"/>
                </a:ext>
              </a:extLst>
            </p:cNvPr>
            <p:cNvGrpSpPr/>
            <p:nvPr/>
          </p:nvGrpSpPr>
          <p:grpSpPr>
            <a:xfrm>
              <a:off x="4781792" y="3933492"/>
              <a:ext cx="2782144" cy="648000"/>
              <a:chOff x="4781792" y="3933492"/>
              <a:chExt cx="2782144" cy="648000"/>
            </a:xfrm>
          </p:grpSpPr>
          <p:sp>
            <p:nvSpPr>
              <p:cNvPr id="57" name="Oval 56">
                <a:extLst>
                  <a:ext uri="{FF2B5EF4-FFF2-40B4-BE49-F238E27FC236}">
                    <a16:creationId xmlns:a16="http://schemas.microsoft.com/office/drawing/2014/main" id="{1E1066BE-8B1E-391E-9651-F284E729AA59}"/>
                  </a:ext>
                  <a:ext uri="{C183D7F6-B498-43B3-948B-1728B52AA6E4}">
                    <adec:decorative xmlns:adec="http://schemas.microsoft.com/office/drawing/2017/decorative" val="1"/>
                  </a:ext>
                </a:extLst>
              </p:cNvPr>
              <p:cNvSpPr/>
              <p:nvPr/>
            </p:nvSpPr>
            <p:spPr>
              <a:xfrm>
                <a:off x="6915936" y="3933492"/>
                <a:ext cx="648000" cy="648000"/>
              </a:xfrm>
              <a:prstGeom prst="ellipse">
                <a:avLst/>
              </a:prstGeom>
              <a:gradFill flip="none" rotWithShape="1">
                <a:gsLst>
                  <a:gs pos="0">
                    <a:srgbClr val="009999">
                      <a:tint val="66000"/>
                      <a:satMod val="160000"/>
                    </a:srgbClr>
                  </a:gs>
                  <a:gs pos="50000">
                    <a:srgbClr val="009999">
                      <a:tint val="44500"/>
                      <a:satMod val="160000"/>
                    </a:srgbClr>
                  </a:gs>
                  <a:gs pos="100000">
                    <a:srgbClr val="009999">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sp>
            <p:nvSpPr>
              <p:cNvPr id="58" name="Rectangle: Rounded Corners 45">
                <a:extLst>
                  <a:ext uri="{FF2B5EF4-FFF2-40B4-BE49-F238E27FC236}">
                    <a16:creationId xmlns:a16="http://schemas.microsoft.com/office/drawing/2014/main" id="{962BF894-EDA0-4268-12EE-62413D170CDB}"/>
                  </a:ext>
                </a:extLst>
              </p:cNvPr>
              <p:cNvSpPr/>
              <p:nvPr/>
            </p:nvSpPr>
            <p:spPr>
              <a:xfrm>
                <a:off x="5047343" y="3933492"/>
                <a:ext cx="2266886" cy="648000"/>
              </a:xfrm>
              <a:prstGeom prst="roundRect">
                <a:avLst/>
              </a:prstGeom>
              <a:gradFill flip="none" rotWithShape="1">
                <a:gsLst>
                  <a:gs pos="0">
                    <a:srgbClr val="009999">
                      <a:tint val="66000"/>
                      <a:satMod val="160000"/>
                    </a:srgbClr>
                  </a:gs>
                  <a:gs pos="50000">
                    <a:srgbClr val="009999">
                      <a:tint val="44500"/>
                      <a:satMod val="160000"/>
                    </a:srgbClr>
                  </a:gs>
                  <a:gs pos="100000">
                    <a:srgbClr val="009999">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sz="2000" b="1" dirty="0">
                  <a:solidFill>
                    <a:srgbClr val="004461"/>
                  </a:solidFill>
                  <a:latin typeface="Arial" panose="020B0604020202020204" pitchFamily="34" charset="0"/>
                  <a:cs typeface="Arial" panose="020B0604020202020204" pitchFamily="34" charset="0"/>
                </a:endParaRPr>
              </a:p>
            </p:txBody>
          </p:sp>
          <p:sp>
            <p:nvSpPr>
              <p:cNvPr id="59" name="Oval 58">
                <a:extLst>
                  <a:ext uri="{FF2B5EF4-FFF2-40B4-BE49-F238E27FC236}">
                    <a16:creationId xmlns:a16="http://schemas.microsoft.com/office/drawing/2014/main" id="{94F97FDD-16FF-3074-8729-3A95E75B71BA}"/>
                  </a:ext>
                  <a:ext uri="{C183D7F6-B498-43B3-948B-1728B52AA6E4}">
                    <adec:decorative xmlns:adec="http://schemas.microsoft.com/office/drawing/2017/decorative" val="1"/>
                  </a:ext>
                </a:extLst>
              </p:cNvPr>
              <p:cNvSpPr/>
              <p:nvPr/>
            </p:nvSpPr>
            <p:spPr>
              <a:xfrm>
                <a:off x="4781792" y="3933492"/>
                <a:ext cx="648000" cy="641223"/>
              </a:xfrm>
              <a:prstGeom prst="ellipse">
                <a:avLst/>
              </a:prstGeom>
              <a:gradFill flip="none" rotWithShape="1">
                <a:gsLst>
                  <a:gs pos="0">
                    <a:srgbClr val="009999">
                      <a:tint val="66000"/>
                      <a:satMod val="160000"/>
                    </a:srgbClr>
                  </a:gs>
                  <a:gs pos="50000">
                    <a:srgbClr val="009999">
                      <a:tint val="44500"/>
                      <a:satMod val="160000"/>
                    </a:srgbClr>
                  </a:gs>
                  <a:gs pos="100000">
                    <a:srgbClr val="009999">
                      <a:tint val="23500"/>
                      <a:satMod val="160000"/>
                    </a:srgb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endParaRPr lang="en-GB" dirty="0">
                  <a:solidFill>
                    <a:prstClr val="white"/>
                  </a:solidFill>
                  <a:latin typeface="Calibri" panose="020F0502020204030204"/>
                </a:endParaRPr>
              </a:p>
            </p:txBody>
          </p:sp>
        </p:grpSp>
        <p:pic>
          <p:nvPicPr>
            <p:cNvPr id="56" name="Picture 55">
              <a:extLst>
                <a:ext uri="{FF2B5EF4-FFF2-40B4-BE49-F238E27FC236}">
                  <a16:creationId xmlns:a16="http://schemas.microsoft.com/office/drawing/2014/main" id="{4C677436-1E5B-986B-F887-ADADE7380867}"/>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811958" y="3932326"/>
              <a:ext cx="612000" cy="612000"/>
            </a:xfrm>
            <a:prstGeom prst="rect">
              <a:avLst/>
            </a:prstGeom>
          </p:spPr>
        </p:pic>
      </p:grpSp>
      <p:sp>
        <p:nvSpPr>
          <p:cNvPr id="62" name="Rectangle 61">
            <a:extLst>
              <a:ext uri="{FF2B5EF4-FFF2-40B4-BE49-F238E27FC236}">
                <a16:creationId xmlns:a16="http://schemas.microsoft.com/office/drawing/2014/main" id="{7CEBB8EB-17ED-D049-70A7-A1EA134279CB}"/>
              </a:ext>
              <a:ext uri="{C183D7F6-B498-43B3-948B-1728B52AA6E4}">
                <adec:decorative xmlns:adec="http://schemas.microsoft.com/office/drawing/2017/decorative" val="1"/>
              </a:ext>
            </a:extLst>
          </p:cNvPr>
          <p:cNvSpPr/>
          <p:nvPr/>
        </p:nvSpPr>
        <p:spPr>
          <a:xfrm>
            <a:off x="29595764" y="1233000"/>
            <a:ext cx="1948634" cy="658434"/>
          </a:xfrm>
          <a:prstGeom prst="rect">
            <a:avLst/>
          </a:prstGeom>
          <a:gradFill flip="none" rotWithShape="1">
            <a:gsLst>
              <a:gs pos="0">
                <a:srgbClr val="002060">
                  <a:tint val="66000"/>
                  <a:satMod val="160000"/>
                </a:srgbClr>
              </a:gs>
              <a:gs pos="50000">
                <a:srgbClr val="002060">
                  <a:tint val="44500"/>
                  <a:satMod val="160000"/>
                </a:srgbClr>
              </a:gs>
              <a:gs pos="100000">
                <a:srgbClr val="002060">
                  <a:tint val="23500"/>
                  <a:satMod val="160000"/>
                </a:srgbClr>
              </a:gs>
            </a:gsLst>
            <a:lin ang="10800000" scaled="1"/>
            <a:tileRect/>
          </a:gradFill>
          <a:ln>
            <a:noFill/>
          </a:ln>
        </p:spPr>
        <p:style>
          <a:lnRef idx="0">
            <a:scrgbClr r="0" g="0" b="0"/>
          </a:lnRef>
          <a:fillRef idx="0">
            <a:scrgbClr r="0" g="0" b="0"/>
          </a:fillRef>
          <a:effectRef idx="0">
            <a:scrgbClr r="0" g="0" b="0"/>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endParaRPr lang="en-GB" sz="1100" dirty="0">
              <a:solidFill>
                <a:prstClr val="white"/>
              </a:solidFill>
              <a:latin typeface="Calibri" panose="020F0502020204030204"/>
            </a:endParaRPr>
          </a:p>
        </p:txBody>
      </p:sp>
      <p:sp>
        <p:nvSpPr>
          <p:cNvPr id="63" name="Oval 62">
            <a:extLst>
              <a:ext uri="{FF2B5EF4-FFF2-40B4-BE49-F238E27FC236}">
                <a16:creationId xmlns:a16="http://schemas.microsoft.com/office/drawing/2014/main" id="{E73767F1-DECA-E00D-BEC1-15388A751752}"/>
              </a:ext>
              <a:ext uri="{C183D7F6-B498-43B3-948B-1728B52AA6E4}">
                <adec:decorative xmlns:adec="http://schemas.microsoft.com/office/drawing/2017/decorative" val="1"/>
              </a:ext>
            </a:extLst>
          </p:cNvPr>
          <p:cNvSpPr/>
          <p:nvPr/>
        </p:nvSpPr>
        <p:spPr>
          <a:xfrm>
            <a:off x="29180714" y="1148151"/>
            <a:ext cx="828000" cy="827999"/>
          </a:xfrm>
          <a:prstGeom prst="ellipse">
            <a:avLst/>
          </a:prstGeom>
          <a:solidFill>
            <a:srgbClr val="004461"/>
          </a:solidFill>
          <a:ln>
            <a:noFill/>
          </a:ln>
        </p:spPr>
        <p:style>
          <a:lnRef idx="1">
            <a:schemeClr val="accent6"/>
          </a:lnRef>
          <a:fillRef idx="3">
            <a:schemeClr val="accent6"/>
          </a:fillRef>
          <a:effectRef idx="2">
            <a:schemeClr val="accent6"/>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endParaRPr lang="en-GB" sz="1100" dirty="0">
              <a:solidFill>
                <a:prstClr val="white"/>
              </a:solidFill>
              <a:latin typeface="Calibri" panose="020F0502020204030204"/>
            </a:endParaRPr>
          </a:p>
        </p:txBody>
      </p:sp>
      <p:pic>
        <p:nvPicPr>
          <p:cNvPr id="64" name="Picture 63">
            <a:extLst>
              <a:ext uri="{FF2B5EF4-FFF2-40B4-BE49-F238E27FC236}">
                <a16:creationId xmlns:a16="http://schemas.microsoft.com/office/drawing/2014/main" id="{9ABCA2B4-7239-995C-C6FA-CD4C0F5F9246}"/>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0920991" y="1290644"/>
            <a:ext cx="540000" cy="540000"/>
          </a:xfrm>
          <a:prstGeom prst="rect">
            <a:avLst/>
          </a:prstGeom>
        </p:spPr>
      </p:pic>
      <p:sp>
        <p:nvSpPr>
          <p:cNvPr id="67" name="Rectangle 66">
            <a:extLst>
              <a:ext uri="{FF2B5EF4-FFF2-40B4-BE49-F238E27FC236}">
                <a16:creationId xmlns:a16="http://schemas.microsoft.com/office/drawing/2014/main" id="{75667EC8-9658-25B1-EA73-40D9B91633D4}"/>
              </a:ext>
              <a:ext uri="{C183D7F6-B498-43B3-948B-1728B52AA6E4}">
                <adec:decorative xmlns:adec="http://schemas.microsoft.com/office/drawing/2017/decorative" val="1"/>
              </a:ext>
            </a:extLst>
          </p:cNvPr>
          <p:cNvSpPr/>
          <p:nvPr/>
        </p:nvSpPr>
        <p:spPr>
          <a:xfrm>
            <a:off x="29107648" y="2063146"/>
            <a:ext cx="2436750" cy="658433"/>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ln>
            <a:noFill/>
          </a:ln>
        </p:spPr>
        <p:style>
          <a:lnRef idx="1">
            <a:schemeClr val="accent6"/>
          </a:lnRef>
          <a:fillRef idx="2">
            <a:schemeClr val="accent6"/>
          </a:fillRef>
          <a:effectRef idx="1">
            <a:schemeClr val="accent6"/>
          </a:effectRef>
          <a:fontRef idx="minor">
            <a:schemeClr val="dk1"/>
          </a:fontRef>
        </p:style>
        <p:txBody>
          <a:bodyPr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endParaRPr lang="en-GB" sz="1100" dirty="0">
              <a:solidFill>
                <a:prstClr val="black"/>
              </a:solidFill>
              <a:latin typeface="Calibri" panose="020F0502020204030204"/>
            </a:endParaRPr>
          </a:p>
        </p:txBody>
      </p:sp>
      <p:sp>
        <p:nvSpPr>
          <p:cNvPr id="68" name="Oval 67">
            <a:extLst>
              <a:ext uri="{FF2B5EF4-FFF2-40B4-BE49-F238E27FC236}">
                <a16:creationId xmlns:a16="http://schemas.microsoft.com/office/drawing/2014/main" id="{3608DA84-8490-ED50-4F1B-0C4AA2D73F28}"/>
              </a:ext>
              <a:ext uri="{C183D7F6-B498-43B3-948B-1728B52AA6E4}">
                <adec:decorative xmlns:adec="http://schemas.microsoft.com/office/drawing/2017/decorative" val="1"/>
              </a:ext>
            </a:extLst>
          </p:cNvPr>
          <p:cNvSpPr/>
          <p:nvPr/>
        </p:nvSpPr>
        <p:spPr>
          <a:xfrm>
            <a:off x="28639359" y="1978295"/>
            <a:ext cx="828000" cy="827999"/>
          </a:xfrm>
          <a:prstGeom prst="ellipse">
            <a:avLst/>
          </a:prstGeom>
          <a:solidFill>
            <a:srgbClr val="0070C0"/>
          </a:solidFill>
          <a:ln>
            <a:noFill/>
          </a:ln>
        </p:spPr>
        <p:style>
          <a:lnRef idx="1">
            <a:schemeClr val="accent6"/>
          </a:lnRef>
          <a:fillRef idx="3">
            <a:schemeClr val="accent6"/>
          </a:fillRef>
          <a:effectRef idx="2">
            <a:schemeClr val="accent6"/>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endParaRPr lang="en-GB" sz="1100" dirty="0">
              <a:solidFill>
                <a:prstClr val="white"/>
              </a:solidFill>
              <a:latin typeface="Calibri" panose="020F0502020204030204"/>
            </a:endParaRPr>
          </a:p>
        </p:txBody>
      </p:sp>
      <p:sp>
        <p:nvSpPr>
          <p:cNvPr id="71" name="Rectangle 70">
            <a:extLst>
              <a:ext uri="{FF2B5EF4-FFF2-40B4-BE49-F238E27FC236}">
                <a16:creationId xmlns:a16="http://schemas.microsoft.com/office/drawing/2014/main" id="{6DA30524-3EEA-D99C-AEA4-E81545124CBE}"/>
              </a:ext>
              <a:ext uri="{C183D7F6-B498-43B3-948B-1728B52AA6E4}">
                <adec:decorative xmlns:adec="http://schemas.microsoft.com/office/drawing/2017/decorative" val="1"/>
              </a:ext>
            </a:extLst>
          </p:cNvPr>
          <p:cNvSpPr/>
          <p:nvPr/>
        </p:nvSpPr>
        <p:spPr>
          <a:xfrm>
            <a:off x="29522812" y="2899001"/>
            <a:ext cx="2021585" cy="658434"/>
          </a:xfrm>
          <a:prstGeom prst="rect">
            <a:avLst/>
          </a:prstGeom>
          <a:gradFill flip="none" rotWithShape="1">
            <a:gsLst>
              <a:gs pos="0">
                <a:srgbClr val="009999">
                  <a:tint val="66000"/>
                  <a:satMod val="160000"/>
                </a:srgbClr>
              </a:gs>
              <a:gs pos="50000">
                <a:srgbClr val="009999">
                  <a:tint val="44500"/>
                  <a:satMod val="160000"/>
                </a:srgbClr>
              </a:gs>
              <a:gs pos="100000">
                <a:srgbClr val="009999">
                  <a:tint val="23500"/>
                  <a:satMod val="160000"/>
                </a:srgbClr>
              </a:gs>
            </a:gsLst>
            <a:lin ang="10800000" scaled="1"/>
            <a:tileRect/>
          </a:gradFill>
          <a:ln>
            <a:noFill/>
          </a:ln>
        </p:spPr>
        <p:style>
          <a:lnRef idx="1">
            <a:schemeClr val="accent6"/>
          </a:lnRef>
          <a:fillRef idx="2">
            <a:schemeClr val="accent6"/>
          </a:fillRef>
          <a:effectRef idx="1">
            <a:schemeClr val="accent6"/>
          </a:effectRef>
          <a:fontRef idx="minor">
            <a:schemeClr val="dk1"/>
          </a:fontRef>
        </p:style>
        <p:txBody>
          <a:bodyPr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endParaRPr lang="en-GB" sz="1100" dirty="0">
              <a:solidFill>
                <a:prstClr val="black"/>
              </a:solidFill>
              <a:latin typeface="Calibri" panose="020F0502020204030204"/>
            </a:endParaRPr>
          </a:p>
        </p:txBody>
      </p:sp>
      <p:sp>
        <p:nvSpPr>
          <p:cNvPr id="72" name="Oval 71">
            <a:extLst>
              <a:ext uri="{FF2B5EF4-FFF2-40B4-BE49-F238E27FC236}">
                <a16:creationId xmlns:a16="http://schemas.microsoft.com/office/drawing/2014/main" id="{6E46C97D-E4B5-69CD-4B9E-1ABCA3CC180E}"/>
              </a:ext>
              <a:ext uri="{C183D7F6-B498-43B3-948B-1728B52AA6E4}">
                <adec:decorative xmlns:adec="http://schemas.microsoft.com/office/drawing/2017/decorative" val="1"/>
              </a:ext>
            </a:extLst>
          </p:cNvPr>
          <p:cNvSpPr/>
          <p:nvPr/>
        </p:nvSpPr>
        <p:spPr>
          <a:xfrm>
            <a:off x="29098092" y="2814150"/>
            <a:ext cx="828000" cy="828000"/>
          </a:xfrm>
          <a:prstGeom prst="ellipse">
            <a:avLst/>
          </a:prstGeom>
          <a:solidFill>
            <a:srgbClr val="009999"/>
          </a:solidFill>
          <a:ln>
            <a:noFill/>
          </a:ln>
        </p:spPr>
        <p:style>
          <a:lnRef idx="1">
            <a:schemeClr val="accent6"/>
          </a:lnRef>
          <a:fillRef idx="3">
            <a:schemeClr val="accent6"/>
          </a:fillRef>
          <a:effectRef idx="2">
            <a:schemeClr val="accent6"/>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endParaRPr lang="en-GB" sz="1100" dirty="0">
              <a:solidFill>
                <a:prstClr val="white"/>
              </a:solidFill>
              <a:latin typeface="Calibri" panose="020F0502020204030204"/>
            </a:endParaRPr>
          </a:p>
        </p:txBody>
      </p:sp>
      <p:pic>
        <p:nvPicPr>
          <p:cNvPr id="73" name="Picture 72">
            <a:extLst>
              <a:ext uri="{FF2B5EF4-FFF2-40B4-BE49-F238E27FC236}">
                <a16:creationId xmlns:a16="http://schemas.microsoft.com/office/drawing/2014/main" id="{FFE5BC41-BD3E-B86A-98D1-E2B18E109616}"/>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0920991" y="2948808"/>
            <a:ext cx="540000" cy="540000"/>
          </a:xfrm>
          <a:prstGeom prst="rect">
            <a:avLst/>
          </a:prstGeom>
        </p:spPr>
      </p:pic>
      <p:sp>
        <p:nvSpPr>
          <p:cNvPr id="76" name="Rectangle 75">
            <a:extLst>
              <a:ext uri="{FF2B5EF4-FFF2-40B4-BE49-F238E27FC236}">
                <a16:creationId xmlns:a16="http://schemas.microsoft.com/office/drawing/2014/main" id="{51686697-6062-1CB1-8D3B-5B1A737B9B75}"/>
              </a:ext>
              <a:ext uri="{C183D7F6-B498-43B3-948B-1728B52AA6E4}">
                <adec:decorative xmlns:adec="http://schemas.microsoft.com/office/drawing/2017/decorative" val="1"/>
              </a:ext>
            </a:extLst>
          </p:cNvPr>
          <p:cNvSpPr/>
          <p:nvPr/>
        </p:nvSpPr>
        <p:spPr>
          <a:xfrm>
            <a:off x="29386345" y="3723015"/>
            <a:ext cx="2158053" cy="658434"/>
          </a:xfrm>
          <a:prstGeom prst="rect">
            <a:avLst/>
          </a:prstGeom>
          <a:gradFill flip="none" rotWithShape="1">
            <a:gsLst>
              <a:gs pos="0">
                <a:srgbClr val="BF8F00">
                  <a:tint val="66000"/>
                  <a:satMod val="160000"/>
                </a:srgbClr>
              </a:gs>
              <a:gs pos="50000">
                <a:srgbClr val="BF8F00">
                  <a:tint val="44500"/>
                  <a:satMod val="160000"/>
                </a:srgbClr>
              </a:gs>
              <a:gs pos="100000">
                <a:srgbClr val="BF8F00">
                  <a:tint val="23500"/>
                  <a:satMod val="160000"/>
                </a:srgbClr>
              </a:gs>
            </a:gsLst>
            <a:lin ang="10800000" scaled="1"/>
            <a:tileRect/>
          </a:gradFill>
          <a:ln>
            <a:noFill/>
          </a:ln>
        </p:spPr>
        <p:style>
          <a:lnRef idx="1">
            <a:schemeClr val="accent6"/>
          </a:lnRef>
          <a:fillRef idx="2">
            <a:schemeClr val="accent6"/>
          </a:fillRef>
          <a:effectRef idx="1">
            <a:schemeClr val="accent6"/>
          </a:effectRef>
          <a:fontRef idx="minor">
            <a:schemeClr val="dk1"/>
          </a:fontRef>
        </p:style>
        <p:txBody>
          <a:bodyPr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endParaRPr lang="en-GB" sz="1100" dirty="0">
              <a:solidFill>
                <a:prstClr val="black"/>
              </a:solidFill>
              <a:latin typeface="Calibri" panose="020F0502020204030204"/>
            </a:endParaRPr>
          </a:p>
        </p:txBody>
      </p:sp>
      <p:sp>
        <p:nvSpPr>
          <p:cNvPr id="77" name="Oval 76">
            <a:extLst>
              <a:ext uri="{FF2B5EF4-FFF2-40B4-BE49-F238E27FC236}">
                <a16:creationId xmlns:a16="http://schemas.microsoft.com/office/drawing/2014/main" id="{47F46AEC-6CA8-A2BB-931A-2C1716D194FB}"/>
              </a:ext>
              <a:ext uri="{C183D7F6-B498-43B3-948B-1728B52AA6E4}">
                <adec:decorative xmlns:adec="http://schemas.microsoft.com/office/drawing/2017/decorative" val="1"/>
              </a:ext>
            </a:extLst>
          </p:cNvPr>
          <p:cNvSpPr/>
          <p:nvPr/>
        </p:nvSpPr>
        <p:spPr>
          <a:xfrm>
            <a:off x="28938392" y="3647592"/>
            <a:ext cx="828000" cy="828000"/>
          </a:xfrm>
          <a:prstGeom prst="ellipse">
            <a:avLst/>
          </a:prstGeom>
          <a:solidFill>
            <a:srgbClr val="BF8F00"/>
          </a:solidFill>
          <a:ln>
            <a:noFill/>
          </a:ln>
        </p:spPr>
        <p:style>
          <a:lnRef idx="1">
            <a:schemeClr val="accent6"/>
          </a:lnRef>
          <a:fillRef idx="3">
            <a:schemeClr val="accent6"/>
          </a:fillRef>
          <a:effectRef idx="2">
            <a:schemeClr val="accent6"/>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endParaRPr lang="en-GB" sz="1100" dirty="0">
              <a:solidFill>
                <a:prstClr val="white"/>
              </a:solidFill>
              <a:latin typeface="Calibri" panose="020F0502020204030204"/>
            </a:endParaRPr>
          </a:p>
        </p:txBody>
      </p:sp>
      <p:pic>
        <p:nvPicPr>
          <p:cNvPr id="78" name="Picture 77">
            <a:extLst>
              <a:ext uri="{FF2B5EF4-FFF2-40B4-BE49-F238E27FC236}">
                <a16:creationId xmlns:a16="http://schemas.microsoft.com/office/drawing/2014/main" id="{0C4BCCA6-9731-87A3-29CA-08617BB66C31}"/>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0920991" y="3786558"/>
            <a:ext cx="540000" cy="540000"/>
          </a:xfrm>
          <a:prstGeom prst="rect">
            <a:avLst/>
          </a:prstGeom>
        </p:spPr>
      </p:pic>
      <p:sp>
        <p:nvSpPr>
          <p:cNvPr id="81" name="Rectangle 80">
            <a:extLst>
              <a:ext uri="{FF2B5EF4-FFF2-40B4-BE49-F238E27FC236}">
                <a16:creationId xmlns:a16="http://schemas.microsoft.com/office/drawing/2014/main" id="{30EB2E0F-5130-82FF-4FEE-17CA703803B7}"/>
              </a:ext>
              <a:ext uri="{C183D7F6-B498-43B3-948B-1728B52AA6E4}">
                <adec:decorative xmlns:adec="http://schemas.microsoft.com/office/drawing/2017/decorative" val="1"/>
              </a:ext>
            </a:extLst>
          </p:cNvPr>
          <p:cNvSpPr/>
          <p:nvPr/>
        </p:nvSpPr>
        <p:spPr>
          <a:xfrm>
            <a:off x="29031447" y="4549071"/>
            <a:ext cx="2511909" cy="658433"/>
          </a:xfrm>
          <a:prstGeom prst="rect">
            <a:avLst/>
          </a:prstGeom>
          <a:gradFill flip="none" rotWithShape="1">
            <a:gsLst>
              <a:gs pos="0">
                <a:srgbClr val="FF9900">
                  <a:tint val="66000"/>
                  <a:satMod val="160000"/>
                </a:srgbClr>
              </a:gs>
              <a:gs pos="50000">
                <a:srgbClr val="FF9900">
                  <a:tint val="44500"/>
                  <a:satMod val="160000"/>
                </a:srgbClr>
              </a:gs>
              <a:gs pos="100000">
                <a:srgbClr val="FF9900">
                  <a:tint val="23500"/>
                  <a:satMod val="160000"/>
                </a:srgbClr>
              </a:gs>
            </a:gsLst>
            <a:lin ang="10800000" scaled="1"/>
            <a:tileRect/>
          </a:gradFill>
          <a:ln>
            <a:noFill/>
          </a:ln>
        </p:spPr>
        <p:style>
          <a:lnRef idx="1">
            <a:schemeClr val="accent6"/>
          </a:lnRef>
          <a:fillRef idx="2">
            <a:schemeClr val="accent6"/>
          </a:fillRef>
          <a:effectRef idx="1">
            <a:schemeClr val="accent6"/>
          </a:effectRef>
          <a:fontRef idx="minor">
            <a:schemeClr val="dk1"/>
          </a:fontRef>
        </p:style>
        <p:txBody>
          <a:bodyPr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endParaRPr lang="en-GB" sz="1100" dirty="0">
              <a:solidFill>
                <a:prstClr val="black"/>
              </a:solidFill>
              <a:latin typeface="Calibri" panose="020F0502020204030204"/>
            </a:endParaRPr>
          </a:p>
        </p:txBody>
      </p:sp>
      <p:sp>
        <p:nvSpPr>
          <p:cNvPr id="82" name="Oval 81">
            <a:extLst>
              <a:ext uri="{FF2B5EF4-FFF2-40B4-BE49-F238E27FC236}">
                <a16:creationId xmlns:a16="http://schemas.microsoft.com/office/drawing/2014/main" id="{6B0634E9-7134-51B7-9376-DF2DA9701554}"/>
              </a:ext>
              <a:ext uri="{C183D7F6-B498-43B3-948B-1728B52AA6E4}">
                <adec:decorative xmlns:adec="http://schemas.microsoft.com/office/drawing/2017/decorative" val="1"/>
              </a:ext>
            </a:extLst>
          </p:cNvPr>
          <p:cNvSpPr/>
          <p:nvPr/>
        </p:nvSpPr>
        <p:spPr>
          <a:xfrm>
            <a:off x="28635930" y="4464224"/>
            <a:ext cx="828000" cy="827999"/>
          </a:xfrm>
          <a:prstGeom prst="ellipse">
            <a:avLst/>
          </a:prstGeom>
          <a:solidFill>
            <a:srgbClr val="FF9900"/>
          </a:solidFill>
          <a:ln>
            <a:noFill/>
          </a:ln>
        </p:spPr>
        <p:style>
          <a:lnRef idx="1">
            <a:schemeClr val="accent6"/>
          </a:lnRef>
          <a:fillRef idx="3">
            <a:schemeClr val="accent6"/>
          </a:fillRef>
          <a:effectRef idx="2">
            <a:schemeClr val="accent6"/>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endParaRPr lang="en-GB" sz="1100" dirty="0">
              <a:solidFill>
                <a:prstClr val="white"/>
              </a:solidFill>
              <a:latin typeface="Calibri" panose="020F0502020204030204"/>
            </a:endParaRPr>
          </a:p>
        </p:txBody>
      </p:sp>
      <p:sp>
        <p:nvSpPr>
          <p:cNvPr id="93" name="Rectangle: Rounded Corners 57">
            <a:extLst>
              <a:ext uri="{FF2B5EF4-FFF2-40B4-BE49-F238E27FC236}">
                <a16:creationId xmlns:a16="http://schemas.microsoft.com/office/drawing/2014/main" id="{99FB14B1-5C6E-BE7E-AFB0-EB94C3DB451A}"/>
              </a:ext>
              <a:ext uri="{C183D7F6-B498-43B3-948B-1728B52AA6E4}">
                <adec:decorative xmlns:adec="http://schemas.microsoft.com/office/drawing/2017/decorative" val="1"/>
              </a:ext>
            </a:extLst>
          </p:cNvPr>
          <p:cNvSpPr/>
          <p:nvPr/>
        </p:nvSpPr>
        <p:spPr>
          <a:xfrm>
            <a:off x="26655229" y="5481369"/>
            <a:ext cx="1872000" cy="720000"/>
          </a:xfrm>
          <a:prstGeom prst="roundRect">
            <a:avLst/>
          </a:prstGeom>
          <a:noFill/>
          <a:ln w="28575">
            <a:solidFill>
              <a:srgbClr val="99336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endParaRPr lang="en-GB" sz="200" b="1" dirty="0">
              <a:solidFill>
                <a:srgbClr val="002060"/>
              </a:solidFill>
              <a:latin typeface="Arial" panose="020B0604020202020204" pitchFamily="34" charset="0"/>
              <a:cs typeface="Arial" panose="020B0604020202020204" pitchFamily="34" charset="0"/>
            </a:endParaRPr>
          </a:p>
        </p:txBody>
      </p:sp>
      <p:sp>
        <p:nvSpPr>
          <p:cNvPr id="106" name="Rectangle: Rounded Corners 57">
            <a:extLst>
              <a:ext uri="{FF2B5EF4-FFF2-40B4-BE49-F238E27FC236}">
                <a16:creationId xmlns:a16="http://schemas.microsoft.com/office/drawing/2014/main" id="{D0783D56-6555-398F-E14B-3C19F6D32902}"/>
              </a:ext>
            </a:extLst>
          </p:cNvPr>
          <p:cNvSpPr/>
          <p:nvPr/>
        </p:nvSpPr>
        <p:spPr>
          <a:xfrm>
            <a:off x="26664049" y="5492501"/>
            <a:ext cx="1826952" cy="720000"/>
          </a:xfrm>
          <a:prstGeom prst="roundRect">
            <a:avLst/>
          </a:prstGeom>
          <a:no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endParaRPr lang="en-GB" sz="200" b="1" dirty="0">
              <a:solidFill>
                <a:srgbClr val="002060"/>
              </a:solidFill>
              <a:latin typeface="Arial" panose="020B0604020202020204" pitchFamily="34" charset="0"/>
              <a:cs typeface="Arial" panose="020B0604020202020204" pitchFamily="34" charset="0"/>
            </a:endParaRPr>
          </a:p>
          <a:p>
            <a:pPr defTabSz="914400">
              <a:defRPr/>
            </a:pPr>
            <a:r>
              <a:rPr lang="en-GB" sz="2400" b="1" dirty="0">
                <a:solidFill>
                  <a:srgbClr val="004461"/>
                </a:solidFill>
                <a:latin typeface="Arial" panose="020B0604020202020204" pitchFamily="34" charset="0"/>
                <a:cs typeface="Arial" panose="020B0604020202020204" pitchFamily="34" charset="0"/>
              </a:rPr>
              <a:t>610 </a:t>
            </a:r>
            <a:r>
              <a:rPr lang="en-GB" sz="1200" b="1" dirty="0">
                <a:solidFill>
                  <a:srgbClr val="004461"/>
                </a:solidFill>
                <a:latin typeface="Arial" panose="020B0604020202020204" pitchFamily="34" charset="0"/>
                <a:cs typeface="Arial" panose="020B0604020202020204" pitchFamily="34" charset="0"/>
              </a:rPr>
              <a:t>Headcount</a:t>
            </a:r>
            <a:endParaRPr lang="en-GB" sz="2400" b="1" dirty="0">
              <a:solidFill>
                <a:srgbClr val="004461"/>
              </a:solidFill>
              <a:latin typeface="Arial" panose="020B0604020202020204" pitchFamily="34" charset="0"/>
              <a:cs typeface="Arial" panose="020B0604020202020204" pitchFamily="34" charset="0"/>
            </a:endParaRPr>
          </a:p>
        </p:txBody>
      </p:sp>
      <p:sp>
        <p:nvSpPr>
          <p:cNvPr id="92" name="TextBox 78">
            <a:extLst>
              <a:ext uri="{FF2B5EF4-FFF2-40B4-BE49-F238E27FC236}">
                <a16:creationId xmlns:a16="http://schemas.microsoft.com/office/drawing/2014/main" id="{FF00803C-0C4E-9B7E-8230-F878412FC63E}"/>
              </a:ext>
            </a:extLst>
          </p:cNvPr>
          <p:cNvSpPr txBox="1"/>
          <p:nvPr/>
        </p:nvSpPr>
        <p:spPr>
          <a:xfrm>
            <a:off x="26711930" y="5498146"/>
            <a:ext cx="2054195" cy="276999"/>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defTabSz="914400">
              <a:defRPr/>
            </a:pPr>
            <a:r>
              <a:rPr lang="en-GB" sz="1200" b="1" dirty="0">
                <a:solidFill>
                  <a:srgbClr val="004461"/>
                </a:solidFill>
                <a:latin typeface="Arial" panose="020B0604020202020204" pitchFamily="34" charset="0"/>
                <a:ea typeface="+mn-ea"/>
                <a:cs typeface="Arial" panose="020B0604020202020204" pitchFamily="34" charset="0"/>
              </a:rPr>
              <a:t>Dentistry Workforce</a:t>
            </a:r>
          </a:p>
        </p:txBody>
      </p:sp>
      <p:sp>
        <p:nvSpPr>
          <p:cNvPr id="91" name="Rectangle: Rounded Corners 54">
            <a:extLst>
              <a:ext uri="{FF2B5EF4-FFF2-40B4-BE49-F238E27FC236}">
                <a16:creationId xmlns:a16="http://schemas.microsoft.com/office/drawing/2014/main" id="{AA890A7A-4A5B-C2CD-D00A-1BD057E035B5}"/>
              </a:ext>
            </a:extLst>
          </p:cNvPr>
          <p:cNvSpPr/>
          <p:nvPr/>
        </p:nvSpPr>
        <p:spPr>
          <a:xfrm>
            <a:off x="24612461" y="5481369"/>
            <a:ext cx="1872000" cy="720000"/>
          </a:xfrm>
          <a:prstGeom prst="roundRect">
            <a:avLst/>
          </a:prstGeom>
          <a:noFill/>
          <a:ln w="28575">
            <a:solidFill>
              <a:srgbClr val="FF99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r>
              <a:rPr lang="en-GB" sz="2400" b="1" dirty="0">
                <a:solidFill>
                  <a:srgbClr val="004461"/>
                </a:solidFill>
                <a:latin typeface="Arial" panose="020B0604020202020204" pitchFamily="34" charset="0"/>
                <a:cs typeface="Arial" panose="020B0604020202020204" pitchFamily="34" charset="0"/>
              </a:rPr>
              <a:t>21,000 </a:t>
            </a:r>
            <a:r>
              <a:rPr lang="en-GB" sz="1200" b="1" dirty="0">
                <a:solidFill>
                  <a:srgbClr val="004461"/>
                </a:solidFill>
                <a:latin typeface="Arial" panose="020B0604020202020204" pitchFamily="34" charset="0"/>
                <a:cs typeface="Arial" panose="020B0604020202020204" pitchFamily="34" charset="0"/>
              </a:rPr>
              <a:t>WTE</a:t>
            </a:r>
            <a:endParaRPr lang="en-GB" sz="2400" b="1" dirty="0">
              <a:solidFill>
                <a:srgbClr val="004461"/>
              </a:solidFill>
              <a:latin typeface="Arial" panose="020B0604020202020204" pitchFamily="34" charset="0"/>
              <a:cs typeface="Arial" panose="020B0604020202020204" pitchFamily="34" charset="0"/>
            </a:endParaRPr>
          </a:p>
        </p:txBody>
      </p:sp>
      <p:sp>
        <p:nvSpPr>
          <p:cNvPr id="90" name="TextBox 76">
            <a:extLst>
              <a:ext uri="{FF2B5EF4-FFF2-40B4-BE49-F238E27FC236}">
                <a16:creationId xmlns:a16="http://schemas.microsoft.com/office/drawing/2014/main" id="{78DA0EA0-6DB9-7183-9DE8-F98AB175C5BE}"/>
              </a:ext>
            </a:extLst>
          </p:cNvPr>
          <p:cNvSpPr txBox="1"/>
          <p:nvPr/>
        </p:nvSpPr>
        <p:spPr>
          <a:xfrm>
            <a:off x="24604312" y="5498147"/>
            <a:ext cx="2054195" cy="276999"/>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defTabSz="914400">
              <a:defRPr/>
            </a:pPr>
            <a:r>
              <a:rPr lang="en-GB" sz="1200" b="1" dirty="0">
                <a:solidFill>
                  <a:srgbClr val="004461"/>
                </a:solidFill>
                <a:latin typeface="Arial" panose="020B0604020202020204" pitchFamily="34" charset="0"/>
                <a:ea typeface="+mn-ea"/>
                <a:cs typeface="Arial" panose="020B0604020202020204" pitchFamily="34" charset="0"/>
              </a:rPr>
              <a:t>Social Care Workforce</a:t>
            </a:r>
          </a:p>
        </p:txBody>
      </p:sp>
      <p:sp>
        <p:nvSpPr>
          <p:cNvPr id="89" name="Rectangle: Rounded Corners 51">
            <a:extLst>
              <a:ext uri="{FF2B5EF4-FFF2-40B4-BE49-F238E27FC236}">
                <a16:creationId xmlns:a16="http://schemas.microsoft.com/office/drawing/2014/main" id="{7C3EE51A-5D93-2DAB-BBBB-D29014697E33}"/>
              </a:ext>
            </a:extLst>
          </p:cNvPr>
          <p:cNvSpPr/>
          <p:nvPr/>
        </p:nvSpPr>
        <p:spPr>
          <a:xfrm>
            <a:off x="22408510" y="5481369"/>
            <a:ext cx="1976595" cy="720000"/>
          </a:xfrm>
          <a:prstGeom prst="roundRect">
            <a:avLst/>
          </a:prstGeom>
          <a:noFill/>
          <a:ln w="28575">
            <a:solidFill>
              <a:srgbClr val="00999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endParaRPr lang="en-GB" sz="1100" b="1" dirty="0">
              <a:solidFill>
                <a:srgbClr val="004461"/>
              </a:solidFill>
              <a:latin typeface="Arial" panose="020B0604020202020204" pitchFamily="34" charset="0"/>
              <a:cs typeface="Arial" panose="020B0604020202020204" pitchFamily="34" charset="0"/>
            </a:endParaRPr>
          </a:p>
          <a:p>
            <a:pPr defTabSz="914400">
              <a:defRPr/>
            </a:pPr>
            <a:endParaRPr lang="en-GB" sz="1100" b="1" dirty="0">
              <a:solidFill>
                <a:srgbClr val="004461"/>
              </a:solidFill>
              <a:latin typeface="Arial" panose="020B0604020202020204" pitchFamily="34" charset="0"/>
              <a:cs typeface="Arial" panose="020B0604020202020204" pitchFamily="34" charset="0"/>
            </a:endParaRPr>
          </a:p>
          <a:p>
            <a:pPr defTabSz="914400">
              <a:defRPr/>
            </a:pPr>
            <a:endParaRPr lang="en-GB" sz="1100" b="1" dirty="0">
              <a:solidFill>
                <a:srgbClr val="004461"/>
              </a:solidFill>
              <a:latin typeface="Arial" panose="020B0604020202020204" pitchFamily="34" charset="0"/>
              <a:cs typeface="Arial" panose="020B0604020202020204" pitchFamily="34" charset="0"/>
            </a:endParaRPr>
          </a:p>
          <a:p>
            <a:pPr defTabSz="914400">
              <a:defRPr/>
            </a:pPr>
            <a:endParaRPr lang="en-GB" sz="1100" b="1" dirty="0">
              <a:solidFill>
                <a:srgbClr val="004461"/>
              </a:solidFill>
              <a:latin typeface="Arial" panose="020B0604020202020204" pitchFamily="34" charset="0"/>
              <a:cs typeface="Arial" panose="020B0604020202020204" pitchFamily="34" charset="0"/>
            </a:endParaRPr>
          </a:p>
          <a:p>
            <a:pPr defTabSz="914400">
              <a:defRPr/>
            </a:pPr>
            <a:endParaRPr lang="en-GB" sz="1100" b="1" dirty="0">
              <a:solidFill>
                <a:srgbClr val="004461"/>
              </a:solidFill>
              <a:latin typeface="Arial" panose="020B0604020202020204" pitchFamily="34" charset="0"/>
              <a:cs typeface="Arial" panose="020B0604020202020204" pitchFamily="34" charset="0"/>
            </a:endParaRPr>
          </a:p>
          <a:p>
            <a:pPr defTabSz="914400">
              <a:defRPr/>
            </a:pPr>
            <a:endParaRPr lang="en-GB" b="1" dirty="0">
              <a:solidFill>
                <a:srgbClr val="004461"/>
              </a:solidFill>
              <a:latin typeface="Arial" panose="020B0604020202020204" pitchFamily="34" charset="0"/>
              <a:cs typeface="Arial" panose="020B0604020202020204" pitchFamily="34" charset="0"/>
            </a:endParaRPr>
          </a:p>
          <a:p>
            <a:pPr defTabSz="914400">
              <a:defRPr/>
            </a:pPr>
            <a:endParaRPr lang="en-GB" sz="200" b="1" dirty="0">
              <a:solidFill>
                <a:srgbClr val="004461"/>
              </a:solidFill>
              <a:latin typeface="Arial" panose="020B0604020202020204" pitchFamily="34" charset="0"/>
              <a:cs typeface="Arial" panose="020B0604020202020204" pitchFamily="34" charset="0"/>
            </a:endParaRPr>
          </a:p>
          <a:p>
            <a:pPr defTabSz="914400">
              <a:defRPr/>
            </a:pPr>
            <a:r>
              <a:rPr lang="en-GB" sz="2400" b="1" dirty="0">
                <a:solidFill>
                  <a:srgbClr val="004461"/>
                </a:solidFill>
                <a:latin typeface="Arial" panose="020B0604020202020204" pitchFamily="34" charset="0"/>
                <a:cs typeface="Arial" panose="020B0604020202020204" pitchFamily="34" charset="0"/>
              </a:rPr>
              <a:t>3,490 </a:t>
            </a:r>
            <a:r>
              <a:rPr lang="en-GB" sz="1200" b="1" dirty="0">
                <a:solidFill>
                  <a:srgbClr val="004461"/>
                </a:solidFill>
                <a:latin typeface="Arial" panose="020B0604020202020204" pitchFamily="34" charset="0"/>
                <a:cs typeface="Arial" panose="020B0604020202020204" pitchFamily="34" charset="0"/>
              </a:rPr>
              <a:t>WTE</a:t>
            </a:r>
            <a:endParaRPr lang="en-GB" sz="2400" b="1" dirty="0">
              <a:solidFill>
                <a:srgbClr val="004461"/>
              </a:solidFill>
              <a:latin typeface="Arial" panose="020B0604020202020204" pitchFamily="34" charset="0"/>
              <a:cs typeface="Arial" panose="020B0604020202020204" pitchFamily="34" charset="0"/>
            </a:endParaRPr>
          </a:p>
        </p:txBody>
      </p:sp>
      <p:sp>
        <p:nvSpPr>
          <p:cNvPr id="88" name="TextBox 74">
            <a:extLst>
              <a:ext uri="{FF2B5EF4-FFF2-40B4-BE49-F238E27FC236}">
                <a16:creationId xmlns:a16="http://schemas.microsoft.com/office/drawing/2014/main" id="{D9582BBB-27E1-6D24-6196-4A4A2604DDC4}"/>
              </a:ext>
            </a:extLst>
          </p:cNvPr>
          <p:cNvSpPr txBox="1"/>
          <p:nvPr/>
        </p:nvSpPr>
        <p:spPr>
          <a:xfrm>
            <a:off x="22400362" y="5498147"/>
            <a:ext cx="2054195" cy="276999"/>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defTabSz="914400">
              <a:defRPr/>
            </a:pPr>
            <a:r>
              <a:rPr lang="en-GB" sz="1200" b="1" dirty="0">
                <a:solidFill>
                  <a:srgbClr val="004461"/>
                </a:solidFill>
                <a:latin typeface="Arial" panose="020B0604020202020204" pitchFamily="34" charset="0"/>
                <a:ea typeface="+mn-ea"/>
                <a:cs typeface="Arial" panose="020B0604020202020204" pitchFamily="34" charset="0"/>
              </a:rPr>
              <a:t>Primary Care Workforce</a:t>
            </a:r>
          </a:p>
        </p:txBody>
      </p:sp>
      <p:sp>
        <p:nvSpPr>
          <p:cNvPr id="87" name="Rectangle: Rounded Corners 48">
            <a:extLst>
              <a:ext uri="{FF2B5EF4-FFF2-40B4-BE49-F238E27FC236}">
                <a16:creationId xmlns:a16="http://schemas.microsoft.com/office/drawing/2014/main" id="{3590E4A2-FF68-42F8-F221-8C8327BC09EB}"/>
              </a:ext>
            </a:extLst>
          </p:cNvPr>
          <p:cNvSpPr/>
          <p:nvPr/>
        </p:nvSpPr>
        <p:spPr>
          <a:xfrm>
            <a:off x="20408001" y="5481369"/>
            <a:ext cx="1751035" cy="720000"/>
          </a:xfrm>
          <a:prstGeom prst="roundRect">
            <a:avLst/>
          </a:prstGeom>
          <a:noFill/>
          <a:ln w="28575">
            <a:solidFill>
              <a:srgbClr val="00206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r>
              <a:rPr lang="en-GB" sz="2400" b="1" dirty="0">
                <a:solidFill>
                  <a:srgbClr val="004461"/>
                </a:solidFill>
                <a:latin typeface="Arial" panose="020B0604020202020204" pitchFamily="34" charset="0"/>
                <a:cs typeface="Arial" panose="020B0604020202020204" pitchFamily="34" charset="0"/>
              </a:rPr>
              <a:t>336 </a:t>
            </a:r>
            <a:r>
              <a:rPr lang="en-GB" sz="1200" b="1" dirty="0">
                <a:solidFill>
                  <a:srgbClr val="004461"/>
                </a:solidFill>
                <a:latin typeface="Arial" panose="020B0604020202020204" pitchFamily="34" charset="0"/>
                <a:cs typeface="Arial" panose="020B0604020202020204" pitchFamily="34" charset="0"/>
              </a:rPr>
              <a:t>WTE</a:t>
            </a:r>
            <a:endParaRPr lang="en-GB" sz="2400" b="1" dirty="0">
              <a:solidFill>
                <a:srgbClr val="004461"/>
              </a:solidFill>
              <a:latin typeface="Arial" panose="020B0604020202020204" pitchFamily="34" charset="0"/>
              <a:cs typeface="Arial" panose="020B0604020202020204" pitchFamily="34" charset="0"/>
            </a:endParaRPr>
          </a:p>
        </p:txBody>
      </p:sp>
      <p:sp>
        <p:nvSpPr>
          <p:cNvPr id="86" name="TextBox 72">
            <a:extLst>
              <a:ext uri="{FF2B5EF4-FFF2-40B4-BE49-F238E27FC236}">
                <a16:creationId xmlns:a16="http://schemas.microsoft.com/office/drawing/2014/main" id="{C86142F9-5359-DA97-D596-2ECD245D4091}"/>
              </a:ext>
            </a:extLst>
          </p:cNvPr>
          <p:cNvSpPr txBox="1"/>
          <p:nvPr/>
        </p:nvSpPr>
        <p:spPr>
          <a:xfrm>
            <a:off x="20442447" y="5499100"/>
            <a:ext cx="2054195" cy="276999"/>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defTabSz="914400">
              <a:defRPr/>
            </a:pPr>
            <a:r>
              <a:rPr lang="en-GB" sz="1200" b="1" dirty="0">
                <a:solidFill>
                  <a:srgbClr val="004461"/>
                </a:solidFill>
                <a:latin typeface="Arial" panose="020B0604020202020204" pitchFamily="34" charset="0"/>
                <a:ea typeface="+mn-ea"/>
                <a:cs typeface="Arial" panose="020B0604020202020204" pitchFamily="34" charset="0"/>
              </a:rPr>
              <a:t>SSOT ICB Workforce</a:t>
            </a:r>
          </a:p>
        </p:txBody>
      </p:sp>
      <p:pic>
        <p:nvPicPr>
          <p:cNvPr id="94" name="Picture 93">
            <a:extLst>
              <a:ext uri="{FF2B5EF4-FFF2-40B4-BE49-F238E27FC236}">
                <a16:creationId xmlns:a16="http://schemas.microsoft.com/office/drawing/2014/main" id="{25DFF21E-C1B5-2DCA-B210-286DFAF26779}"/>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0920991" y="4607984"/>
            <a:ext cx="540000" cy="540000"/>
          </a:xfrm>
          <a:prstGeom prst="rect">
            <a:avLst/>
          </a:prstGeom>
        </p:spPr>
      </p:pic>
      <p:pic>
        <p:nvPicPr>
          <p:cNvPr id="95" name="Picture 94">
            <a:extLst>
              <a:ext uri="{FF2B5EF4-FFF2-40B4-BE49-F238E27FC236}">
                <a16:creationId xmlns:a16="http://schemas.microsoft.com/office/drawing/2014/main" id="{9F9766B0-C80B-34B5-4F0A-F01C0166D9FB}"/>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24557014" y="924811"/>
            <a:ext cx="612000" cy="612000"/>
          </a:xfrm>
          <a:prstGeom prst="rect">
            <a:avLst/>
          </a:prstGeom>
        </p:spPr>
      </p:pic>
      <p:pic>
        <p:nvPicPr>
          <p:cNvPr id="96" name="Picture 95">
            <a:extLst>
              <a:ext uri="{FF2B5EF4-FFF2-40B4-BE49-F238E27FC236}">
                <a16:creationId xmlns:a16="http://schemas.microsoft.com/office/drawing/2014/main" id="{46535017-B83B-241A-DFC1-5ED5CF7BCC6B}"/>
              </a:ext>
              <a:ext uri="{C183D7F6-B498-43B3-948B-1728B52AA6E4}">
                <adec:decorative xmlns:adec="http://schemas.microsoft.com/office/drawing/2017/decorative" val="1"/>
              </a:ext>
            </a:extLst>
          </p:cNvPr>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985053" y="2180324"/>
            <a:ext cx="475938" cy="446192"/>
          </a:xfrm>
          <a:prstGeom prst="rect">
            <a:avLst/>
          </a:prstGeom>
          <a:noFill/>
          <a:effectLst/>
          <a:extLst>
            <a:ext uri="{909E8E84-426E-40DD-AFC4-6F175D3DCCD1}">
              <a14:hiddenFill xmlns:a14="http://schemas.microsoft.com/office/drawing/2010/main">
                <a:solidFill>
                  <a:srgbClr val="FFFFFF"/>
                </a:solidFill>
              </a14:hiddenFill>
            </a:ext>
          </a:extLst>
        </p:spPr>
      </p:pic>
      <p:sp>
        <p:nvSpPr>
          <p:cNvPr id="85" name="TextBox 71">
            <a:extLst>
              <a:ext uri="{FF2B5EF4-FFF2-40B4-BE49-F238E27FC236}">
                <a16:creationId xmlns:a16="http://schemas.microsoft.com/office/drawing/2014/main" id="{531600AE-D1DA-BE2D-A6F2-02920A051BD9}"/>
              </a:ext>
            </a:extLst>
          </p:cNvPr>
          <p:cNvSpPr txBox="1"/>
          <p:nvPr/>
        </p:nvSpPr>
        <p:spPr>
          <a:xfrm>
            <a:off x="20382846" y="5087758"/>
            <a:ext cx="4410133" cy="338554"/>
          </a:xfrm>
          <a:prstGeom prst="rect">
            <a:avLst/>
          </a:prstGeom>
          <a:noFill/>
          <a:ln>
            <a:noFill/>
          </a:ln>
          <a:effectLst/>
        </p:spPr>
        <p:style>
          <a:lnRef idx="0">
            <a:scrgbClr r="0" g="0" b="0"/>
          </a:lnRef>
          <a:fillRef idx="0">
            <a:scrgbClr r="0" g="0" b="0"/>
          </a:fillRef>
          <a:effectRef idx="0">
            <a:scrgbClr r="0" g="0" b="0"/>
          </a:effectRef>
          <a:fontRef idx="major"/>
        </p:style>
        <p:txBody>
          <a:bodyPr wrap="square" lIns="0"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defTabSz="914400">
              <a:defRPr/>
            </a:pPr>
            <a:r>
              <a:rPr lang="en-GB" sz="1600" b="1" dirty="0">
                <a:solidFill>
                  <a:srgbClr val="004461"/>
                </a:solidFill>
                <a:latin typeface="Arial" panose="020B0604020202020204" pitchFamily="34" charset="0"/>
                <a:ea typeface="+mn-ea"/>
                <a:cs typeface="Arial" panose="020B0604020202020204" pitchFamily="34" charset="0"/>
              </a:rPr>
              <a:t>Other Health and Care Workforce </a:t>
            </a:r>
          </a:p>
        </p:txBody>
      </p:sp>
      <p:sp>
        <p:nvSpPr>
          <p:cNvPr id="84" name="TextBox 18">
            <a:extLst>
              <a:ext uri="{FF2B5EF4-FFF2-40B4-BE49-F238E27FC236}">
                <a16:creationId xmlns:a16="http://schemas.microsoft.com/office/drawing/2014/main" id="{FB98993D-B278-FE80-6BDC-E7ED639B053D}"/>
              </a:ext>
            </a:extLst>
          </p:cNvPr>
          <p:cNvSpPr txBox="1"/>
          <p:nvPr/>
        </p:nvSpPr>
        <p:spPr>
          <a:xfrm>
            <a:off x="29455775" y="4548694"/>
            <a:ext cx="1359633" cy="65858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defTabSz="914400">
              <a:defRPr/>
            </a:pPr>
            <a:r>
              <a:rPr lang="en-GB" sz="1200" b="1" dirty="0">
                <a:solidFill>
                  <a:srgbClr val="004461"/>
                </a:solidFill>
                <a:latin typeface="Arial" panose="020B0604020202020204" pitchFamily="34" charset="0"/>
                <a:cs typeface="Arial" panose="020B0604020202020204" pitchFamily="34" charset="0"/>
              </a:rPr>
              <a:t>Medical Appraisal Rate</a:t>
            </a:r>
          </a:p>
        </p:txBody>
      </p:sp>
      <p:sp>
        <p:nvSpPr>
          <p:cNvPr id="83" name="Rectangle: Rounded Corners 90">
            <a:extLst>
              <a:ext uri="{FF2B5EF4-FFF2-40B4-BE49-F238E27FC236}">
                <a16:creationId xmlns:a16="http://schemas.microsoft.com/office/drawing/2014/main" id="{DC94397B-86AF-3F86-D95D-3C05D703C7FB}"/>
              </a:ext>
            </a:extLst>
          </p:cNvPr>
          <p:cNvSpPr/>
          <p:nvPr/>
        </p:nvSpPr>
        <p:spPr>
          <a:xfrm>
            <a:off x="28579756" y="4682789"/>
            <a:ext cx="921762" cy="39506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r>
              <a:rPr lang="en-US" sz="2000" b="1" dirty="0">
                <a:ln w="9525">
                  <a:noFill/>
                </a:ln>
                <a:solidFill>
                  <a:schemeClr val="tx1"/>
                </a:solidFill>
                <a:latin typeface="Arial" panose="020B0604020202020204" pitchFamily="34" charset="0"/>
                <a:cs typeface="Arial" panose="020B0604020202020204" pitchFamily="34" charset="0"/>
              </a:rPr>
              <a:t>81.1%</a:t>
            </a:r>
            <a:endParaRPr lang="en-GB" sz="2000" b="1" dirty="0">
              <a:ln w="9525">
                <a:noFill/>
              </a:ln>
              <a:solidFill>
                <a:schemeClr val="tx1"/>
              </a:solidFill>
              <a:latin typeface="Arial" panose="020B0604020202020204" pitchFamily="34" charset="0"/>
              <a:cs typeface="Arial" panose="020B0604020202020204" pitchFamily="34" charset="0"/>
            </a:endParaRPr>
          </a:p>
        </p:txBody>
      </p:sp>
      <p:sp>
        <p:nvSpPr>
          <p:cNvPr id="80" name="TextBox 24">
            <a:extLst>
              <a:ext uri="{FF2B5EF4-FFF2-40B4-BE49-F238E27FC236}">
                <a16:creationId xmlns:a16="http://schemas.microsoft.com/office/drawing/2014/main" id="{98A1EDB3-8794-A402-1BC9-E602B0148EB7}"/>
              </a:ext>
            </a:extLst>
          </p:cNvPr>
          <p:cNvSpPr txBox="1"/>
          <p:nvPr/>
        </p:nvSpPr>
        <p:spPr>
          <a:xfrm>
            <a:off x="29775654" y="3726632"/>
            <a:ext cx="1029765" cy="65179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defTabSz="914400">
              <a:defRPr/>
            </a:pPr>
            <a:r>
              <a:rPr lang="en-GB" sz="1200" b="1" dirty="0">
                <a:solidFill>
                  <a:srgbClr val="004461"/>
                </a:solidFill>
                <a:latin typeface="Arial" panose="020B0604020202020204" pitchFamily="34" charset="0"/>
                <a:cs typeface="Arial" panose="020B0604020202020204" pitchFamily="34" charset="0"/>
              </a:rPr>
              <a:t>AFC Appraisal Rate</a:t>
            </a:r>
          </a:p>
        </p:txBody>
      </p:sp>
      <p:sp>
        <p:nvSpPr>
          <p:cNvPr id="79" name="Rectangle: Rounded Corners 94">
            <a:extLst>
              <a:ext uri="{FF2B5EF4-FFF2-40B4-BE49-F238E27FC236}">
                <a16:creationId xmlns:a16="http://schemas.microsoft.com/office/drawing/2014/main" id="{D55C56C8-7AA5-5A88-12BD-71C2875C6009}"/>
              </a:ext>
            </a:extLst>
          </p:cNvPr>
          <p:cNvSpPr/>
          <p:nvPr/>
        </p:nvSpPr>
        <p:spPr>
          <a:xfrm>
            <a:off x="28799319" y="3858058"/>
            <a:ext cx="1148207" cy="3950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r>
              <a:rPr lang="en-US" sz="2000" b="1" dirty="0">
                <a:ln w="9525">
                  <a:noFill/>
                </a:ln>
                <a:solidFill>
                  <a:schemeClr val="tx1"/>
                </a:solidFill>
                <a:latin typeface="Arial" panose="020B0604020202020204" pitchFamily="34" charset="0"/>
                <a:cs typeface="Arial" panose="020B0604020202020204" pitchFamily="34" charset="0"/>
              </a:rPr>
              <a:t>86.0%</a:t>
            </a:r>
            <a:endParaRPr lang="en-GB" sz="2000" b="1" dirty="0">
              <a:ln w="9525">
                <a:noFill/>
              </a:ln>
              <a:solidFill>
                <a:schemeClr val="tx1"/>
              </a:solidFill>
              <a:latin typeface="Arial" panose="020B0604020202020204" pitchFamily="34" charset="0"/>
              <a:cs typeface="Arial" panose="020B0604020202020204" pitchFamily="34" charset="0"/>
            </a:endParaRPr>
          </a:p>
        </p:txBody>
      </p:sp>
      <p:sp>
        <p:nvSpPr>
          <p:cNvPr id="75" name="TextBox 29">
            <a:extLst>
              <a:ext uri="{FF2B5EF4-FFF2-40B4-BE49-F238E27FC236}">
                <a16:creationId xmlns:a16="http://schemas.microsoft.com/office/drawing/2014/main" id="{641DBAB3-5163-4025-9031-88368329BDD0}"/>
              </a:ext>
            </a:extLst>
          </p:cNvPr>
          <p:cNvSpPr txBox="1"/>
          <p:nvPr/>
        </p:nvSpPr>
        <p:spPr>
          <a:xfrm>
            <a:off x="29834722" y="2906983"/>
            <a:ext cx="1334046" cy="63707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defTabSz="914400">
              <a:defRPr/>
            </a:pPr>
            <a:r>
              <a:rPr lang="en-GB" sz="1200" b="1" dirty="0">
                <a:solidFill>
                  <a:srgbClr val="004461"/>
                </a:solidFill>
                <a:latin typeface="Arial" panose="020B0604020202020204" pitchFamily="34" charset="0"/>
                <a:cs typeface="Arial" panose="020B0604020202020204" pitchFamily="34" charset="0"/>
              </a:rPr>
              <a:t>Mandatory Training</a:t>
            </a:r>
          </a:p>
        </p:txBody>
      </p:sp>
      <p:sp>
        <p:nvSpPr>
          <p:cNvPr id="74" name="Rectangle: Rounded Corners 99">
            <a:extLst>
              <a:ext uri="{FF2B5EF4-FFF2-40B4-BE49-F238E27FC236}">
                <a16:creationId xmlns:a16="http://schemas.microsoft.com/office/drawing/2014/main" id="{2D86A4A8-D3F9-3F01-B8AB-7C332B0FF007}"/>
              </a:ext>
            </a:extLst>
          </p:cNvPr>
          <p:cNvSpPr/>
          <p:nvPr/>
        </p:nvSpPr>
        <p:spPr>
          <a:xfrm>
            <a:off x="28971041" y="3047855"/>
            <a:ext cx="1090673" cy="34858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r>
              <a:rPr lang="en-US" sz="2000" b="1" dirty="0">
                <a:ln w="9525">
                  <a:noFill/>
                </a:ln>
                <a:solidFill>
                  <a:schemeClr val="tx1"/>
                </a:solidFill>
                <a:latin typeface="Arial" panose="020B0604020202020204" pitchFamily="34" charset="0"/>
                <a:cs typeface="Arial" panose="020B0604020202020204" pitchFamily="34" charset="0"/>
              </a:rPr>
              <a:t>94.7%</a:t>
            </a:r>
            <a:endParaRPr lang="en-GB" sz="2000" b="1" dirty="0">
              <a:ln w="9525">
                <a:noFill/>
              </a:ln>
              <a:solidFill>
                <a:schemeClr val="tx1"/>
              </a:solidFill>
              <a:latin typeface="Arial" panose="020B0604020202020204" pitchFamily="34" charset="0"/>
              <a:cs typeface="Arial" panose="020B0604020202020204" pitchFamily="34" charset="0"/>
            </a:endParaRPr>
          </a:p>
        </p:txBody>
      </p:sp>
      <p:sp>
        <p:nvSpPr>
          <p:cNvPr id="70" name="TextBox 38">
            <a:extLst>
              <a:ext uri="{FF2B5EF4-FFF2-40B4-BE49-F238E27FC236}">
                <a16:creationId xmlns:a16="http://schemas.microsoft.com/office/drawing/2014/main" id="{BE6E77B1-A6F3-62D9-975B-549F2010D39C}"/>
              </a:ext>
            </a:extLst>
          </p:cNvPr>
          <p:cNvSpPr txBox="1"/>
          <p:nvPr/>
        </p:nvSpPr>
        <p:spPr>
          <a:xfrm>
            <a:off x="29425210" y="2074640"/>
            <a:ext cx="1410170" cy="63818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defTabSz="914400">
              <a:defRPr/>
            </a:pPr>
            <a:r>
              <a:rPr lang="en-GB" sz="1200" b="1" dirty="0">
                <a:solidFill>
                  <a:srgbClr val="004461"/>
                </a:solidFill>
                <a:latin typeface="Arial" panose="020B0604020202020204" pitchFamily="34" charset="0"/>
                <a:cs typeface="Arial" panose="020B0604020202020204" pitchFamily="34" charset="0"/>
              </a:rPr>
              <a:t>Sickness Absence Rate</a:t>
            </a:r>
          </a:p>
        </p:txBody>
      </p:sp>
      <p:sp>
        <p:nvSpPr>
          <p:cNvPr id="69" name="Rectangle: Rounded Corners 110">
            <a:extLst>
              <a:ext uri="{FF2B5EF4-FFF2-40B4-BE49-F238E27FC236}">
                <a16:creationId xmlns:a16="http://schemas.microsoft.com/office/drawing/2014/main" id="{6C2D641D-3455-5162-3763-97F5BCF5B628}"/>
              </a:ext>
            </a:extLst>
          </p:cNvPr>
          <p:cNvSpPr/>
          <p:nvPr/>
        </p:nvSpPr>
        <p:spPr>
          <a:xfrm>
            <a:off x="28626637" y="2196514"/>
            <a:ext cx="828000" cy="3950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r>
              <a:rPr lang="en-US" sz="2000" b="1" dirty="0">
                <a:ln w="9525">
                  <a:noFill/>
                </a:ln>
                <a:solidFill>
                  <a:prstClr val="white"/>
                </a:solidFill>
                <a:latin typeface="Arial" panose="020B0604020202020204" pitchFamily="34" charset="0"/>
                <a:cs typeface="Arial" panose="020B0604020202020204" pitchFamily="34" charset="0"/>
              </a:rPr>
              <a:t>5.5%</a:t>
            </a:r>
            <a:endParaRPr lang="en-GB" sz="2000" b="1" dirty="0">
              <a:ln w="9525">
                <a:noFill/>
              </a:ln>
              <a:solidFill>
                <a:prstClr val="white"/>
              </a:solidFill>
              <a:latin typeface="Arial" panose="020B0604020202020204" pitchFamily="34" charset="0"/>
              <a:cs typeface="Arial" panose="020B0604020202020204" pitchFamily="34" charset="0"/>
            </a:endParaRPr>
          </a:p>
        </p:txBody>
      </p:sp>
      <p:sp>
        <p:nvSpPr>
          <p:cNvPr id="66" name="TextBox 34">
            <a:extLst>
              <a:ext uri="{FF2B5EF4-FFF2-40B4-BE49-F238E27FC236}">
                <a16:creationId xmlns:a16="http://schemas.microsoft.com/office/drawing/2014/main" id="{B1093748-C449-1ADB-25ED-349552649AD4}"/>
              </a:ext>
            </a:extLst>
          </p:cNvPr>
          <p:cNvSpPr txBox="1"/>
          <p:nvPr/>
        </p:nvSpPr>
        <p:spPr>
          <a:xfrm>
            <a:off x="30024538" y="1225127"/>
            <a:ext cx="930675" cy="66283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ctr"/>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defTabSz="914400">
              <a:defRPr/>
            </a:pPr>
            <a:r>
              <a:rPr lang="en-GB" sz="1200" b="1" dirty="0">
                <a:solidFill>
                  <a:srgbClr val="004461"/>
                </a:solidFill>
                <a:latin typeface="Arial" panose="020B0604020202020204" pitchFamily="34" charset="0"/>
                <a:cs typeface="Arial" panose="020B0604020202020204" pitchFamily="34" charset="0"/>
              </a:rPr>
              <a:t>Turnover Rate</a:t>
            </a:r>
          </a:p>
        </p:txBody>
      </p:sp>
      <p:sp>
        <p:nvSpPr>
          <p:cNvPr id="65" name="Rectangle: Rounded Corners 104">
            <a:extLst>
              <a:ext uri="{FF2B5EF4-FFF2-40B4-BE49-F238E27FC236}">
                <a16:creationId xmlns:a16="http://schemas.microsoft.com/office/drawing/2014/main" id="{1532C3A4-9074-DA27-C5C3-650C0906A6C8}"/>
              </a:ext>
            </a:extLst>
          </p:cNvPr>
          <p:cNvSpPr/>
          <p:nvPr/>
        </p:nvSpPr>
        <p:spPr>
          <a:xfrm>
            <a:off x="29194701" y="1329314"/>
            <a:ext cx="814013" cy="48801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defTabSz="914400">
              <a:defRPr/>
            </a:pPr>
            <a:r>
              <a:rPr lang="en-US" sz="2000" b="1" dirty="0">
                <a:ln w="9525">
                  <a:noFill/>
                </a:ln>
                <a:solidFill>
                  <a:prstClr val="white"/>
                </a:solidFill>
                <a:latin typeface="Arial" panose="020B0604020202020204" pitchFamily="34" charset="0"/>
                <a:cs typeface="Arial" panose="020B0604020202020204" pitchFamily="34" charset="0"/>
              </a:rPr>
              <a:t>8.1%</a:t>
            </a:r>
            <a:endParaRPr lang="en-GB" sz="2000" b="1" dirty="0">
              <a:ln w="9525">
                <a:noFill/>
              </a:ln>
              <a:solidFill>
                <a:prstClr val="white"/>
              </a:solidFill>
              <a:latin typeface="Arial" panose="020B0604020202020204" pitchFamily="34" charset="0"/>
              <a:cs typeface="Arial" panose="020B0604020202020204" pitchFamily="34" charset="0"/>
            </a:endParaRPr>
          </a:p>
        </p:txBody>
      </p:sp>
      <p:sp>
        <p:nvSpPr>
          <p:cNvPr id="61" name="TextBox 47">
            <a:extLst>
              <a:ext uri="{FF2B5EF4-FFF2-40B4-BE49-F238E27FC236}">
                <a16:creationId xmlns:a16="http://schemas.microsoft.com/office/drawing/2014/main" id="{C0D21872-60E4-9805-5799-0A46F1F93E46}"/>
              </a:ext>
            </a:extLst>
          </p:cNvPr>
          <p:cNvSpPr txBox="1"/>
          <p:nvPr/>
        </p:nvSpPr>
        <p:spPr>
          <a:xfrm>
            <a:off x="29554924" y="940535"/>
            <a:ext cx="2054195" cy="261610"/>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defTabSz="914400">
              <a:defRPr/>
            </a:pPr>
            <a:r>
              <a:rPr lang="en-GB" sz="1100" b="1" dirty="0">
                <a:solidFill>
                  <a:srgbClr val="002060"/>
                </a:solidFill>
                <a:latin typeface="Arial" panose="020B0604020202020204" pitchFamily="34" charset="0"/>
                <a:ea typeface="+mn-ea"/>
                <a:cs typeface="Arial" panose="020B0604020202020204" pitchFamily="34" charset="0"/>
              </a:rPr>
              <a:t>12 Month Rolling KPI’s (%)</a:t>
            </a:r>
          </a:p>
        </p:txBody>
      </p:sp>
      <p:sp>
        <p:nvSpPr>
          <p:cNvPr id="60" name="TextBox 46">
            <a:extLst>
              <a:ext uri="{FF2B5EF4-FFF2-40B4-BE49-F238E27FC236}">
                <a16:creationId xmlns:a16="http://schemas.microsoft.com/office/drawing/2014/main" id="{ACF8D293-2165-83AB-DD48-C79C840DA441}"/>
              </a:ext>
            </a:extLst>
          </p:cNvPr>
          <p:cNvSpPr txBox="1">
            <a:spLocks/>
          </p:cNvSpPr>
          <p:nvPr/>
        </p:nvSpPr>
        <p:spPr>
          <a:xfrm>
            <a:off x="24737550" y="3835060"/>
            <a:ext cx="2407399" cy="615553"/>
          </a:xfrm>
          <a:prstGeom prst="rect">
            <a:avLst/>
          </a:prstGeom>
          <a:noFill/>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lvl="0" algn="ctr">
              <a:defRPr/>
            </a:pPr>
            <a:r>
              <a:rPr lang="en-GB" sz="1400" b="1" dirty="0">
                <a:latin typeface="Arial" panose="020B0604020202020204" pitchFamily="34" charset="0"/>
                <a:cs typeface="Arial" panose="020B0604020202020204" pitchFamily="34" charset="0"/>
              </a:rPr>
              <a:t>Leavers</a:t>
            </a:r>
          </a:p>
          <a:p>
            <a:pPr lvl="0" algn="ctr">
              <a:defRPr/>
            </a:pPr>
            <a:r>
              <a:rPr lang="en-GB" sz="2000" b="1" dirty="0">
                <a:solidFill>
                  <a:srgbClr val="004461"/>
                </a:solidFill>
                <a:latin typeface="Arial" panose="020B0604020202020204" pitchFamily="34" charset="0"/>
                <a:cs typeface="Arial" panose="020B0604020202020204" pitchFamily="34" charset="0"/>
              </a:rPr>
              <a:t>126 </a:t>
            </a:r>
            <a:r>
              <a:rPr lang="en-GB" sz="2000" b="1" dirty="0" err="1">
                <a:solidFill>
                  <a:srgbClr val="004461"/>
                </a:solidFill>
                <a:latin typeface="Arial" panose="020B0604020202020204" pitchFamily="34" charset="0"/>
                <a:cs typeface="Arial" panose="020B0604020202020204" pitchFamily="34" charset="0"/>
              </a:rPr>
              <a:t>wte</a:t>
            </a:r>
            <a:endParaRPr lang="en-GB" sz="2000" b="1" dirty="0">
              <a:solidFill>
                <a:srgbClr val="004461"/>
              </a:solidFill>
              <a:latin typeface="Arial" panose="020B0604020202020204" pitchFamily="34" charset="0"/>
              <a:cs typeface="Arial" panose="020B0604020202020204" pitchFamily="34" charset="0"/>
            </a:endParaRPr>
          </a:p>
        </p:txBody>
      </p:sp>
      <p:sp>
        <p:nvSpPr>
          <p:cNvPr id="53" name="TextBox 39">
            <a:extLst>
              <a:ext uri="{FF2B5EF4-FFF2-40B4-BE49-F238E27FC236}">
                <a16:creationId xmlns:a16="http://schemas.microsoft.com/office/drawing/2014/main" id="{495DDFC2-91BB-F091-3979-858B3A9805B3}"/>
              </a:ext>
            </a:extLst>
          </p:cNvPr>
          <p:cNvSpPr txBox="1">
            <a:spLocks/>
          </p:cNvSpPr>
          <p:nvPr/>
        </p:nvSpPr>
        <p:spPr>
          <a:xfrm>
            <a:off x="22981126" y="3105665"/>
            <a:ext cx="2407399" cy="615553"/>
          </a:xfrm>
          <a:prstGeom prst="rect">
            <a:avLst/>
          </a:prstGeom>
          <a:noFill/>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lvl="0" algn="ctr">
              <a:defRPr/>
            </a:pPr>
            <a:r>
              <a:rPr lang="en-GB" sz="1400" b="1" dirty="0">
                <a:latin typeface="Arial" panose="020B0604020202020204" pitchFamily="34" charset="0"/>
                <a:cs typeface="Arial" panose="020B0604020202020204" pitchFamily="34" charset="0"/>
              </a:rPr>
              <a:t>Joiners</a:t>
            </a:r>
          </a:p>
          <a:p>
            <a:pPr lvl="0" algn="ctr">
              <a:defRPr/>
            </a:pPr>
            <a:r>
              <a:rPr lang="en-GB" sz="2000" b="1" dirty="0">
                <a:solidFill>
                  <a:srgbClr val="004461"/>
                </a:solidFill>
                <a:latin typeface="Arial" panose="020B0604020202020204" pitchFamily="34" charset="0"/>
                <a:cs typeface="Arial" panose="020B0604020202020204" pitchFamily="34" charset="0"/>
              </a:rPr>
              <a:t>149 </a:t>
            </a:r>
            <a:r>
              <a:rPr lang="en-GB" sz="2000" b="1" dirty="0" err="1">
                <a:solidFill>
                  <a:srgbClr val="004461"/>
                </a:solidFill>
                <a:latin typeface="Arial" panose="020B0604020202020204" pitchFamily="34" charset="0"/>
                <a:cs typeface="Arial" panose="020B0604020202020204" pitchFamily="34" charset="0"/>
              </a:rPr>
              <a:t>wte</a:t>
            </a:r>
            <a:endParaRPr lang="en-GB" sz="2000" b="1" dirty="0">
              <a:solidFill>
                <a:srgbClr val="004461"/>
              </a:solidFill>
              <a:latin typeface="Arial" panose="020B0604020202020204" pitchFamily="34" charset="0"/>
              <a:cs typeface="Arial" panose="020B0604020202020204" pitchFamily="34" charset="0"/>
            </a:endParaRPr>
          </a:p>
        </p:txBody>
      </p:sp>
      <p:sp>
        <p:nvSpPr>
          <p:cNvPr id="47" name="TextBox 33">
            <a:extLst>
              <a:ext uri="{FF2B5EF4-FFF2-40B4-BE49-F238E27FC236}">
                <a16:creationId xmlns:a16="http://schemas.microsoft.com/office/drawing/2014/main" id="{8B435458-0A82-81F5-DF40-9045953229E5}"/>
              </a:ext>
            </a:extLst>
          </p:cNvPr>
          <p:cNvSpPr txBox="1">
            <a:spLocks/>
          </p:cNvSpPr>
          <p:nvPr/>
        </p:nvSpPr>
        <p:spPr>
          <a:xfrm>
            <a:off x="25253314" y="2389360"/>
            <a:ext cx="2407399" cy="615553"/>
          </a:xfrm>
          <a:prstGeom prst="rect">
            <a:avLst/>
          </a:prstGeom>
          <a:noFill/>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lvl="0" algn="ctr">
              <a:defRPr/>
            </a:pPr>
            <a:r>
              <a:rPr lang="en-GB" sz="1400" b="1" dirty="0">
                <a:solidFill>
                  <a:srgbClr val="000000"/>
                </a:solidFill>
                <a:latin typeface="Arial" panose="020B0604020202020204" pitchFamily="34" charset="0"/>
                <a:cs typeface="Arial" panose="020B0604020202020204" pitchFamily="34" charset="0"/>
              </a:rPr>
              <a:t>Vacancies</a:t>
            </a:r>
          </a:p>
          <a:p>
            <a:pPr lvl="0" algn="ctr">
              <a:defRPr/>
            </a:pPr>
            <a:r>
              <a:rPr lang="en-GB" sz="2000" b="1" dirty="0">
                <a:solidFill>
                  <a:srgbClr val="004461"/>
                </a:solidFill>
                <a:latin typeface="Arial" panose="020B0604020202020204" pitchFamily="34" charset="0"/>
                <a:cs typeface="Arial" panose="020B0604020202020204" pitchFamily="34" charset="0"/>
              </a:rPr>
              <a:t>2,053 </a:t>
            </a:r>
            <a:r>
              <a:rPr lang="en-GB" sz="2000" b="1" dirty="0" err="1">
                <a:solidFill>
                  <a:srgbClr val="004461"/>
                </a:solidFill>
                <a:latin typeface="Arial" panose="020B0604020202020204" pitchFamily="34" charset="0"/>
                <a:cs typeface="Arial" panose="020B0604020202020204" pitchFamily="34" charset="0"/>
              </a:rPr>
              <a:t>wte</a:t>
            </a:r>
            <a:r>
              <a:rPr lang="en-GB" sz="2000" b="1" dirty="0">
                <a:solidFill>
                  <a:srgbClr val="004461"/>
                </a:solidFill>
                <a:latin typeface="Arial" panose="020B0604020202020204" pitchFamily="34" charset="0"/>
                <a:cs typeface="Arial" panose="020B0604020202020204" pitchFamily="34" charset="0"/>
              </a:rPr>
              <a:t> (8.2%)</a:t>
            </a:r>
          </a:p>
        </p:txBody>
      </p:sp>
      <p:sp>
        <p:nvSpPr>
          <p:cNvPr id="40" name="TextBox 26">
            <a:extLst>
              <a:ext uri="{FF2B5EF4-FFF2-40B4-BE49-F238E27FC236}">
                <a16:creationId xmlns:a16="http://schemas.microsoft.com/office/drawing/2014/main" id="{252910FE-9DF5-583C-616F-7055276F7EB0}"/>
              </a:ext>
            </a:extLst>
          </p:cNvPr>
          <p:cNvSpPr txBox="1">
            <a:spLocks/>
          </p:cNvSpPr>
          <p:nvPr/>
        </p:nvSpPr>
        <p:spPr>
          <a:xfrm>
            <a:off x="23496998" y="1654975"/>
            <a:ext cx="2407399" cy="615553"/>
          </a:xfrm>
          <a:prstGeom prst="rect">
            <a:avLst/>
          </a:prstGeom>
          <a:noFill/>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defTabSz="914400">
              <a:defRPr/>
            </a:pPr>
            <a:r>
              <a:rPr lang="en-GB" sz="1400" b="1" dirty="0">
                <a:latin typeface="Arial" panose="020B0604020202020204" pitchFamily="34" charset="0"/>
                <a:ea typeface="+mn-ea"/>
                <a:cs typeface="Arial" panose="020B0604020202020204" pitchFamily="34" charset="0"/>
              </a:rPr>
              <a:t>In Month Agency Spend</a:t>
            </a:r>
          </a:p>
          <a:p>
            <a:pPr algn="ctr" defTabSz="914400">
              <a:defRPr/>
            </a:pPr>
            <a:r>
              <a:rPr lang="en-GB" sz="2000" b="1" dirty="0">
                <a:solidFill>
                  <a:srgbClr val="004461"/>
                </a:solidFill>
                <a:latin typeface="Arial" panose="020B0604020202020204" pitchFamily="34" charset="0"/>
                <a:ea typeface="+mn-ea"/>
                <a:cs typeface="Arial" panose="020B0604020202020204" pitchFamily="34" charset="0"/>
              </a:rPr>
              <a:t>£1.9M (1.5%)</a:t>
            </a:r>
          </a:p>
        </p:txBody>
      </p:sp>
      <p:sp>
        <p:nvSpPr>
          <p:cNvPr id="32" name="TextBox 18">
            <a:extLst>
              <a:ext uri="{FF2B5EF4-FFF2-40B4-BE49-F238E27FC236}">
                <a16:creationId xmlns:a16="http://schemas.microsoft.com/office/drawing/2014/main" id="{386E5BA7-328E-7EE6-0410-36A9A14A7034}"/>
              </a:ext>
            </a:extLst>
          </p:cNvPr>
          <p:cNvSpPr txBox="1">
            <a:spLocks/>
          </p:cNvSpPr>
          <p:nvPr/>
        </p:nvSpPr>
        <p:spPr>
          <a:xfrm>
            <a:off x="25083632" y="944604"/>
            <a:ext cx="2407399" cy="615553"/>
          </a:xfrm>
          <a:prstGeom prst="rect">
            <a:avLst/>
          </a:prstGeom>
          <a:noFill/>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lvl="0" algn="ctr">
              <a:defRPr/>
            </a:pPr>
            <a:r>
              <a:rPr lang="en-GB" sz="1400" b="1" dirty="0">
                <a:latin typeface="Arial" panose="020B0604020202020204" pitchFamily="34" charset="0"/>
                <a:cs typeface="Arial" panose="020B0604020202020204" pitchFamily="34" charset="0"/>
              </a:rPr>
              <a:t>Temporary Workforce</a:t>
            </a:r>
          </a:p>
          <a:p>
            <a:pPr lvl="0" algn="ctr">
              <a:defRPr/>
            </a:pPr>
            <a:r>
              <a:rPr lang="en-GB" sz="2000" b="1" dirty="0">
                <a:solidFill>
                  <a:srgbClr val="004461"/>
                </a:solidFill>
                <a:latin typeface="Arial" panose="020B0604020202020204" pitchFamily="34" charset="0"/>
                <a:cs typeface="Arial" panose="020B0604020202020204" pitchFamily="34" charset="0"/>
              </a:rPr>
              <a:t>8.1%</a:t>
            </a:r>
          </a:p>
        </p:txBody>
      </p:sp>
      <p:sp>
        <p:nvSpPr>
          <p:cNvPr id="28" name="TextBox 52">
            <a:extLst>
              <a:ext uri="{FF2B5EF4-FFF2-40B4-BE49-F238E27FC236}">
                <a16:creationId xmlns:a16="http://schemas.microsoft.com/office/drawing/2014/main" id="{7563B99C-0C1D-BF11-8149-9B44C204E434}"/>
              </a:ext>
            </a:extLst>
          </p:cNvPr>
          <p:cNvSpPr txBox="1"/>
          <p:nvPr/>
        </p:nvSpPr>
        <p:spPr>
          <a:xfrm>
            <a:off x="20793300" y="4397678"/>
            <a:ext cx="649114" cy="26448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r>
              <a:rPr lang="en-GB" sz="1000" b="1" dirty="0">
                <a:solidFill>
                  <a:srgbClr val="004461"/>
                </a:solidFill>
                <a:latin typeface="Arial" panose="020B0604020202020204" pitchFamily="34" charset="0"/>
                <a:cs typeface="Arial" panose="020B0604020202020204" pitchFamily="34" charset="0"/>
              </a:rPr>
              <a:t>WTE</a:t>
            </a:r>
            <a:endParaRPr lang="en-GB" sz="1050" b="1" dirty="0">
              <a:solidFill>
                <a:srgbClr val="004461"/>
              </a:solidFill>
              <a:latin typeface="Arial" panose="020B0604020202020204" pitchFamily="34" charset="0"/>
              <a:cs typeface="Arial" panose="020B0604020202020204" pitchFamily="34" charset="0"/>
            </a:endParaRPr>
          </a:p>
        </p:txBody>
      </p:sp>
      <p:sp>
        <p:nvSpPr>
          <p:cNvPr id="27" name="Rectangle: Rounded Corners 16">
            <a:extLst>
              <a:ext uri="{FF2B5EF4-FFF2-40B4-BE49-F238E27FC236}">
                <a16:creationId xmlns:a16="http://schemas.microsoft.com/office/drawing/2014/main" id="{C77673C5-DB1D-ECD2-35E4-F14AC6F474BD}"/>
              </a:ext>
            </a:extLst>
          </p:cNvPr>
          <p:cNvSpPr/>
          <p:nvPr/>
        </p:nvSpPr>
        <p:spPr>
          <a:xfrm>
            <a:off x="20365746" y="4040781"/>
            <a:ext cx="1098042" cy="653823"/>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r>
              <a:rPr lang="en-US" sz="1600" b="1" dirty="0">
                <a:solidFill>
                  <a:srgbClr val="004461"/>
                </a:solidFill>
                <a:latin typeface="Arial" panose="020B0604020202020204" pitchFamily="34" charset="0"/>
                <a:cs typeface="Arial" panose="020B0604020202020204" pitchFamily="34" charset="0"/>
              </a:rPr>
              <a:t>175</a:t>
            </a:r>
            <a:endParaRPr lang="en-GB" sz="2400" b="1" dirty="0">
              <a:solidFill>
                <a:srgbClr val="004461"/>
              </a:solidFill>
              <a:latin typeface="Arial" panose="020B0604020202020204" pitchFamily="34" charset="0"/>
              <a:cs typeface="Arial" panose="020B0604020202020204" pitchFamily="34" charset="0"/>
            </a:endParaRPr>
          </a:p>
        </p:txBody>
      </p:sp>
      <p:sp>
        <p:nvSpPr>
          <p:cNvPr id="25" name="TextBox 53">
            <a:extLst>
              <a:ext uri="{FF2B5EF4-FFF2-40B4-BE49-F238E27FC236}">
                <a16:creationId xmlns:a16="http://schemas.microsoft.com/office/drawing/2014/main" id="{ED0E7303-F92C-99AD-DB9E-F84EBD415CA3}"/>
              </a:ext>
            </a:extLst>
          </p:cNvPr>
          <p:cNvSpPr txBox="1"/>
          <p:nvPr/>
        </p:nvSpPr>
        <p:spPr>
          <a:xfrm>
            <a:off x="20422426" y="4088890"/>
            <a:ext cx="958481" cy="25967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r>
              <a:rPr lang="en-GB" sz="1200" b="1" dirty="0">
                <a:solidFill>
                  <a:srgbClr val="004461"/>
                </a:solidFill>
                <a:latin typeface="Arial" panose="020B0604020202020204" pitchFamily="34" charset="0"/>
                <a:cs typeface="Arial" panose="020B0604020202020204" pitchFamily="34" charset="0"/>
              </a:rPr>
              <a:t>Agency</a:t>
            </a:r>
          </a:p>
        </p:txBody>
      </p:sp>
      <p:pic>
        <p:nvPicPr>
          <p:cNvPr id="98" name="Picture 97">
            <a:extLst>
              <a:ext uri="{FF2B5EF4-FFF2-40B4-BE49-F238E27FC236}">
                <a16:creationId xmlns:a16="http://schemas.microsoft.com/office/drawing/2014/main" id="{1C3AFC0D-A83B-F9B9-783D-8B8E9BBDF7E0}"/>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1245050" y="4114468"/>
            <a:ext cx="516394" cy="516394"/>
          </a:xfrm>
          <a:prstGeom prst="rect">
            <a:avLst/>
          </a:prstGeom>
        </p:spPr>
      </p:pic>
      <p:sp>
        <p:nvSpPr>
          <p:cNvPr id="22" name="TextBox 49">
            <a:extLst>
              <a:ext uri="{FF2B5EF4-FFF2-40B4-BE49-F238E27FC236}">
                <a16:creationId xmlns:a16="http://schemas.microsoft.com/office/drawing/2014/main" id="{4832B447-A19C-870C-7EA4-551BB53A9362}"/>
              </a:ext>
            </a:extLst>
          </p:cNvPr>
          <p:cNvSpPr txBox="1"/>
          <p:nvPr/>
        </p:nvSpPr>
        <p:spPr>
          <a:xfrm>
            <a:off x="20901667" y="3420428"/>
            <a:ext cx="649115" cy="26448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r>
              <a:rPr lang="en-GB" sz="1000" b="1" dirty="0">
                <a:solidFill>
                  <a:srgbClr val="004461"/>
                </a:solidFill>
                <a:latin typeface="Arial" panose="020B0604020202020204" pitchFamily="34" charset="0"/>
                <a:cs typeface="Arial" panose="020B0604020202020204" pitchFamily="34" charset="0"/>
              </a:rPr>
              <a:t>WTE</a:t>
            </a:r>
            <a:endParaRPr lang="en-GB" sz="1050" b="1" dirty="0">
              <a:solidFill>
                <a:srgbClr val="004461"/>
              </a:solidFill>
              <a:latin typeface="Arial" panose="020B0604020202020204" pitchFamily="34" charset="0"/>
              <a:cs typeface="Arial" panose="020B0604020202020204" pitchFamily="34" charset="0"/>
            </a:endParaRPr>
          </a:p>
        </p:txBody>
      </p:sp>
      <p:sp>
        <p:nvSpPr>
          <p:cNvPr id="17" name="Rectangle: Rounded Corners 20">
            <a:extLst>
              <a:ext uri="{FF2B5EF4-FFF2-40B4-BE49-F238E27FC236}">
                <a16:creationId xmlns:a16="http://schemas.microsoft.com/office/drawing/2014/main" id="{6A9B7C89-20F7-D46D-9D42-C1296F2655C0}"/>
              </a:ext>
            </a:extLst>
          </p:cNvPr>
          <p:cNvSpPr/>
          <p:nvPr/>
        </p:nvSpPr>
        <p:spPr>
          <a:xfrm>
            <a:off x="20322739" y="3404030"/>
            <a:ext cx="1304967" cy="290185"/>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r>
              <a:rPr lang="en-US" sz="1600" b="1" dirty="0">
                <a:solidFill>
                  <a:srgbClr val="004461"/>
                </a:solidFill>
                <a:latin typeface="Arial" panose="020B0604020202020204" pitchFamily="34" charset="0"/>
                <a:cs typeface="Arial" panose="020B0604020202020204" pitchFamily="34" charset="0"/>
              </a:rPr>
              <a:t>1,850</a:t>
            </a:r>
            <a:endParaRPr lang="en-GB" sz="2400" b="1" dirty="0">
              <a:solidFill>
                <a:srgbClr val="004461"/>
              </a:solidFill>
              <a:latin typeface="Arial" panose="020B0604020202020204" pitchFamily="34" charset="0"/>
              <a:cs typeface="Arial" panose="020B0604020202020204" pitchFamily="34" charset="0"/>
            </a:endParaRPr>
          </a:p>
        </p:txBody>
      </p:sp>
      <p:sp>
        <p:nvSpPr>
          <p:cNvPr id="15" name="TextBox 50">
            <a:extLst>
              <a:ext uri="{FF2B5EF4-FFF2-40B4-BE49-F238E27FC236}">
                <a16:creationId xmlns:a16="http://schemas.microsoft.com/office/drawing/2014/main" id="{E255C870-9DAB-1162-452D-A595920F5A8C}"/>
              </a:ext>
            </a:extLst>
          </p:cNvPr>
          <p:cNvSpPr txBox="1"/>
          <p:nvPr/>
        </p:nvSpPr>
        <p:spPr>
          <a:xfrm>
            <a:off x="20353026" y="3151451"/>
            <a:ext cx="1032210" cy="25967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r>
              <a:rPr lang="en-GB" sz="1200" b="1" dirty="0">
                <a:solidFill>
                  <a:srgbClr val="004461"/>
                </a:solidFill>
                <a:latin typeface="Arial" panose="020B0604020202020204" pitchFamily="34" charset="0"/>
                <a:cs typeface="Arial" panose="020B0604020202020204" pitchFamily="34" charset="0"/>
              </a:rPr>
              <a:t>Bank</a:t>
            </a:r>
          </a:p>
        </p:txBody>
      </p:sp>
      <p:sp>
        <p:nvSpPr>
          <p:cNvPr id="13" name="TextBox 55">
            <a:extLst>
              <a:ext uri="{FF2B5EF4-FFF2-40B4-BE49-F238E27FC236}">
                <a16:creationId xmlns:a16="http://schemas.microsoft.com/office/drawing/2014/main" id="{52E572A7-02FC-D774-5A82-75F4374A5071}"/>
              </a:ext>
            </a:extLst>
          </p:cNvPr>
          <p:cNvSpPr txBox="1"/>
          <p:nvPr/>
        </p:nvSpPr>
        <p:spPr>
          <a:xfrm>
            <a:off x="21096489" y="2532943"/>
            <a:ext cx="649114" cy="26448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r>
              <a:rPr lang="en-GB" sz="1050" b="1" dirty="0">
                <a:solidFill>
                  <a:srgbClr val="004461"/>
                </a:solidFill>
                <a:latin typeface="Arial" panose="020B0604020202020204" pitchFamily="34" charset="0"/>
                <a:cs typeface="Arial" panose="020B0604020202020204" pitchFamily="34" charset="0"/>
              </a:rPr>
              <a:t>WTE</a:t>
            </a:r>
            <a:endParaRPr lang="en-GB" sz="1100" b="1" dirty="0">
              <a:solidFill>
                <a:srgbClr val="004461"/>
              </a:solidFill>
              <a:latin typeface="Arial" panose="020B0604020202020204" pitchFamily="34" charset="0"/>
              <a:cs typeface="Arial" panose="020B0604020202020204" pitchFamily="34" charset="0"/>
            </a:endParaRPr>
          </a:p>
        </p:txBody>
      </p:sp>
      <p:sp>
        <p:nvSpPr>
          <p:cNvPr id="12" name="Rectangle: Rounded Corners 13">
            <a:extLst>
              <a:ext uri="{FF2B5EF4-FFF2-40B4-BE49-F238E27FC236}">
                <a16:creationId xmlns:a16="http://schemas.microsoft.com/office/drawing/2014/main" id="{776C97C5-7FF2-8B68-83BD-727FC8A2EACA}"/>
              </a:ext>
            </a:extLst>
          </p:cNvPr>
          <p:cNvSpPr/>
          <p:nvPr/>
        </p:nvSpPr>
        <p:spPr>
          <a:xfrm>
            <a:off x="20368776" y="2195013"/>
            <a:ext cx="1442988" cy="636127"/>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r>
              <a:rPr lang="en-US" sz="1600" b="1" dirty="0">
                <a:solidFill>
                  <a:srgbClr val="004461"/>
                </a:solidFill>
                <a:latin typeface="Arial" panose="020B0604020202020204" pitchFamily="34" charset="0"/>
                <a:cs typeface="Arial" panose="020B0604020202020204" pitchFamily="34" charset="0"/>
              </a:rPr>
              <a:t>22,909</a:t>
            </a:r>
            <a:endParaRPr lang="en-GB" sz="2400" b="1" dirty="0">
              <a:solidFill>
                <a:srgbClr val="004461"/>
              </a:solidFill>
              <a:latin typeface="Arial" panose="020B0604020202020204" pitchFamily="34" charset="0"/>
              <a:cs typeface="Arial" panose="020B0604020202020204" pitchFamily="34" charset="0"/>
            </a:endParaRPr>
          </a:p>
        </p:txBody>
      </p:sp>
      <p:sp>
        <p:nvSpPr>
          <p:cNvPr id="11" name="TextBox 56">
            <a:extLst>
              <a:ext uri="{FF2B5EF4-FFF2-40B4-BE49-F238E27FC236}">
                <a16:creationId xmlns:a16="http://schemas.microsoft.com/office/drawing/2014/main" id="{D5DC8931-36A3-DBCE-956D-95593BEDC2DC}"/>
              </a:ext>
            </a:extLst>
          </p:cNvPr>
          <p:cNvSpPr txBox="1"/>
          <p:nvPr/>
        </p:nvSpPr>
        <p:spPr>
          <a:xfrm>
            <a:off x="20591991" y="2213413"/>
            <a:ext cx="1995579" cy="25967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r>
              <a:rPr lang="en-GB" sz="1200" b="1" dirty="0">
                <a:solidFill>
                  <a:srgbClr val="004461"/>
                </a:solidFill>
                <a:latin typeface="Arial" panose="020B0604020202020204" pitchFamily="34" charset="0"/>
                <a:cs typeface="Arial" panose="020B0604020202020204" pitchFamily="34" charset="0"/>
              </a:rPr>
              <a:t>Substantive</a:t>
            </a:r>
          </a:p>
        </p:txBody>
      </p:sp>
      <p:pic>
        <p:nvPicPr>
          <p:cNvPr id="14" name="Picture 13">
            <a:extLst>
              <a:ext uri="{FF2B5EF4-FFF2-40B4-BE49-F238E27FC236}">
                <a16:creationId xmlns:a16="http://schemas.microsoft.com/office/drawing/2014/main" id="{44A12DD7-49F7-21C7-2385-5CB3929FE0E1}"/>
              </a:ex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21655036" y="2268719"/>
            <a:ext cx="504000" cy="504000"/>
          </a:xfrm>
          <a:prstGeom prst="rect">
            <a:avLst/>
          </a:prstGeom>
        </p:spPr>
      </p:pic>
      <p:sp>
        <p:nvSpPr>
          <p:cNvPr id="10" name="TextBox 58">
            <a:extLst>
              <a:ext uri="{FF2B5EF4-FFF2-40B4-BE49-F238E27FC236}">
                <a16:creationId xmlns:a16="http://schemas.microsoft.com/office/drawing/2014/main" id="{7BB9E9E8-377D-0AD9-F60D-6E7CE062378A}"/>
              </a:ext>
            </a:extLst>
          </p:cNvPr>
          <p:cNvSpPr txBox="1"/>
          <p:nvPr/>
        </p:nvSpPr>
        <p:spPr>
          <a:xfrm>
            <a:off x="21590250" y="1533968"/>
            <a:ext cx="649115" cy="264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r>
              <a:rPr lang="en-GB" sz="1100" b="1" dirty="0">
                <a:solidFill>
                  <a:srgbClr val="004461"/>
                </a:solidFill>
                <a:latin typeface="Arial" panose="020B0604020202020204" pitchFamily="34" charset="0"/>
                <a:cs typeface="Arial" panose="020B0604020202020204" pitchFamily="34" charset="0"/>
              </a:rPr>
              <a:t>WTE</a:t>
            </a:r>
          </a:p>
        </p:txBody>
      </p:sp>
      <p:sp>
        <p:nvSpPr>
          <p:cNvPr id="9" name="Rectangle: Rounded Corners 10">
            <a:extLst>
              <a:ext uri="{FF2B5EF4-FFF2-40B4-BE49-F238E27FC236}">
                <a16:creationId xmlns:a16="http://schemas.microsoft.com/office/drawing/2014/main" id="{47CB165B-0C8E-F281-C73D-FFC5046F4A76}"/>
              </a:ext>
            </a:extLst>
          </p:cNvPr>
          <p:cNvSpPr/>
          <p:nvPr/>
        </p:nvSpPr>
        <p:spPr>
          <a:xfrm>
            <a:off x="20369335" y="1094729"/>
            <a:ext cx="1948564" cy="788966"/>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defTabSz="914400">
              <a:defRPr/>
            </a:pPr>
            <a:r>
              <a:rPr lang="en-US" sz="2800" b="1" dirty="0">
                <a:solidFill>
                  <a:srgbClr val="004461"/>
                </a:solidFill>
                <a:latin typeface="Arial" panose="020B0604020202020204" pitchFamily="34" charset="0"/>
                <a:cs typeface="Arial" panose="020B0604020202020204" pitchFamily="34" charset="0"/>
              </a:rPr>
              <a:t>24,934</a:t>
            </a:r>
            <a:endParaRPr lang="en-GB" sz="8800" b="1" dirty="0">
              <a:solidFill>
                <a:srgbClr val="004461"/>
              </a:solidFill>
              <a:latin typeface="Arial" panose="020B0604020202020204" pitchFamily="34" charset="0"/>
              <a:cs typeface="Arial" panose="020B0604020202020204" pitchFamily="34" charset="0"/>
            </a:endParaRPr>
          </a:p>
        </p:txBody>
      </p:sp>
      <p:sp>
        <p:nvSpPr>
          <p:cNvPr id="8" name="TextBox 59">
            <a:extLst>
              <a:ext uri="{FF2B5EF4-FFF2-40B4-BE49-F238E27FC236}">
                <a16:creationId xmlns:a16="http://schemas.microsoft.com/office/drawing/2014/main" id="{1A58164C-A475-9B76-D808-900F1312F7A2}"/>
              </a:ext>
            </a:extLst>
          </p:cNvPr>
          <p:cNvSpPr txBox="1"/>
          <p:nvPr/>
        </p:nvSpPr>
        <p:spPr>
          <a:xfrm>
            <a:off x="20393049" y="1167766"/>
            <a:ext cx="1775807" cy="26831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b"/>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defTabSz="914400">
              <a:defRPr/>
            </a:pPr>
            <a:r>
              <a:rPr lang="en-GB" sz="1400" b="1" dirty="0">
                <a:solidFill>
                  <a:srgbClr val="004461"/>
                </a:solidFill>
                <a:latin typeface="Arial" panose="020B0604020202020204" pitchFamily="34" charset="0"/>
                <a:cs typeface="Arial" panose="020B0604020202020204" pitchFamily="34" charset="0"/>
              </a:rPr>
              <a:t>Total Workforce</a:t>
            </a:r>
          </a:p>
        </p:txBody>
      </p:sp>
      <p:sp>
        <p:nvSpPr>
          <p:cNvPr id="5" name="TextBox 1">
            <a:extLst>
              <a:ext uri="{FF2B5EF4-FFF2-40B4-BE49-F238E27FC236}">
                <a16:creationId xmlns:a16="http://schemas.microsoft.com/office/drawing/2014/main" id="{A31FE549-521E-882C-DB08-246B24E73467}"/>
              </a:ext>
            </a:extLst>
          </p:cNvPr>
          <p:cNvSpPr txBox="1"/>
          <p:nvPr/>
        </p:nvSpPr>
        <p:spPr>
          <a:xfrm>
            <a:off x="20586612" y="742722"/>
            <a:ext cx="2053893" cy="338554"/>
          </a:xfrm>
          <a:prstGeom prst="rect">
            <a:avLst/>
          </a:prstGeom>
          <a:noFill/>
          <a:ln>
            <a:noFill/>
          </a:ln>
          <a:effectLst/>
        </p:spPr>
        <p:style>
          <a:lnRef idx="0">
            <a:scrgbClr r="0" g="0" b="0"/>
          </a:lnRef>
          <a:fillRef idx="0">
            <a:scrgbClr r="0" g="0" b="0"/>
          </a:fillRef>
          <a:effectRef idx="0">
            <a:scrgbClr r="0" g="0" b="0"/>
          </a:effectRef>
          <a:fontRef idx="major"/>
        </p:style>
        <p:txBody>
          <a:bodyPr wrap="square" lIns="0"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defTabSz="914400">
              <a:defRPr/>
            </a:pPr>
            <a:r>
              <a:rPr lang="en-GB" sz="1600" b="1" dirty="0">
                <a:solidFill>
                  <a:srgbClr val="004461"/>
                </a:solidFill>
                <a:latin typeface="Arial" panose="020B0604020202020204" pitchFamily="34" charset="0"/>
                <a:ea typeface="+mn-ea"/>
                <a:cs typeface="Arial" panose="020B0604020202020204" pitchFamily="34" charset="0"/>
              </a:rPr>
              <a:t>NHS Workforce</a:t>
            </a:r>
          </a:p>
        </p:txBody>
      </p:sp>
      <p:pic>
        <p:nvPicPr>
          <p:cNvPr id="97" name="Picture 96">
            <a:extLst>
              <a:ext uri="{FF2B5EF4-FFF2-40B4-BE49-F238E27FC236}">
                <a16:creationId xmlns:a16="http://schemas.microsoft.com/office/drawing/2014/main" id="{7EF33C7F-F9C5-86AC-EDC3-3595C0CD6D13}"/>
              </a:ext>
              <a:ext uri="{C183D7F6-B498-43B3-948B-1728B52AA6E4}">
                <adec:decorative xmlns:adec="http://schemas.microsoft.com/office/drawing/2017/decorative" val="1"/>
              </a:ext>
            </a:extLst>
          </p:cNvPr>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077885" y="1206383"/>
            <a:ext cx="562543" cy="543962"/>
          </a:xfrm>
          <a:prstGeom prst="rect">
            <a:avLst/>
          </a:prstGeom>
          <a:noFill/>
          <a:effectLst/>
          <a:extLst>
            <a:ext uri="{909E8E84-426E-40DD-AFC4-6F175D3DCCD1}">
              <a14:hiddenFill xmlns:a14="http://schemas.microsoft.com/office/drawing/2010/main">
                <a:solidFill>
                  <a:srgbClr val="FFFFFF"/>
                </a:solidFill>
              </a14:hiddenFill>
            </a:ext>
          </a:extLst>
        </p:spPr>
      </p:pic>
      <p:sp>
        <p:nvSpPr>
          <p:cNvPr id="100" name="TextBox 99">
            <a:extLst>
              <a:ext uri="{FF2B5EF4-FFF2-40B4-BE49-F238E27FC236}">
                <a16:creationId xmlns:a16="http://schemas.microsoft.com/office/drawing/2014/main" id="{FC187FA3-EE46-47BD-B418-895319E6B482}"/>
              </a:ext>
            </a:extLst>
          </p:cNvPr>
          <p:cNvSpPr txBox="1"/>
          <p:nvPr/>
        </p:nvSpPr>
        <p:spPr>
          <a:xfrm>
            <a:off x="22748808" y="10718"/>
            <a:ext cx="7085914" cy="584775"/>
          </a:xfrm>
          <a:prstGeom prst="rect">
            <a:avLst/>
          </a:prstGeom>
          <a:noFill/>
        </p:spPr>
        <p:txBody>
          <a:bodyPr wrap="square" rtlCol="0">
            <a:spAutoFit/>
          </a:bodyPr>
          <a:lstStyle/>
          <a:p>
            <a:r>
              <a:rPr lang="en-GB" sz="3200" b="1" dirty="0">
                <a:solidFill>
                  <a:srgbClr val="002060"/>
                </a:solidFill>
                <a:latin typeface="Arial" panose="020B0604020202020204" pitchFamily="34" charset="0"/>
                <a:cs typeface="Arial" panose="020B0604020202020204" pitchFamily="34" charset="0"/>
              </a:rPr>
              <a:t>Our System Workforce July 2025</a:t>
            </a:r>
          </a:p>
        </p:txBody>
      </p:sp>
      <p:sp>
        <p:nvSpPr>
          <p:cNvPr id="6" name="Content Placeholder 2">
            <a:extLst>
              <a:ext uri="{FF2B5EF4-FFF2-40B4-BE49-F238E27FC236}">
                <a16:creationId xmlns:a16="http://schemas.microsoft.com/office/drawing/2014/main" id="{AFB575AC-B8C1-1DD4-8ED3-92C99ADBE3DE}"/>
              </a:ext>
            </a:extLst>
          </p:cNvPr>
          <p:cNvSpPr txBox="1">
            <a:spLocks/>
          </p:cNvSpPr>
          <p:nvPr/>
        </p:nvSpPr>
        <p:spPr>
          <a:xfrm>
            <a:off x="5797351" y="1039571"/>
            <a:ext cx="10127099" cy="4692210"/>
          </a:xfrm>
          <a:prstGeom prst="rect">
            <a:avLst/>
          </a:prstGeom>
        </p:spPr>
        <p:txBody>
          <a:bodyPr vert="horz" lIns="91440" tIns="45720" rIns="91440" bIns="45720" rtlCol="0">
            <a:noAutofit/>
          </a:bodyPr>
          <a:lstStyle>
            <a:lvl1pPr marL="239984" indent="-239984" algn="l" defTabSz="959937" rtl="0" eaLnBrk="1" latinLnBrk="0" hangingPunct="1">
              <a:lnSpc>
                <a:spcPct val="90000"/>
              </a:lnSpc>
              <a:spcBef>
                <a:spcPts val="1050"/>
              </a:spcBef>
              <a:buFont typeface="Arial" panose="020B0604020202020204" pitchFamily="34" charset="0"/>
              <a:buChar char="•"/>
              <a:defRPr sz="2939" kern="1200">
                <a:solidFill>
                  <a:schemeClr val="tx1"/>
                </a:solidFill>
                <a:latin typeface="+mn-lt"/>
                <a:ea typeface="+mn-ea"/>
                <a:cs typeface="+mn-cs"/>
              </a:defRPr>
            </a:lvl1pPr>
            <a:lvl2pPr marL="719953" indent="-239984" algn="l" defTabSz="959937"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199921" indent="-239984" algn="l" defTabSz="959937"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79890"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59859"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39827"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19796"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599764"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79733"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a:lstStyle>
          <a:p>
            <a:pPr marL="0" indent="0">
              <a:lnSpc>
                <a:spcPct val="100000"/>
              </a:lnSpc>
              <a:spcBef>
                <a:spcPts val="500"/>
              </a:spcBef>
              <a:buClr>
                <a:srgbClr val="0074C5"/>
              </a:buClr>
              <a:buNone/>
            </a:pPr>
            <a:r>
              <a:rPr lang="en-GB" sz="3200" b="1" dirty="0">
                <a:solidFill>
                  <a:srgbClr val="002060"/>
                </a:solidFill>
                <a:latin typeface="Arial" panose="020B0604020202020204" pitchFamily="34" charset="0"/>
                <a:cs typeface="Arial" panose="020B0604020202020204" pitchFamily="34" charset="0"/>
              </a:rPr>
              <a:t>Local</a:t>
            </a:r>
          </a:p>
          <a:p>
            <a:pPr marL="0" indent="0" defTabSz="914400">
              <a:lnSpc>
                <a:spcPct val="100000"/>
              </a:lnSpc>
              <a:spcBef>
                <a:spcPts val="500"/>
              </a:spcBef>
              <a:buNone/>
              <a:defRPr/>
            </a:pPr>
            <a:r>
              <a:rPr lang="en-GB" sz="1900" dirty="0">
                <a:latin typeface="Arial" panose="020B0604020202020204" pitchFamily="34" charset="0"/>
                <a:cs typeface="Arial" panose="020B0604020202020204" pitchFamily="34" charset="0"/>
              </a:rPr>
              <a:t>Our Workforce are our biggest asset and dedication of our people in ensuring the delivery of our services and care continues, in an environment of:</a:t>
            </a:r>
          </a:p>
          <a:p>
            <a:pPr marL="262981" indent="-285750">
              <a:lnSpc>
                <a:spcPct val="100000"/>
              </a:lnSpc>
              <a:spcBef>
                <a:spcPts val="500"/>
              </a:spcBef>
              <a:buClr>
                <a:srgbClr val="0074C5"/>
              </a:buClr>
              <a:defRPr/>
            </a:pPr>
            <a:r>
              <a:rPr lang="en-GB" sz="1900" dirty="0">
                <a:latin typeface="Arial" panose="020B0604020202020204" pitchFamily="34" charset="0"/>
                <a:cs typeface="Arial" panose="020B0604020202020204" pitchFamily="34" charset="0"/>
              </a:rPr>
              <a:t>Significant transition and transformation resulting from National drivers and NHS Reform</a:t>
            </a:r>
          </a:p>
          <a:p>
            <a:pPr marL="262981" indent="-285750">
              <a:lnSpc>
                <a:spcPct val="100000"/>
              </a:lnSpc>
              <a:spcBef>
                <a:spcPts val="500"/>
              </a:spcBef>
              <a:buClr>
                <a:srgbClr val="0074C5"/>
              </a:buClr>
              <a:defRPr/>
            </a:pPr>
            <a:r>
              <a:rPr lang="en-GB" sz="1900" dirty="0">
                <a:latin typeface="Arial" panose="020B0604020202020204" pitchFamily="34" charset="0"/>
                <a:cs typeface="Arial" panose="020B0604020202020204" pitchFamily="34" charset="0"/>
              </a:rPr>
              <a:t>ICB strategic commissioning role and medium term planning</a:t>
            </a:r>
          </a:p>
          <a:p>
            <a:pPr marL="262981" indent="-285750">
              <a:lnSpc>
                <a:spcPct val="100000"/>
              </a:lnSpc>
              <a:spcBef>
                <a:spcPts val="500"/>
              </a:spcBef>
              <a:buClr>
                <a:srgbClr val="0074C5"/>
              </a:buClr>
              <a:defRPr/>
            </a:pPr>
            <a:r>
              <a:rPr lang="en-GB" sz="1900" dirty="0">
                <a:latin typeface="Arial" panose="020B0604020202020204" pitchFamily="34" charset="0"/>
                <a:cs typeface="Arial" panose="020B0604020202020204" pitchFamily="34" charset="0"/>
              </a:rPr>
              <a:t>ICB and System financial recovery in 2024/25 and achievement of 2025/26 Operational Plan</a:t>
            </a:r>
          </a:p>
          <a:p>
            <a:pPr marL="262981" indent="-285750">
              <a:lnSpc>
                <a:spcPct val="100000"/>
              </a:lnSpc>
              <a:spcBef>
                <a:spcPts val="500"/>
              </a:spcBef>
              <a:buClr>
                <a:srgbClr val="0074C5"/>
              </a:buClr>
              <a:defRPr/>
            </a:pPr>
            <a:r>
              <a:rPr lang="en-GB" sz="1900" dirty="0">
                <a:latin typeface="Arial" panose="020B0604020202020204" pitchFamily="34" charset="0"/>
                <a:cs typeface="Arial" panose="020B0604020202020204" pitchFamily="34" charset="0"/>
              </a:rPr>
              <a:t>Population health, health inequalities, focus on prevention and improving outcomes </a:t>
            </a:r>
          </a:p>
          <a:p>
            <a:pPr marL="262981" indent="-285750">
              <a:lnSpc>
                <a:spcPct val="100000"/>
              </a:lnSpc>
              <a:spcBef>
                <a:spcPts val="500"/>
              </a:spcBef>
              <a:buClr>
                <a:srgbClr val="0074C5"/>
              </a:buClr>
              <a:defRPr/>
            </a:pPr>
            <a:r>
              <a:rPr lang="en-GB" sz="1900" dirty="0">
                <a:latin typeface="Arial" panose="020B0604020202020204" pitchFamily="34" charset="0"/>
                <a:cs typeface="Arial" panose="020B0604020202020204" pitchFamily="34" charset="0"/>
              </a:rPr>
              <a:t>Continued o</a:t>
            </a:r>
            <a:r>
              <a:rPr lang="en-GB" sz="1900" dirty="0" err="1">
                <a:latin typeface="Arial" panose="020B0604020202020204" pitchFamily="34" charset="0"/>
                <a:cs typeface="Arial" panose="020B0604020202020204" pitchFamily="34" charset="0"/>
              </a:rPr>
              <a:t>perational</a:t>
            </a:r>
            <a:r>
              <a:rPr lang="en-GB" sz="1900" dirty="0">
                <a:latin typeface="Arial" panose="020B0604020202020204" pitchFamily="34" charset="0"/>
                <a:cs typeface="Arial" panose="020B0604020202020204" pitchFamily="34" charset="0"/>
              </a:rPr>
              <a:t> pressures – efficiencies, productivity, recovery, industrial action, increased demand/surge</a:t>
            </a:r>
          </a:p>
          <a:p>
            <a:pPr marL="262981" indent="-285750">
              <a:lnSpc>
                <a:spcPct val="100000"/>
              </a:lnSpc>
              <a:spcBef>
                <a:spcPts val="500"/>
              </a:spcBef>
              <a:buClr>
                <a:srgbClr val="0074C5"/>
              </a:buClr>
              <a:defRPr/>
            </a:pPr>
            <a:r>
              <a:rPr lang="en-GB" sz="1900" dirty="0">
                <a:latin typeface="Arial" panose="020B0604020202020204" pitchFamily="34" charset="0"/>
                <a:cs typeface="Arial" panose="020B0604020202020204" pitchFamily="34" charset="0"/>
              </a:rPr>
              <a:t>Ability to deliver the requirements of the LTWP refresh</a:t>
            </a:r>
          </a:p>
          <a:p>
            <a:pPr marL="262981" indent="-285750">
              <a:lnSpc>
                <a:spcPct val="100000"/>
              </a:lnSpc>
              <a:spcBef>
                <a:spcPts val="500"/>
              </a:spcBef>
              <a:buClr>
                <a:srgbClr val="0074C5"/>
              </a:buClr>
              <a:defRPr/>
            </a:pPr>
            <a:r>
              <a:rPr lang="en-GB" sz="1900" dirty="0">
                <a:latin typeface="Arial" panose="020B0604020202020204" pitchFamily="34" charset="0"/>
                <a:cs typeface="Arial" panose="020B0604020202020204" pitchFamily="34" charset="0"/>
              </a:rPr>
              <a:t>Health and wellbeing of our workforce – burnout, increased sickness rates, reduced turnover. </a:t>
            </a:r>
          </a:p>
          <a:p>
            <a:pPr marL="262981" indent="-285750">
              <a:lnSpc>
                <a:spcPct val="100000"/>
              </a:lnSpc>
              <a:spcBef>
                <a:spcPts val="500"/>
              </a:spcBef>
              <a:buClr>
                <a:srgbClr val="0074C5"/>
              </a:buClr>
              <a:defRPr/>
            </a:pPr>
            <a:r>
              <a:rPr lang="en-GB" sz="1900" dirty="0">
                <a:latin typeface="Arial" panose="020B0604020202020204" pitchFamily="34" charset="0"/>
                <a:cs typeface="Arial" panose="020B0604020202020204" pitchFamily="34" charset="0"/>
              </a:rPr>
              <a:t>Wider impact of civil unrest (examples not limited to industrial/collective action, equality, diversity &amp; inclusion and overall employee wellbeing) on culture and leadership.</a:t>
            </a:r>
          </a:p>
        </p:txBody>
      </p:sp>
      <p:sp>
        <p:nvSpPr>
          <p:cNvPr id="3" name="Content Placeholder 2">
            <a:extLst>
              <a:ext uri="{FF2B5EF4-FFF2-40B4-BE49-F238E27FC236}">
                <a16:creationId xmlns:a16="http://schemas.microsoft.com/office/drawing/2014/main" id="{CB1F9F05-1C2E-CF92-2DCE-94D5075A4FF8}"/>
              </a:ext>
            </a:extLst>
          </p:cNvPr>
          <p:cNvSpPr>
            <a:spLocks noGrp="1"/>
          </p:cNvSpPr>
          <p:nvPr>
            <p:ph sz="half" idx="1"/>
          </p:nvPr>
        </p:nvSpPr>
        <p:spPr>
          <a:xfrm>
            <a:off x="916503" y="1221572"/>
            <a:ext cx="4678868" cy="5002885"/>
          </a:xfrm>
        </p:spPr>
        <p:txBody>
          <a:bodyPr>
            <a:normAutofit fontScale="55000" lnSpcReduction="20000"/>
          </a:bodyPr>
          <a:lstStyle/>
          <a:p>
            <a:pPr marL="0" indent="0">
              <a:lnSpc>
                <a:spcPct val="100000"/>
              </a:lnSpc>
              <a:spcBef>
                <a:spcPts val="500"/>
              </a:spcBef>
              <a:buClr>
                <a:srgbClr val="0074C5"/>
              </a:buClr>
              <a:buNone/>
            </a:pPr>
            <a:r>
              <a:rPr lang="en-GB" sz="4600" b="1" dirty="0">
                <a:solidFill>
                  <a:srgbClr val="002060"/>
                </a:solidFill>
                <a:latin typeface="Arial" panose="020B0604020202020204" pitchFamily="34" charset="0"/>
                <a:cs typeface="Arial" panose="020B0604020202020204" pitchFamily="34" charset="0"/>
              </a:rPr>
              <a:t>National</a:t>
            </a:r>
            <a:r>
              <a:rPr lang="en-GB" sz="3200" b="1" dirty="0">
                <a:solidFill>
                  <a:srgbClr val="002060"/>
                </a:solidFill>
                <a:latin typeface="Arial" panose="020B0604020202020204" pitchFamily="34" charset="0"/>
                <a:cs typeface="Arial" panose="020B0604020202020204" pitchFamily="34" charset="0"/>
              </a:rPr>
              <a:t> </a:t>
            </a:r>
          </a:p>
          <a:p>
            <a:pPr marL="0" indent="0">
              <a:lnSpc>
                <a:spcPct val="100000"/>
              </a:lnSpc>
              <a:spcBef>
                <a:spcPts val="500"/>
              </a:spcBef>
              <a:buClr>
                <a:srgbClr val="0074C5"/>
              </a:buClr>
              <a:buNone/>
              <a:defRPr/>
            </a:pPr>
            <a:r>
              <a:rPr lang="en-GB" sz="3600" dirty="0">
                <a:latin typeface="Arial" panose="020B0604020202020204"/>
                <a:cs typeface="Arial" panose="020B0604020202020204"/>
              </a:rPr>
              <a:t>Over the past year the context in which we're working has shifted significantly, and the ICB/ICS has adapted to respond to: </a:t>
            </a:r>
          </a:p>
          <a:p>
            <a:pPr marL="742950" lvl="1" indent="-285750">
              <a:lnSpc>
                <a:spcPct val="100000"/>
              </a:lnSpc>
              <a:spcBef>
                <a:spcPts val="500"/>
              </a:spcBef>
              <a:buClr>
                <a:srgbClr val="0074C5"/>
              </a:buClr>
              <a:defRPr/>
            </a:pPr>
            <a:r>
              <a:rPr lang="en-GB" sz="3600" dirty="0">
                <a:latin typeface="Arial" panose="020B0604020202020204"/>
              </a:rPr>
              <a:t>NHS Reform - NHSE abolished, Model ICB Blueprint, NHS running-cost reductions, CSU cessation </a:t>
            </a:r>
            <a:endParaRPr lang="en-GB" sz="3600" dirty="0">
              <a:latin typeface="Arial" panose="020B0604020202020204"/>
              <a:cs typeface="Arial"/>
            </a:endParaRPr>
          </a:p>
          <a:p>
            <a:pPr marL="742950" lvl="1" indent="-285750">
              <a:lnSpc>
                <a:spcPct val="100000"/>
              </a:lnSpc>
              <a:spcBef>
                <a:spcPts val="500"/>
              </a:spcBef>
              <a:buClr>
                <a:srgbClr val="0074C5"/>
              </a:buClr>
              <a:defRPr/>
            </a:pPr>
            <a:r>
              <a:rPr lang="en-GB" sz="3600" dirty="0">
                <a:latin typeface="Arial" panose="020B0604020202020204"/>
              </a:rPr>
              <a:t>10 Year Plan with Long Term Workforce Plan (LTWP) refresh expected Autumn 2025.</a:t>
            </a:r>
            <a:endParaRPr lang="en-GB" sz="3600" dirty="0">
              <a:latin typeface="Arial" panose="020B0604020202020204"/>
              <a:cs typeface="Arial"/>
            </a:endParaRPr>
          </a:p>
          <a:p>
            <a:pPr marL="742950" lvl="1" indent="-285750">
              <a:lnSpc>
                <a:spcPct val="100000"/>
              </a:lnSpc>
              <a:spcBef>
                <a:spcPts val="500"/>
              </a:spcBef>
              <a:buClr>
                <a:srgbClr val="0074C5"/>
              </a:buClr>
              <a:defRPr/>
            </a:pPr>
            <a:r>
              <a:rPr lang="en-GB" sz="3600" dirty="0">
                <a:latin typeface="Arial" panose="020B0604020202020204"/>
              </a:rPr>
              <a:t>Financial and performance challenges</a:t>
            </a:r>
            <a:endParaRPr lang="en-GB" sz="3600" dirty="0">
              <a:latin typeface="Arial" panose="020B0604020202020204"/>
              <a:cs typeface="Arial"/>
            </a:endParaRPr>
          </a:p>
          <a:p>
            <a:pPr marL="742950" lvl="1" indent="-285750">
              <a:lnSpc>
                <a:spcPct val="100000"/>
              </a:lnSpc>
              <a:spcBef>
                <a:spcPts val="500"/>
              </a:spcBef>
              <a:buClr>
                <a:srgbClr val="0074C5"/>
              </a:buClr>
              <a:defRPr/>
            </a:pPr>
            <a:r>
              <a:rPr lang="en-GB" sz="3600" dirty="0">
                <a:latin typeface="Arial" panose="020B0604020202020204"/>
                <a:cs typeface="Arial"/>
              </a:rPr>
              <a:t>Dash Report – and continued focus on better outcomes, quality and safety </a:t>
            </a:r>
          </a:p>
        </p:txBody>
      </p:sp>
      <p:sp>
        <p:nvSpPr>
          <p:cNvPr id="21" name="Title 1">
            <a:extLst>
              <a:ext uri="{FF2B5EF4-FFF2-40B4-BE49-F238E27FC236}">
                <a16:creationId xmlns:a16="http://schemas.microsoft.com/office/drawing/2014/main" id="{8491C748-15C2-E6A4-5B01-7A758724B86F}"/>
              </a:ext>
            </a:extLst>
          </p:cNvPr>
          <p:cNvSpPr txBox="1">
            <a:spLocks noGrp="1"/>
          </p:cNvSpPr>
          <p:nvPr>
            <p:ph type="title" idx="4294967295"/>
          </p:nvPr>
        </p:nvSpPr>
        <p:spPr>
          <a:xfrm>
            <a:off x="1064057" y="21571"/>
            <a:ext cx="16715859" cy="112658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ts val="600"/>
              </a:spcBef>
              <a:spcAft>
                <a:spcPts val="60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Calibri" panose="020F0502020204030204" pitchFamily="34" charset="0"/>
                <a:cs typeface="Arial" panose="020B0604020202020204" pitchFamily="34" charset="0"/>
              </a:rPr>
              <a:t>People, Culture and Inclusion context </a:t>
            </a:r>
            <a:endParaRPr kumimoji="0" lang="en-GB" sz="6000" b="1" i="0" u="none" strike="noStrike" kern="0" cap="none" spc="0" normalizeH="0" baseline="0" noProof="0" dirty="0">
              <a:ln>
                <a:noFill/>
              </a:ln>
              <a:solidFill>
                <a:srgbClr val="0070C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2619960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DF9E554-9C14-B8B5-2FCF-ABD5FE93C28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2"/>
          <a:srcRect/>
          <a:stretch/>
        </p:blipFill>
        <p:spPr>
          <a:xfrm>
            <a:off x="16633658" y="105165"/>
            <a:ext cx="11775514" cy="6623727"/>
          </a:xfrm>
          <a:prstGeom prst="rect">
            <a:avLst/>
          </a:prstGeom>
        </p:spPr>
      </p:pic>
      <p:sp>
        <p:nvSpPr>
          <p:cNvPr id="10" name="Rectangle 9">
            <a:extLst>
              <a:ext uri="{FF2B5EF4-FFF2-40B4-BE49-F238E27FC236}">
                <a16:creationId xmlns:a16="http://schemas.microsoft.com/office/drawing/2014/main" id="{52AEA809-CC8D-A1F2-8C59-39E32B7FEC0E}"/>
              </a:ext>
              <a:ext uri="{C183D7F6-B498-43B3-948B-1728B52AA6E4}">
                <adec:decorative xmlns:adec="http://schemas.microsoft.com/office/drawing/2017/decorative" val="1"/>
              </a:ext>
            </a:extLst>
          </p:cNvPr>
          <p:cNvSpPr/>
          <p:nvPr/>
        </p:nvSpPr>
        <p:spPr>
          <a:xfrm>
            <a:off x="5756914" y="156239"/>
            <a:ext cx="9857534" cy="6292566"/>
          </a:xfrm>
          <a:prstGeom prst="rect">
            <a:avLst/>
          </a:prstGeom>
          <a:solidFill>
            <a:srgbClr val="D0EE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lowchart: Connector 14">
            <a:extLst>
              <a:ext uri="{FF2B5EF4-FFF2-40B4-BE49-F238E27FC236}">
                <a16:creationId xmlns:a16="http://schemas.microsoft.com/office/drawing/2014/main" id="{7848B572-B199-1ABF-A9C6-98E767B06740}"/>
              </a:ext>
              <a:ext uri="{C183D7F6-B498-43B3-948B-1728B52AA6E4}">
                <adec:decorative xmlns:adec="http://schemas.microsoft.com/office/drawing/2017/decorative" val="1"/>
              </a:ext>
            </a:extLst>
          </p:cNvPr>
          <p:cNvSpPr/>
          <p:nvPr/>
        </p:nvSpPr>
        <p:spPr>
          <a:xfrm>
            <a:off x="853211" y="292794"/>
            <a:ext cx="4004214" cy="4000743"/>
          </a:xfrm>
          <a:prstGeom prst="flowChartConnector">
            <a:avLst/>
          </a:prstGeom>
          <a:solidFill>
            <a:srgbClr val="00A3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727913"/>
            <a:endParaRPr lang="en-GB" sz="1100">
              <a:solidFill>
                <a:srgbClr val="00A399"/>
              </a:solidFill>
              <a:latin typeface="Arial" panose="020B0604020202020204"/>
            </a:endParaRPr>
          </a:p>
        </p:txBody>
      </p:sp>
      <p:grpSp>
        <p:nvGrpSpPr>
          <p:cNvPr id="6" name="Group 5">
            <a:extLst>
              <a:ext uri="{FF2B5EF4-FFF2-40B4-BE49-F238E27FC236}">
                <a16:creationId xmlns:a16="http://schemas.microsoft.com/office/drawing/2014/main" id="{3C419EBB-041D-A28E-48A3-8405EA9A7229}"/>
              </a:ext>
              <a:ext uri="{C183D7F6-B498-43B3-948B-1728B52AA6E4}">
                <adec:decorative xmlns:adec="http://schemas.microsoft.com/office/drawing/2017/decorative" val="1"/>
              </a:ext>
            </a:extLst>
          </p:cNvPr>
          <p:cNvGrpSpPr/>
          <p:nvPr/>
        </p:nvGrpSpPr>
        <p:grpSpPr>
          <a:xfrm>
            <a:off x="3306098" y="3105925"/>
            <a:ext cx="1804647" cy="1804647"/>
            <a:chOff x="11036116" y="2320612"/>
            <a:chExt cx="1832725" cy="1832725"/>
          </a:xfrm>
        </p:grpSpPr>
        <p:sp>
          <p:nvSpPr>
            <p:cNvPr id="8" name="Oval 7">
              <a:extLst>
                <a:ext uri="{FF2B5EF4-FFF2-40B4-BE49-F238E27FC236}">
                  <a16:creationId xmlns:a16="http://schemas.microsoft.com/office/drawing/2014/main" id="{47CF5FAE-9066-7A04-3AC0-93DDC2990253}"/>
                </a:ext>
              </a:extLst>
            </p:cNvPr>
            <p:cNvSpPr/>
            <p:nvPr/>
          </p:nvSpPr>
          <p:spPr>
            <a:xfrm>
              <a:off x="11036116" y="2350324"/>
              <a:ext cx="1803013" cy="1803013"/>
            </a:xfrm>
            <a:prstGeom prst="ellipse">
              <a:avLst/>
            </a:prstGeom>
            <a:solidFill>
              <a:srgbClr val="01A9CE"/>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solidFill>
                  <a:srgbClr val="002F86"/>
                </a:solidFill>
              </a:endParaRPr>
            </a:p>
          </p:txBody>
        </p:sp>
        <p:pic>
          <p:nvPicPr>
            <p:cNvPr id="9" name="Picture 8" descr="A group of people with white lines on a black background&#10;&#10;Description automatically generated">
              <a:extLst>
                <a:ext uri="{FF2B5EF4-FFF2-40B4-BE49-F238E27FC236}">
                  <a16:creationId xmlns:a16="http://schemas.microsoft.com/office/drawing/2014/main" id="{0A9288E8-60E7-8813-9EBF-1D0074276D5E}"/>
                </a:ext>
              </a:extLst>
            </p:cNvPr>
            <p:cNvPicPr>
              <a:picLocks noChangeAspect="1"/>
            </p:cNvPicPr>
            <p:nvPr/>
          </p:nvPicPr>
          <p:blipFill>
            <a:blip r:embed="rId3"/>
            <a:stretch>
              <a:fillRect/>
            </a:stretch>
          </p:blipFill>
          <p:spPr>
            <a:xfrm>
              <a:off x="11036116" y="2320612"/>
              <a:ext cx="1832725" cy="1832725"/>
            </a:xfrm>
            <a:prstGeom prst="rect">
              <a:avLst/>
            </a:prstGeom>
          </p:spPr>
        </p:pic>
      </p:grpSp>
      <p:sp>
        <p:nvSpPr>
          <p:cNvPr id="63" name="Freeform 62">
            <a:extLst>
              <a:ext uri="{FF2B5EF4-FFF2-40B4-BE49-F238E27FC236}">
                <a16:creationId xmlns:a16="http://schemas.microsoft.com/office/drawing/2014/main" id="{CB5EB3E6-B95A-47D7-393D-1063F998ACC1}"/>
              </a:ext>
              <a:ext uri="{C183D7F6-B498-43B3-948B-1728B52AA6E4}">
                <adec:decorative xmlns:adec="http://schemas.microsoft.com/office/drawing/2017/decorative" val="1"/>
              </a:ext>
            </a:extLst>
          </p:cNvPr>
          <p:cNvSpPr/>
          <p:nvPr/>
        </p:nvSpPr>
        <p:spPr>
          <a:xfrm>
            <a:off x="20391490" y="4615123"/>
            <a:ext cx="1126323" cy="839803"/>
          </a:xfrm>
          <a:custGeom>
            <a:avLst/>
            <a:gdLst/>
            <a:ahLst/>
            <a:cxnLst/>
            <a:rect l="l" t="t" r="r" b="b"/>
            <a:pathLst>
              <a:path w="1377161" h="1026831">
                <a:moveTo>
                  <a:pt x="0" y="0"/>
                </a:moveTo>
                <a:lnTo>
                  <a:pt x="1377160" y="0"/>
                </a:lnTo>
                <a:lnTo>
                  <a:pt x="1377160" y="1026831"/>
                </a:lnTo>
                <a:lnTo>
                  <a:pt x="0" y="1026831"/>
                </a:lnTo>
                <a:lnTo>
                  <a:pt x="0" y="0"/>
                </a:lnTo>
                <a:close/>
              </a:path>
            </a:pathLst>
          </a:custGeom>
          <a:blipFill>
            <a:blip r:embed="rId4">
              <a:alphaModFix amt="40000"/>
            </a:blip>
            <a:stretch>
              <a:fillRect r="-389"/>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64" name="Freeform 63">
            <a:extLst>
              <a:ext uri="{FF2B5EF4-FFF2-40B4-BE49-F238E27FC236}">
                <a16:creationId xmlns:a16="http://schemas.microsoft.com/office/drawing/2014/main" id="{D44E3BD6-26BF-38A2-2886-49CC4EC1AFFE}"/>
              </a:ext>
              <a:ext uri="{C183D7F6-B498-43B3-948B-1728B52AA6E4}">
                <adec:decorative xmlns:adec="http://schemas.microsoft.com/office/drawing/2017/decorative" val="1"/>
              </a:ext>
            </a:extLst>
          </p:cNvPr>
          <p:cNvSpPr/>
          <p:nvPr/>
        </p:nvSpPr>
        <p:spPr>
          <a:xfrm>
            <a:off x="25495274" y="2857538"/>
            <a:ext cx="466967" cy="496774"/>
          </a:xfrm>
          <a:custGeom>
            <a:avLst/>
            <a:gdLst/>
            <a:ahLst/>
            <a:cxnLst/>
            <a:rect l="l" t="t" r="r" b="b"/>
            <a:pathLst>
              <a:path w="412784" h="439133">
                <a:moveTo>
                  <a:pt x="0" y="0"/>
                </a:moveTo>
                <a:lnTo>
                  <a:pt x="412784" y="0"/>
                </a:lnTo>
                <a:lnTo>
                  <a:pt x="412784" y="439133"/>
                </a:lnTo>
                <a:lnTo>
                  <a:pt x="0" y="439133"/>
                </a:lnTo>
                <a:lnTo>
                  <a:pt x="0" y="0"/>
                </a:lnTo>
                <a:close/>
              </a:path>
            </a:pathLst>
          </a:custGeom>
          <a:blipFill>
            <a:blip r:embed="rId5">
              <a:alphaModFix amt="30000"/>
              <a:extLst>
                <a:ext uri="{96DAC541-7B7A-43D3-8B79-37D633B846F1}">
                  <asvg:svgBlip xmlns:asvg="http://schemas.microsoft.com/office/drawing/2016/SVG/main" r:embed="rId6"/>
                </a:ext>
              </a:extLst>
            </a:blip>
            <a:stretch>
              <a:fillRect r="-472"/>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65" name="Freeform 64">
            <a:extLst>
              <a:ext uri="{FF2B5EF4-FFF2-40B4-BE49-F238E27FC236}">
                <a16:creationId xmlns:a16="http://schemas.microsoft.com/office/drawing/2014/main" id="{C92698A2-1C48-1A23-B820-C0F545A5E6B2}"/>
              </a:ext>
              <a:ext uri="{C183D7F6-B498-43B3-948B-1728B52AA6E4}">
                <adec:decorative xmlns:adec="http://schemas.microsoft.com/office/drawing/2017/decorative" val="1"/>
              </a:ext>
            </a:extLst>
          </p:cNvPr>
          <p:cNvSpPr/>
          <p:nvPr/>
        </p:nvSpPr>
        <p:spPr>
          <a:xfrm>
            <a:off x="22650263" y="3585796"/>
            <a:ext cx="327022" cy="436029"/>
          </a:xfrm>
          <a:custGeom>
            <a:avLst/>
            <a:gdLst/>
            <a:ahLst/>
            <a:cxnLst/>
            <a:rect l="l" t="t" r="r" b="b"/>
            <a:pathLst>
              <a:path w="362439" h="483251">
                <a:moveTo>
                  <a:pt x="0" y="0"/>
                </a:moveTo>
                <a:lnTo>
                  <a:pt x="362439" y="0"/>
                </a:lnTo>
                <a:lnTo>
                  <a:pt x="362439" y="483252"/>
                </a:lnTo>
                <a:lnTo>
                  <a:pt x="0" y="483252"/>
                </a:lnTo>
                <a:lnTo>
                  <a:pt x="0" y="0"/>
                </a:lnTo>
                <a:close/>
              </a:path>
            </a:pathLst>
          </a:custGeom>
          <a:blipFill>
            <a:blip r:embed="rId7">
              <a:alphaModFix amt="30000"/>
              <a:extLst>
                <a:ext uri="{96DAC541-7B7A-43D3-8B79-37D633B846F1}">
                  <asvg:svgBlip xmlns:asvg="http://schemas.microsoft.com/office/drawing/2016/SVG/main" r:embed="rId8"/>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66" name="Freeform 65">
            <a:extLst>
              <a:ext uri="{FF2B5EF4-FFF2-40B4-BE49-F238E27FC236}">
                <a16:creationId xmlns:a16="http://schemas.microsoft.com/office/drawing/2014/main" id="{B0060260-BDF0-CB19-A0F0-F2E8672B29BF}"/>
              </a:ext>
              <a:ext uri="{C183D7F6-B498-43B3-948B-1728B52AA6E4}">
                <adec:decorative xmlns:adec="http://schemas.microsoft.com/office/drawing/2017/decorative" val="1"/>
              </a:ext>
            </a:extLst>
          </p:cNvPr>
          <p:cNvSpPr/>
          <p:nvPr/>
        </p:nvSpPr>
        <p:spPr>
          <a:xfrm>
            <a:off x="18840301" y="2453684"/>
            <a:ext cx="488780" cy="403855"/>
          </a:xfrm>
          <a:custGeom>
            <a:avLst/>
            <a:gdLst/>
            <a:ahLst/>
            <a:cxnLst/>
            <a:rect l="l" t="t" r="r" b="b"/>
            <a:pathLst>
              <a:path w="437890" h="361807">
                <a:moveTo>
                  <a:pt x="0" y="0"/>
                </a:moveTo>
                <a:lnTo>
                  <a:pt x="437890" y="0"/>
                </a:lnTo>
                <a:lnTo>
                  <a:pt x="437890" y="361807"/>
                </a:lnTo>
                <a:lnTo>
                  <a:pt x="0" y="361807"/>
                </a:lnTo>
                <a:lnTo>
                  <a:pt x="0" y="0"/>
                </a:lnTo>
                <a:close/>
              </a:path>
            </a:pathLst>
          </a:custGeom>
          <a:blipFill>
            <a:blip r:embed="rId9">
              <a:alphaModFix amt="30000"/>
              <a:extLst>
                <a:ext uri="{96DAC541-7B7A-43D3-8B79-37D633B846F1}">
                  <asvg:svgBlip xmlns:asvg="http://schemas.microsoft.com/office/drawing/2016/SVG/main" r:embed="rId10"/>
                </a:ext>
              </a:extLst>
            </a:blip>
            <a:stretch>
              <a:fillRect r="-330"/>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67" name="Freeform 66">
            <a:extLst>
              <a:ext uri="{FF2B5EF4-FFF2-40B4-BE49-F238E27FC236}">
                <a16:creationId xmlns:a16="http://schemas.microsoft.com/office/drawing/2014/main" id="{259859F9-00D5-CD04-3929-E3A9503F4907}"/>
              </a:ext>
              <a:ext uri="{C183D7F6-B498-43B3-948B-1728B52AA6E4}">
                <adec:decorative xmlns:adec="http://schemas.microsoft.com/office/drawing/2017/decorative" val="1"/>
              </a:ext>
            </a:extLst>
          </p:cNvPr>
          <p:cNvSpPr/>
          <p:nvPr/>
        </p:nvSpPr>
        <p:spPr>
          <a:xfrm>
            <a:off x="21329871" y="706717"/>
            <a:ext cx="355574" cy="358260"/>
          </a:xfrm>
          <a:custGeom>
            <a:avLst/>
            <a:gdLst/>
            <a:ahLst/>
            <a:cxnLst/>
            <a:rect l="l" t="t" r="r" b="b"/>
            <a:pathLst>
              <a:path w="537710" h="541773">
                <a:moveTo>
                  <a:pt x="0" y="0"/>
                </a:moveTo>
                <a:lnTo>
                  <a:pt x="537709" y="0"/>
                </a:lnTo>
                <a:lnTo>
                  <a:pt x="537709" y="541774"/>
                </a:lnTo>
                <a:lnTo>
                  <a:pt x="0" y="541774"/>
                </a:lnTo>
                <a:lnTo>
                  <a:pt x="0" y="0"/>
                </a:lnTo>
                <a:close/>
              </a:path>
            </a:pathLst>
          </a:custGeom>
          <a:blipFill>
            <a:blip r:embed="rId11">
              <a:alphaModFix amt="30000"/>
              <a:extLst>
                <a:ext uri="{96DAC541-7B7A-43D3-8B79-37D633B846F1}">
                  <asvg:svgBlip xmlns:asvg="http://schemas.microsoft.com/office/drawing/2016/SVG/main" r:embed="rId12"/>
                </a:ext>
              </a:extLst>
            </a:blip>
            <a:stretch>
              <a:fillRect r="-755"/>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68" name="Freeform 67">
            <a:extLst>
              <a:ext uri="{FF2B5EF4-FFF2-40B4-BE49-F238E27FC236}">
                <a16:creationId xmlns:a16="http://schemas.microsoft.com/office/drawing/2014/main" id="{043AB6F7-6494-44C8-CAA1-990EB66495E0}"/>
              </a:ext>
              <a:ext uri="{C183D7F6-B498-43B3-948B-1728B52AA6E4}">
                <adec:decorative xmlns:adec="http://schemas.microsoft.com/office/drawing/2017/decorative" val="1"/>
              </a:ext>
            </a:extLst>
          </p:cNvPr>
          <p:cNvSpPr/>
          <p:nvPr/>
        </p:nvSpPr>
        <p:spPr>
          <a:xfrm>
            <a:off x="19346291" y="706718"/>
            <a:ext cx="421536" cy="334593"/>
          </a:xfrm>
          <a:custGeom>
            <a:avLst/>
            <a:gdLst/>
            <a:ahLst/>
            <a:cxnLst/>
            <a:rect l="l" t="t" r="r" b="b"/>
            <a:pathLst>
              <a:path w="467188" h="370830">
                <a:moveTo>
                  <a:pt x="0" y="0"/>
                </a:moveTo>
                <a:lnTo>
                  <a:pt x="467188" y="0"/>
                </a:lnTo>
                <a:lnTo>
                  <a:pt x="467188" y="370830"/>
                </a:lnTo>
                <a:lnTo>
                  <a:pt x="0" y="370830"/>
                </a:lnTo>
                <a:lnTo>
                  <a:pt x="0" y="0"/>
                </a:lnTo>
                <a:close/>
              </a:path>
            </a:pathLst>
          </a:custGeom>
          <a:blipFill>
            <a:blip r:embed="rId13">
              <a:alphaModFix amt="30000"/>
              <a:extLst>
                <a:ext uri="{96DAC541-7B7A-43D3-8B79-37D633B846F1}">
                  <asvg:svgBlip xmlns:asvg="http://schemas.microsoft.com/office/drawing/2016/SVG/main" r:embed="rId14"/>
                </a:ext>
              </a:extLst>
            </a:blip>
            <a:stretch>
              <a:fillRect r="-163"/>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69" name="Freeform 68">
            <a:extLst>
              <a:ext uri="{FF2B5EF4-FFF2-40B4-BE49-F238E27FC236}">
                <a16:creationId xmlns:a16="http://schemas.microsoft.com/office/drawing/2014/main" id="{8FC5C10E-CBE8-B8B8-9899-8C3C15B7C59B}"/>
              </a:ext>
              <a:ext uri="{C183D7F6-B498-43B3-948B-1728B52AA6E4}">
                <adec:decorative xmlns:adec="http://schemas.microsoft.com/office/drawing/2017/decorative" val="1"/>
              </a:ext>
            </a:extLst>
          </p:cNvPr>
          <p:cNvSpPr/>
          <p:nvPr/>
        </p:nvSpPr>
        <p:spPr>
          <a:xfrm>
            <a:off x="23468737" y="3118336"/>
            <a:ext cx="462060" cy="381200"/>
          </a:xfrm>
          <a:custGeom>
            <a:avLst/>
            <a:gdLst/>
            <a:ahLst/>
            <a:cxnLst/>
            <a:rect l="l" t="t" r="r" b="b"/>
            <a:pathLst>
              <a:path w="512102" h="422484">
                <a:moveTo>
                  <a:pt x="0" y="0"/>
                </a:moveTo>
                <a:lnTo>
                  <a:pt x="512103" y="0"/>
                </a:lnTo>
                <a:lnTo>
                  <a:pt x="512103" y="422484"/>
                </a:lnTo>
                <a:lnTo>
                  <a:pt x="0" y="422484"/>
                </a:lnTo>
                <a:lnTo>
                  <a:pt x="0" y="0"/>
                </a:lnTo>
                <a:close/>
              </a:path>
            </a:pathLst>
          </a:custGeom>
          <a:blipFill>
            <a:blip r:embed="rId15">
              <a:alphaModFix amt="30000"/>
              <a:extLst>
                <a:ext uri="{96DAC541-7B7A-43D3-8B79-37D633B846F1}">
                  <asvg:svgBlip xmlns:asvg="http://schemas.microsoft.com/office/drawing/2016/SVG/main" r:embed="rId16"/>
                </a:ext>
              </a:extLst>
            </a:blip>
            <a:stretch>
              <a:fillRect r="-2666"/>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0" name="Freeform 69">
            <a:extLst>
              <a:ext uri="{FF2B5EF4-FFF2-40B4-BE49-F238E27FC236}">
                <a16:creationId xmlns:a16="http://schemas.microsoft.com/office/drawing/2014/main" id="{58DE19D1-E6A2-30FA-666A-7D9DFE3A669B}"/>
              </a:ext>
              <a:ext uri="{C183D7F6-B498-43B3-948B-1728B52AA6E4}">
                <adec:decorative xmlns:adec="http://schemas.microsoft.com/office/drawing/2017/decorative" val="1"/>
              </a:ext>
            </a:extLst>
          </p:cNvPr>
          <p:cNvSpPr/>
          <p:nvPr/>
        </p:nvSpPr>
        <p:spPr>
          <a:xfrm>
            <a:off x="24729708" y="4443035"/>
            <a:ext cx="376435" cy="376435"/>
          </a:xfrm>
          <a:custGeom>
            <a:avLst/>
            <a:gdLst/>
            <a:ahLst/>
            <a:cxnLst/>
            <a:rect l="l" t="t" r="r" b="b"/>
            <a:pathLst>
              <a:path w="417203" h="417203">
                <a:moveTo>
                  <a:pt x="0" y="0"/>
                </a:moveTo>
                <a:lnTo>
                  <a:pt x="417204" y="0"/>
                </a:lnTo>
                <a:lnTo>
                  <a:pt x="417204" y="417203"/>
                </a:lnTo>
                <a:lnTo>
                  <a:pt x="0" y="417203"/>
                </a:lnTo>
                <a:lnTo>
                  <a:pt x="0" y="0"/>
                </a:lnTo>
                <a:close/>
              </a:path>
            </a:pathLst>
          </a:custGeom>
          <a:blipFill>
            <a:blip r:embed="rId17">
              <a:alphaModFix amt="15000"/>
              <a:extLst>
                <a:ext uri="{96DAC541-7B7A-43D3-8B79-37D633B846F1}">
                  <asvg:svgBlip xmlns:asvg="http://schemas.microsoft.com/office/drawing/2016/SVG/main" r:embed="rId18"/>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1" name="Freeform 70">
            <a:extLst>
              <a:ext uri="{FF2B5EF4-FFF2-40B4-BE49-F238E27FC236}">
                <a16:creationId xmlns:a16="http://schemas.microsoft.com/office/drawing/2014/main" id="{5A22C1BA-14DD-3AF6-7AF8-EBCDA9FA23D4}"/>
              </a:ext>
              <a:ext uri="{C183D7F6-B498-43B3-948B-1728B52AA6E4}">
                <adec:decorative xmlns:adec="http://schemas.microsoft.com/office/drawing/2017/decorative" val="1"/>
              </a:ext>
            </a:extLst>
          </p:cNvPr>
          <p:cNvSpPr/>
          <p:nvPr/>
        </p:nvSpPr>
        <p:spPr>
          <a:xfrm flipH="1">
            <a:off x="22201777" y="4321702"/>
            <a:ext cx="397739" cy="397739"/>
          </a:xfrm>
          <a:custGeom>
            <a:avLst/>
            <a:gdLst/>
            <a:ahLst/>
            <a:cxnLst/>
            <a:rect l="l" t="t" r="r" b="b"/>
            <a:pathLst>
              <a:path w="440814" h="440814">
                <a:moveTo>
                  <a:pt x="440814" y="0"/>
                </a:moveTo>
                <a:lnTo>
                  <a:pt x="0" y="0"/>
                </a:lnTo>
                <a:lnTo>
                  <a:pt x="0" y="440814"/>
                </a:lnTo>
                <a:lnTo>
                  <a:pt x="440814" y="440814"/>
                </a:lnTo>
                <a:lnTo>
                  <a:pt x="440814" y="0"/>
                </a:lnTo>
                <a:close/>
              </a:path>
            </a:pathLst>
          </a:custGeom>
          <a:blipFill>
            <a:blip r:embed="rId19">
              <a:alphaModFix amt="30000"/>
              <a:extLst>
                <a:ext uri="{96DAC541-7B7A-43D3-8B79-37D633B846F1}">
                  <asvg:svgBlip xmlns:asvg="http://schemas.microsoft.com/office/drawing/2016/SVG/main" r:embed="rId20"/>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2" name="Freeform 71">
            <a:extLst>
              <a:ext uri="{FF2B5EF4-FFF2-40B4-BE49-F238E27FC236}">
                <a16:creationId xmlns:a16="http://schemas.microsoft.com/office/drawing/2014/main" id="{CF9F8C40-0317-4F76-2964-115DC4357613}"/>
              </a:ext>
              <a:ext uri="{C183D7F6-B498-43B3-948B-1728B52AA6E4}">
                <adec:decorative xmlns:adec="http://schemas.microsoft.com/office/drawing/2017/decorative" val="1"/>
              </a:ext>
            </a:extLst>
          </p:cNvPr>
          <p:cNvSpPr/>
          <p:nvPr/>
        </p:nvSpPr>
        <p:spPr>
          <a:xfrm>
            <a:off x="19630323" y="1902532"/>
            <a:ext cx="436036" cy="436036"/>
          </a:xfrm>
          <a:custGeom>
            <a:avLst/>
            <a:gdLst/>
            <a:ahLst/>
            <a:cxnLst/>
            <a:rect l="l" t="t" r="r" b="b"/>
            <a:pathLst>
              <a:path w="483258" h="483258">
                <a:moveTo>
                  <a:pt x="0" y="0"/>
                </a:moveTo>
                <a:lnTo>
                  <a:pt x="483258" y="0"/>
                </a:lnTo>
                <a:lnTo>
                  <a:pt x="483258" y="483257"/>
                </a:lnTo>
                <a:lnTo>
                  <a:pt x="0" y="483257"/>
                </a:lnTo>
                <a:lnTo>
                  <a:pt x="0" y="0"/>
                </a:lnTo>
                <a:close/>
              </a:path>
            </a:pathLst>
          </a:custGeom>
          <a:blipFill>
            <a:blip r:embed="rId21">
              <a:alphaModFix amt="30000"/>
              <a:extLst>
                <a:ext uri="{96DAC541-7B7A-43D3-8B79-37D633B846F1}">
                  <asvg:svgBlip xmlns:asvg="http://schemas.microsoft.com/office/drawing/2016/SVG/main" r:embed="rId22"/>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3" name="Freeform 72">
            <a:extLst>
              <a:ext uri="{FF2B5EF4-FFF2-40B4-BE49-F238E27FC236}">
                <a16:creationId xmlns:a16="http://schemas.microsoft.com/office/drawing/2014/main" id="{B6357EC5-465D-3B80-9E29-43260C42C31B}"/>
              </a:ext>
              <a:ext uri="{C183D7F6-B498-43B3-948B-1728B52AA6E4}">
                <adec:decorative xmlns:adec="http://schemas.microsoft.com/office/drawing/2017/decorative" val="1"/>
              </a:ext>
            </a:extLst>
          </p:cNvPr>
          <p:cNvSpPr/>
          <p:nvPr/>
        </p:nvSpPr>
        <p:spPr>
          <a:xfrm>
            <a:off x="22847981" y="2329327"/>
            <a:ext cx="502559" cy="462354"/>
          </a:xfrm>
          <a:custGeom>
            <a:avLst/>
            <a:gdLst/>
            <a:ahLst/>
            <a:cxnLst/>
            <a:rect l="l" t="t" r="r" b="b"/>
            <a:pathLst>
              <a:path w="556986" h="512427">
                <a:moveTo>
                  <a:pt x="0" y="0"/>
                </a:moveTo>
                <a:lnTo>
                  <a:pt x="556986" y="0"/>
                </a:lnTo>
                <a:lnTo>
                  <a:pt x="556986" y="512427"/>
                </a:lnTo>
                <a:lnTo>
                  <a:pt x="0" y="512427"/>
                </a:lnTo>
                <a:lnTo>
                  <a:pt x="0" y="0"/>
                </a:lnTo>
                <a:close/>
              </a:path>
            </a:pathLst>
          </a:custGeom>
          <a:blipFill>
            <a:blip r:embed="rId23">
              <a:alphaModFix amt="19999"/>
              <a:extLst>
                <a:ext uri="{96DAC541-7B7A-43D3-8B79-37D633B846F1}">
                  <asvg:svgBlip xmlns:asvg="http://schemas.microsoft.com/office/drawing/2016/SVG/main" r:embed="rId24"/>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4" name="Freeform 73">
            <a:extLst>
              <a:ext uri="{FF2B5EF4-FFF2-40B4-BE49-F238E27FC236}">
                <a16:creationId xmlns:a16="http://schemas.microsoft.com/office/drawing/2014/main" id="{AF3D0F36-BC46-3BEF-3114-16ABC3EB3CC9}"/>
              </a:ext>
              <a:ext uri="{C183D7F6-B498-43B3-948B-1728B52AA6E4}">
                <adec:decorative xmlns:adec="http://schemas.microsoft.com/office/drawing/2017/decorative" val="1"/>
              </a:ext>
            </a:extLst>
          </p:cNvPr>
          <p:cNvSpPr/>
          <p:nvPr/>
        </p:nvSpPr>
        <p:spPr>
          <a:xfrm>
            <a:off x="18725549" y="5035024"/>
            <a:ext cx="405175" cy="324139"/>
          </a:xfrm>
          <a:custGeom>
            <a:avLst/>
            <a:gdLst/>
            <a:ahLst/>
            <a:cxnLst/>
            <a:rect l="l" t="t" r="r" b="b"/>
            <a:pathLst>
              <a:path w="449055" h="359244">
                <a:moveTo>
                  <a:pt x="0" y="0"/>
                </a:moveTo>
                <a:lnTo>
                  <a:pt x="449055" y="0"/>
                </a:lnTo>
                <a:lnTo>
                  <a:pt x="449055" y="359244"/>
                </a:lnTo>
                <a:lnTo>
                  <a:pt x="0" y="359244"/>
                </a:lnTo>
                <a:lnTo>
                  <a:pt x="0" y="0"/>
                </a:lnTo>
                <a:close/>
              </a:path>
            </a:pathLst>
          </a:custGeom>
          <a:blipFill>
            <a:blip r:embed="rId25">
              <a:extLst>
                <a:ext uri="{96DAC541-7B7A-43D3-8B79-37D633B846F1}">
                  <asvg:svgBlip xmlns:asvg="http://schemas.microsoft.com/office/drawing/2016/SVG/main" r:embed="rId26"/>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5" name="Freeform 74">
            <a:extLst>
              <a:ext uri="{FF2B5EF4-FFF2-40B4-BE49-F238E27FC236}">
                <a16:creationId xmlns:a16="http://schemas.microsoft.com/office/drawing/2014/main" id="{F38C8032-BC9A-8DC6-7402-45496B6BC013}"/>
              </a:ext>
              <a:ext uri="{C183D7F6-B498-43B3-948B-1728B52AA6E4}">
                <adec:decorative xmlns:adec="http://schemas.microsoft.com/office/drawing/2017/decorative" val="1"/>
              </a:ext>
            </a:extLst>
          </p:cNvPr>
          <p:cNvSpPr/>
          <p:nvPr/>
        </p:nvSpPr>
        <p:spPr>
          <a:xfrm>
            <a:off x="21134300" y="3389855"/>
            <a:ext cx="437704" cy="334843"/>
          </a:xfrm>
          <a:custGeom>
            <a:avLst/>
            <a:gdLst/>
            <a:ahLst/>
            <a:cxnLst/>
            <a:rect l="l" t="t" r="r" b="b"/>
            <a:pathLst>
              <a:path w="485107" h="371107">
                <a:moveTo>
                  <a:pt x="0" y="0"/>
                </a:moveTo>
                <a:lnTo>
                  <a:pt x="485107" y="0"/>
                </a:lnTo>
                <a:lnTo>
                  <a:pt x="485107" y="371107"/>
                </a:lnTo>
                <a:lnTo>
                  <a:pt x="0" y="371107"/>
                </a:lnTo>
                <a:lnTo>
                  <a:pt x="0" y="0"/>
                </a:lnTo>
                <a:close/>
              </a:path>
            </a:pathLst>
          </a:custGeom>
          <a:blipFill>
            <a:blip r:embed="rId27">
              <a:extLst>
                <a:ext uri="{96DAC541-7B7A-43D3-8B79-37D633B846F1}">
                  <asvg:svgBlip xmlns:asvg="http://schemas.microsoft.com/office/drawing/2016/SVG/main" r:embed="rId28"/>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6" name="Freeform 75">
            <a:extLst>
              <a:ext uri="{FF2B5EF4-FFF2-40B4-BE49-F238E27FC236}">
                <a16:creationId xmlns:a16="http://schemas.microsoft.com/office/drawing/2014/main" id="{44D00AE2-6582-8B7D-D912-B4007563C9F9}"/>
              </a:ext>
              <a:ext uri="{C183D7F6-B498-43B3-948B-1728B52AA6E4}">
                <adec:decorative xmlns:adec="http://schemas.microsoft.com/office/drawing/2017/decorative" val="1"/>
              </a:ext>
            </a:extLst>
          </p:cNvPr>
          <p:cNvSpPr/>
          <p:nvPr/>
        </p:nvSpPr>
        <p:spPr>
          <a:xfrm>
            <a:off x="23005358" y="1501614"/>
            <a:ext cx="424637" cy="360412"/>
          </a:xfrm>
          <a:custGeom>
            <a:avLst/>
            <a:gdLst/>
            <a:ahLst/>
            <a:cxnLst/>
            <a:rect l="l" t="t" r="r" b="b"/>
            <a:pathLst>
              <a:path w="529173" h="449136">
                <a:moveTo>
                  <a:pt x="0" y="0"/>
                </a:moveTo>
                <a:lnTo>
                  <a:pt x="529173" y="0"/>
                </a:lnTo>
                <a:lnTo>
                  <a:pt x="529173" y="449136"/>
                </a:lnTo>
                <a:lnTo>
                  <a:pt x="0" y="449136"/>
                </a:lnTo>
                <a:lnTo>
                  <a:pt x="0" y="0"/>
                </a:lnTo>
                <a:close/>
              </a:path>
            </a:pathLst>
          </a:custGeom>
          <a:blipFill>
            <a:blip r:embed="rId29">
              <a:extLst>
                <a:ext uri="{96DAC541-7B7A-43D3-8B79-37D633B846F1}">
                  <asvg:svgBlip xmlns:asvg="http://schemas.microsoft.com/office/drawing/2016/SVG/main" r:embed="rId30"/>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7" name="Freeform 76">
            <a:extLst>
              <a:ext uri="{FF2B5EF4-FFF2-40B4-BE49-F238E27FC236}">
                <a16:creationId xmlns:a16="http://schemas.microsoft.com/office/drawing/2014/main" id="{5AF78AA8-7DDC-463E-0903-3FEDE291AF3F}"/>
              </a:ext>
              <a:ext uri="{C183D7F6-B498-43B3-948B-1728B52AA6E4}">
                <adec:decorative xmlns:adec="http://schemas.microsoft.com/office/drawing/2017/decorative" val="1"/>
              </a:ext>
            </a:extLst>
          </p:cNvPr>
          <p:cNvSpPr/>
          <p:nvPr/>
        </p:nvSpPr>
        <p:spPr>
          <a:xfrm>
            <a:off x="19612003" y="4051174"/>
            <a:ext cx="366036" cy="398407"/>
          </a:xfrm>
          <a:custGeom>
            <a:avLst/>
            <a:gdLst/>
            <a:ahLst/>
            <a:cxnLst/>
            <a:rect l="l" t="t" r="r" b="b"/>
            <a:pathLst>
              <a:path w="405678" h="441554">
                <a:moveTo>
                  <a:pt x="0" y="0"/>
                </a:moveTo>
                <a:lnTo>
                  <a:pt x="405678" y="0"/>
                </a:lnTo>
                <a:lnTo>
                  <a:pt x="405678" y="441554"/>
                </a:lnTo>
                <a:lnTo>
                  <a:pt x="0" y="441554"/>
                </a:lnTo>
                <a:lnTo>
                  <a:pt x="0" y="0"/>
                </a:lnTo>
                <a:close/>
              </a:path>
            </a:pathLst>
          </a:custGeom>
          <a:blipFill>
            <a:blip r:embed="rId31">
              <a:extLst>
                <a:ext uri="{96DAC541-7B7A-43D3-8B79-37D633B846F1}">
                  <asvg:svgBlip xmlns:asvg="http://schemas.microsoft.com/office/drawing/2016/SVG/main" r:embed="rId32"/>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8" name="Freeform 77">
            <a:extLst>
              <a:ext uri="{FF2B5EF4-FFF2-40B4-BE49-F238E27FC236}">
                <a16:creationId xmlns:a16="http://schemas.microsoft.com/office/drawing/2014/main" id="{EEC3D186-2F58-A1DA-E93B-54F00F23DA37}"/>
              </a:ext>
              <a:ext uri="{C183D7F6-B498-43B3-948B-1728B52AA6E4}">
                <adec:decorative xmlns:adec="http://schemas.microsoft.com/office/drawing/2017/decorative" val="1"/>
              </a:ext>
            </a:extLst>
          </p:cNvPr>
          <p:cNvSpPr/>
          <p:nvPr/>
        </p:nvSpPr>
        <p:spPr>
          <a:xfrm>
            <a:off x="21182721" y="5950368"/>
            <a:ext cx="422817" cy="422817"/>
          </a:xfrm>
          <a:custGeom>
            <a:avLst/>
            <a:gdLst/>
            <a:ahLst/>
            <a:cxnLst/>
            <a:rect l="l" t="t" r="r" b="b"/>
            <a:pathLst>
              <a:path w="467400" h="467400">
                <a:moveTo>
                  <a:pt x="0" y="0"/>
                </a:moveTo>
                <a:lnTo>
                  <a:pt x="467400" y="0"/>
                </a:lnTo>
                <a:lnTo>
                  <a:pt x="467400" y="467400"/>
                </a:lnTo>
                <a:lnTo>
                  <a:pt x="0" y="467400"/>
                </a:lnTo>
                <a:lnTo>
                  <a:pt x="0" y="0"/>
                </a:lnTo>
                <a:close/>
              </a:path>
            </a:pathLst>
          </a:custGeom>
          <a:blipFill>
            <a:blip r:embed="rId33">
              <a:extLst>
                <a:ext uri="{96DAC541-7B7A-43D3-8B79-37D633B846F1}">
                  <asvg:svgBlip xmlns:asvg="http://schemas.microsoft.com/office/drawing/2016/SVG/main" r:embed="rId34"/>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79" name="Freeform 78">
            <a:extLst>
              <a:ext uri="{FF2B5EF4-FFF2-40B4-BE49-F238E27FC236}">
                <a16:creationId xmlns:a16="http://schemas.microsoft.com/office/drawing/2014/main" id="{17939FED-4C3F-5469-B8A4-E805D374D9A5}"/>
              </a:ext>
              <a:ext uri="{C183D7F6-B498-43B3-948B-1728B52AA6E4}">
                <adec:decorative xmlns:adec="http://schemas.microsoft.com/office/drawing/2017/decorative" val="1"/>
              </a:ext>
            </a:extLst>
          </p:cNvPr>
          <p:cNvSpPr/>
          <p:nvPr/>
        </p:nvSpPr>
        <p:spPr>
          <a:xfrm>
            <a:off x="24765101" y="5950368"/>
            <a:ext cx="322785" cy="322785"/>
          </a:xfrm>
          <a:custGeom>
            <a:avLst/>
            <a:gdLst/>
            <a:ahLst/>
            <a:cxnLst/>
            <a:rect l="l" t="t" r="r" b="b"/>
            <a:pathLst>
              <a:path w="357742" h="357742">
                <a:moveTo>
                  <a:pt x="0" y="0"/>
                </a:moveTo>
                <a:lnTo>
                  <a:pt x="357742" y="0"/>
                </a:lnTo>
                <a:lnTo>
                  <a:pt x="357742" y="357742"/>
                </a:lnTo>
                <a:lnTo>
                  <a:pt x="0" y="357742"/>
                </a:lnTo>
                <a:lnTo>
                  <a:pt x="0" y="0"/>
                </a:lnTo>
                <a:close/>
              </a:path>
            </a:pathLst>
          </a:custGeom>
          <a:blipFill>
            <a:blip r:embed="rId35">
              <a:extLst>
                <a:ext uri="{96DAC541-7B7A-43D3-8B79-37D633B846F1}">
                  <asvg:svgBlip xmlns:asvg="http://schemas.microsoft.com/office/drawing/2016/SVG/main" r:embed="rId36"/>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80" name="Freeform 79">
            <a:extLst>
              <a:ext uri="{FF2B5EF4-FFF2-40B4-BE49-F238E27FC236}">
                <a16:creationId xmlns:a16="http://schemas.microsoft.com/office/drawing/2014/main" id="{024D9BE0-22F7-B66A-FF52-6459759C77EC}"/>
              </a:ext>
              <a:ext uri="{C183D7F6-B498-43B3-948B-1728B52AA6E4}">
                <adec:decorative xmlns:adec="http://schemas.microsoft.com/office/drawing/2017/decorative" val="1"/>
              </a:ext>
            </a:extLst>
          </p:cNvPr>
          <p:cNvSpPr/>
          <p:nvPr/>
        </p:nvSpPr>
        <p:spPr>
          <a:xfrm>
            <a:off x="24333367" y="1515437"/>
            <a:ext cx="407442" cy="383736"/>
          </a:xfrm>
          <a:custGeom>
            <a:avLst/>
            <a:gdLst/>
            <a:ahLst/>
            <a:cxnLst/>
            <a:rect l="l" t="t" r="r" b="b"/>
            <a:pathLst>
              <a:path w="341679" h="321799">
                <a:moveTo>
                  <a:pt x="0" y="0"/>
                </a:moveTo>
                <a:lnTo>
                  <a:pt x="341679" y="0"/>
                </a:lnTo>
                <a:lnTo>
                  <a:pt x="341679" y="321800"/>
                </a:lnTo>
                <a:lnTo>
                  <a:pt x="0" y="321800"/>
                </a:lnTo>
                <a:lnTo>
                  <a:pt x="0" y="0"/>
                </a:lnTo>
                <a:close/>
              </a:path>
            </a:pathLst>
          </a:custGeom>
          <a:blipFill>
            <a:blip r:embed="rId37">
              <a:extLst>
                <a:ext uri="{96DAC541-7B7A-43D3-8B79-37D633B846F1}">
                  <asvg:svgBlip xmlns:asvg="http://schemas.microsoft.com/office/drawing/2016/SVG/main" r:embed="rId38"/>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81" name="Freeform 80">
            <a:extLst>
              <a:ext uri="{FF2B5EF4-FFF2-40B4-BE49-F238E27FC236}">
                <a16:creationId xmlns:a16="http://schemas.microsoft.com/office/drawing/2014/main" id="{2B2BEBCE-4D05-B49E-0079-BE9630496C72}"/>
              </a:ext>
              <a:ext uri="{C183D7F6-B498-43B3-948B-1728B52AA6E4}">
                <adec:decorative xmlns:adec="http://schemas.microsoft.com/office/drawing/2017/decorative" val="1"/>
              </a:ext>
            </a:extLst>
          </p:cNvPr>
          <p:cNvSpPr/>
          <p:nvPr/>
        </p:nvSpPr>
        <p:spPr>
          <a:xfrm>
            <a:off x="26040261" y="6071972"/>
            <a:ext cx="386169" cy="301212"/>
          </a:xfrm>
          <a:custGeom>
            <a:avLst/>
            <a:gdLst/>
            <a:ahLst/>
            <a:cxnLst/>
            <a:rect l="l" t="t" r="r" b="b"/>
            <a:pathLst>
              <a:path w="427991" h="333833">
                <a:moveTo>
                  <a:pt x="0" y="0"/>
                </a:moveTo>
                <a:lnTo>
                  <a:pt x="427990" y="0"/>
                </a:lnTo>
                <a:lnTo>
                  <a:pt x="427990" y="333833"/>
                </a:lnTo>
                <a:lnTo>
                  <a:pt x="0" y="333833"/>
                </a:lnTo>
                <a:lnTo>
                  <a:pt x="0" y="0"/>
                </a:lnTo>
                <a:close/>
              </a:path>
            </a:pathLst>
          </a:custGeom>
          <a:blipFill>
            <a:blip r:embed="rId39">
              <a:extLst>
                <a:ext uri="{96DAC541-7B7A-43D3-8B79-37D633B846F1}">
                  <asvg:svgBlip xmlns:asvg="http://schemas.microsoft.com/office/drawing/2016/SVG/main" r:embed="rId40"/>
                </a:ext>
              </a:extLst>
            </a:blip>
            <a:stretch>
              <a:fillRect/>
            </a:stretch>
          </a:blipFill>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GB" sz="1687">
              <a:latin typeface="Arial" panose="020B0604020202020204" pitchFamily="34" charset="0"/>
              <a:cs typeface="Arial" panose="020B0604020202020204" pitchFamily="34" charset="0"/>
            </a:endParaRPr>
          </a:p>
        </p:txBody>
      </p:sp>
      <p:sp>
        <p:nvSpPr>
          <p:cNvPr id="56" name="TextBox 48">
            <a:extLst>
              <a:ext uri="{FF2B5EF4-FFF2-40B4-BE49-F238E27FC236}">
                <a16:creationId xmlns:a16="http://schemas.microsoft.com/office/drawing/2014/main" id="{3645EA4A-0348-48A9-655D-647F3057326D}"/>
              </a:ext>
            </a:extLst>
          </p:cNvPr>
          <p:cNvSpPr txBox="1"/>
          <p:nvPr/>
        </p:nvSpPr>
        <p:spPr>
          <a:xfrm>
            <a:off x="25237417" y="5209216"/>
            <a:ext cx="773680" cy="1117742"/>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b="1" dirty="0">
                <a:solidFill>
                  <a:srgbClr val="ED8B00"/>
                </a:solidFill>
                <a:latin typeface="Arial" panose="020B0604020202020204" pitchFamily="34" charset="0"/>
                <a:ea typeface="Arial Bold"/>
                <a:cs typeface="Arial" panose="020B0604020202020204" pitchFamily="34" charset="0"/>
                <a:sym typeface="Arial Bold"/>
              </a:rPr>
              <a:t>High Potential Scheme</a:t>
            </a:r>
            <a:r>
              <a:rPr lang="en-US" sz="908" dirty="0">
                <a:solidFill>
                  <a:srgbClr val="425563"/>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Cohort 2 Buddy Model with STW ICS (2023-2024), </a:t>
            </a:r>
            <a:r>
              <a:rPr lang="en-US" sz="908" dirty="0">
                <a:latin typeface="Arial" panose="020B0604020202020204" pitchFamily="34" charset="0"/>
                <a:ea typeface="Arial Bold"/>
                <a:cs typeface="Arial" panose="020B0604020202020204" pitchFamily="34" charset="0"/>
                <a:sym typeface="Arial Bold"/>
              </a:rPr>
              <a:t>27 participants graduated</a:t>
            </a:r>
          </a:p>
        </p:txBody>
      </p:sp>
      <p:sp>
        <p:nvSpPr>
          <p:cNvPr id="82" name="TextBox 77">
            <a:extLst>
              <a:ext uri="{FF2B5EF4-FFF2-40B4-BE49-F238E27FC236}">
                <a16:creationId xmlns:a16="http://schemas.microsoft.com/office/drawing/2014/main" id="{09CBC446-F102-9565-6D44-47A6AB0295A3}"/>
              </a:ext>
            </a:extLst>
          </p:cNvPr>
          <p:cNvSpPr txBox="1"/>
          <p:nvPr/>
        </p:nvSpPr>
        <p:spPr>
          <a:xfrm>
            <a:off x="23280172" y="6026489"/>
            <a:ext cx="1825970" cy="558871"/>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b="1" dirty="0">
                <a:solidFill>
                  <a:srgbClr val="004461"/>
                </a:solidFill>
                <a:latin typeface="Arial" panose="020B0604020202020204" pitchFamily="34" charset="0"/>
                <a:ea typeface="Arial Bold"/>
                <a:cs typeface="Arial" panose="020B0604020202020204" pitchFamily="34" charset="0"/>
                <a:sym typeface="Arial Bold"/>
              </a:rPr>
              <a:t>16 PCN's</a:t>
            </a:r>
            <a:r>
              <a:rPr lang="en-US" sz="908" dirty="0">
                <a:solidFill>
                  <a:srgbClr val="425563"/>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engaged with OD consultants for; needs </a:t>
            </a:r>
          </a:p>
          <a:p>
            <a:r>
              <a:rPr lang="en-US" sz="908" dirty="0">
                <a:latin typeface="Arial" panose="020B0604020202020204" pitchFamily="34" charset="0"/>
                <a:ea typeface="Arial"/>
                <a:cs typeface="Arial" panose="020B0604020202020204" pitchFamily="34" charset="0"/>
                <a:sym typeface="Arial"/>
              </a:rPr>
              <a:t>assessments, bespoke workshops and Leadership Development</a:t>
            </a:r>
          </a:p>
        </p:txBody>
      </p:sp>
      <p:sp>
        <p:nvSpPr>
          <p:cNvPr id="95" name="TextBox 91">
            <a:extLst>
              <a:ext uri="{FF2B5EF4-FFF2-40B4-BE49-F238E27FC236}">
                <a16:creationId xmlns:a16="http://schemas.microsoft.com/office/drawing/2014/main" id="{92D4ABAB-7BDC-AB2A-BC6C-3A7DABBF1FC9}"/>
              </a:ext>
            </a:extLst>
          </p:cNvPr>
          <p:cNvSpPr txBox="1"/>
          <p:nvPr/>
        </p:nvSpPr>
        <p:spPr>
          <a:xfrm>
            <a:off x="23060638" y="4434740"/>
            <a:ext cx="1888875" cy="1117742"/>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spcBef>
                <a:spcPct val="0"/>
              </a:spcBef>
            </a:pPr>
            <a:r>
              <a:rPr lang="en-US" sz="908" spc="7" dirty="0">
                <a:latin typeface="Arial" panose="020B0604020202020204" pitchFamily="34" charset="0"/>
                <a:ea typeface="Arial"/>
                <a:cs typeface="Arial" panose="020B0604020202020204" pitchFamily="34" charset="0"/>
                <a:sym typeface="Arial"/>
              </a:rPr>
              <a:t>Staff networks collaborating on;</a:t>
            </a:r>
            <a:r>
              <a:rPr lang="en-US" sz="908" b="1" spc="7" dirty="0">
                <a:latin typeface="Arial" panose="020B0604020202020204" pitchFamily="34" charset="0"/>
                <a:ea typeface="Arial Bold"/>
                <a:cs typeface="Arial" panose="020B0604020202020204" pitchFamily="34" charset="0"/>
                <a:sym typeface="Arial Bold"/>
              </a:rPr>
              <a:t> </a:t>
            </a:r>
          </a:p>
          <a:p>
            <a:pPr>
              <a:spcBef>
                <a:spcPct val="0"/>
              </a:spcBef>
            </a:pPr>
            <a:r>
              <a:rPr lang="en-US" sz="908" b="1" spc="7" dirty="0">
                <a:solidFill>
                  <a:srgbClr val="004461"/>
                </a:solidFill>
                <a:latin typeface="Arial" panose="020B0604020202020204" pitchFamily="34" charset="0"/>
                <a:ea typeface="Arial Bold"/>
                <a:cs typeface="Arial" panose="020B0604020202020204" pitchFamily="34" charset="0"/>
                <a:sym typeface="Arial Bold"/>
              </a:rPr>
              <a:t>BHM, Race Equality Week, </a:t>
            </a:r>
          </a:p>
          <a:p>
            <a:pPr>
              <a:spcBef>
                <a:spcPct val="0"/>
              </a:spcBef>
            </a:pPr>
            <a:r>
              <a:rPr lang="en-US" sz="908" b="1" spc="7" dirty="0">
                <a:solidFill>
                  <a:srgbClr val="004461"/>
                </a:solidFill>
                <a:latin typeface="Arial" panose="020B0604020202020204" pitchFamily="34" charset="0"/>
                <a:ea typeface="Arial Bold"/>
                <a:cs typeface="Arial" panose="020B0604020202020204" pitchFamily="34" charset="0"/>
                <a:sym typeface="Arial Bold"/>
              </a:rPr>
              <a:t>LGBTQ+ History Month, </a:t>
            </a:r>
          </a:p>
          <a:p>
            <a:pPr>
              <a:spcBef>
                <a:spcPct val="0"/>
              </a:spcBef>
            </a:pPr>
            <a:r>
              <a:rPr lang="en-US" sz="908" b="1" spc="7" dirty="0">
                <a:solidFill>
                  <a:srgbClr val="004461"/>
                </a:solidFill>
                <a:latin typeface="Arial" panose="020B0604020202020204" pitchFamily="34" charset="0"/>
                <a:ea typeface="Arial Bold"/>
                <a:cs typeface="Arial" panose="020B0604020202020204" pitchFamily="34" charset="0"/>
                <a:sym typeface="Arial Bold"/>
              </a:rPr>
              <a:t>Ramadan </a:t>
            </a:r>
            <a:r>
              <a:rPr lang="en-US" sz="908" b="1" spc="7" dirty="0">
                <a:solidFill>
                  <a:schemeClr val="tx2"/>
                </a:solidFill>
                <a:latin typeface="Arial" panose="020B0604020202020204" pitchFamily="34" charset="0"/>
                <a:ea typeface="Arial Bold"/>
                <a:cs typeface="Arial" panose="020B0604020202020204" pitchFamily="34" charset="0"/>
                <a:sym typeface="Arial Bold"/>
              </a:rPr>
              <a:t>and Disability History Month. </a:t>
            </a:r>
            <a:r>
              <a:rPr lang="en-US" sz="908" spc="7" dirty="0">
                <a:solidFill>
                  <a:schemeClr val="tx2"/>
                </a:solidFill>
                <a:latin typeface="Arial" panose="020B0604020202020204" pitchFamily="34" charset="0"/>
                <a:ea typeface="Arial"/>
                <a:cs typeface="Arial" panose="020B0604020202020204" pitchFamily="34" charset="0"/>
                <a:sym typeface="Arial"/>
              </a:rPr>
              <a:t> </a:t>
            </a:r>
            <a:r>
              <a:rPr lang="en-US" sz="908" spc="7" dirty="0">
                <a:latin typeface="Arial" panose="020B0604020202020204" pitchFamily="34" charset="0"/>
                <a:ea typeface="Arial"/>
                <a:cs typeface="Arial" panose="020B0604020202020204" pitchFamily="34" charset="0"/>
                <a:sym typeface="Arial"/>
              </a:rPr>
              <a:t>MPFT EDIB developed </a:t>
            </a:r>
          </a:p>
          <a:p>
            <a:pPr>
              <a:spcBef>
                <a:spcPct val="0"/>
              </a:spcBef>
            </a:pPr>
            <a:r>
              <a:rPr lang="en-US" sz="908" spc="7" dirty="0">
                <a:latin typeface="Arial" panose="020B0604020202020204" pitchFamily="34" charset="0"/>
                <a:ea typeface="Arial"/>
                <a:cs typeface="Arial" panose="020B0604020202020204" pitchFamily="34" charset="0"/>
                <a:sym typeface="Arial"/>
              </a:rPr>
              <a:t>a Cultural events calendar which </a:t>
            </a:r>
          </a:p>
          <a:p>
            <a:pPr>
              <a:spcBef>
                <a:spcPct val="0"/>
              </a:spcBef>
            </a:pPr>
            <a:r>
              <a:rPr lang="en-US" sz="908" spc="7" dirty="0">
                <a:latin typeface="Arial" panose="020B0604020202020204" pitchFamily="34" charset="0"/>
                <a:ea typeface="Arial"/>
                <a:cs typeface="Arial" panose="020B0604020202020204" pitchFamily="34" charset="0"/>
                <a:sym typeface="Arial"/>
              </a:rPr>
              <a:t>will identify events ICS networks </a:t>
            </a:r>
          </a:p>
          <a:p>
            <a:pPr>
              <a:spcBef>
                <a:spcPct val="0"/>
              </a:spcBef>
            </a:pPr>
            <a:r>
              <a:rPr lang="en-US" sz="908" spc="7" dirty="0">
                <a:latin typeface="Arial" panose="020B0604020202020204" pitchFamily="34" charset="0"/>
                <a:ea typeface="Arial"/>
                <a:cs typeface="Arial" panose="020B0604020202020204" pitchFamily="34" charset="0"/>
                <a:sym typeface="Arial"/>
              </a:rPr>
              <a:t>want to collaborate on</a:t>
            </a:r>
          </a:p>
        </p:txBody>
      </p:sp>
      <p:sp>
        <p:nvSpPr>
          <p:cNvPr id="96" name="TextBox 92">
            <a:extLst>
              <a:ext uri="{FF2B5EF4-FFF2-40B4-BE49-F238E27FC236}">
                <a16:creationId xmlns:a16="http://schemas.microsoft.com/office/drawing/2014/main" id="{4920C9A1-C71A-5BE0-5B0D-577415148A04}"/>
              </a:ext>
            </a:extLst>
          </p:cNvPr>
          <p:cNvSpPr txBox="1"/>
          <p:nvPr/>
        </p:nvSpPr>
        <p:spPr>
          <a:xfrm>
            <a:off x="21424441" y="5750664"/>
            <a:ext cx="1320772" cy="838306"/>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a:r>
              <a:rPr lang="en-US" sz="908" b="1" dirty="0">
                <a:solidFill>
                  <a:srgbClr val="DD3A44"/>
                </a:solidFill>
                <a:latin typeface="Arial" panose="020B0604020202020204" pitchFamily="34" charset="0"/>
                <a:ea typeface="Arial Bold"/>
                <a:cs typeface="Arial" panose="020B0604020202020204" pitchFamily="34" charset="0"/>
                <a:sym typeface="Arial Bold"/>
              </a:rPr>
              <a:t>Differently Abled Buddy Scheme</a:t>
            </a:r>
          </a:p>
          <a:p>
            <a:pPr algn="r"/>
            <a:r>
              <a:rPr lang="en-US" sz="908" dirty="0">
                <a:latin typeface="Arial" panose="020B0604020202020204" pitchFamily="34" charset="0"/>
                <a:ea typeface="Arial"/>
                <a:cs typeface="Arial" panose="020B0604020202020204" pitchFamily="34" charset="0"/>
                <a:sym typeface="Arial"/>
              </a:rPr>
              <a:t>700+ attended 8 Conferences. </a:t>
            </a:r>
          </a:p>
          <a:p>
            <a:pPr algn="r"/>
            <a:r>
              <a:rPr lang="en-US" sz="908" dirty="0">
                <a:latin typeface="Arial" panose="020B0604020202020204" pitchFamily="34" charset="0"/>
                <a:ea typeface="Arial"/>
                <a:cs typeface="Arial" panose="020B0604020202020204" pitchFamily="34" charset="0"/>
                <a:sym typeface="Arial"/>
              </a:rPr>
              <a:t>420+ staff trained via </a:t>
            </a:r>
          </a:p>
          <a:p>
            <a:pPr algn="r"/>
            <a:r>
              <a:rPr lang="en-US" sz="908" dirty="0">
                <a:latin typeface="Arial" panose="020B0604020202020204" pitchFamily="34" charset="0"/>
                <a:ea typeface="Arial"/>
                <a:cs typeface="Arial" panose="020B0604020202020204" pitchFamily="34" charset="0"/>
                <a:sym typeface="Arial"/>
              </a:rPr>
              <a:t>lunch and learn sessions</a:t>
            </a:r>
          </a:p>
        </p:txBody>
      </p:sp>
      <p:sp>
        <p:nvSpPr>
          <p:cNvPr id="83" name="TextBox 78">
            <a:extLst>
              <a:ext uri="{FF2B5EF4-FFF2-40B4-BE49-F238E27FC236}">
                <a16:creationId xmlns:a16="http://schemas.microsoft.com/office/drawing/2014/main" id="{491906CC-08DD-23E4-40F2-EF17A83A76F9}"/>
              </a:ext>
            </a:extLst>
          </p:cNvPr>
          <p:cNvSpPr txBox="1"/>
          <p:nvPr/>
        </p:nvSpPr>
        <p:spPr>
          <a:xfrm>
            <a:off x="21481875" y="4747232"/>
            <a:ext cx="1138988" cy="698589"/>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a:r>
              <a:rPr lang="en-US" sz="908" b="1" dirty="0">
                <a:solidFill>
                  <a:srgbClr val="DD3A44"/>
                </a:solidFill>
                <a:latin typeface="Arial" panose="020B0604020202020204" pitchFamily="34" charset="0"/>
                <a:ea typeface="Arial Bold"/>
                <a:cs typeface="Arial" panose="020B0604020202020204" pitchFamily="34" charset="0"/>
                <a:sym typeface="Arial Bold"/>
              </a:rPr>
              <a:t>12 WRES Champions &amp; 4 WRES Sponsors</a:t>
            </a:r>
            <a:r>
              <a:rPr lang="en-US" sz="908" dirty="0">
                <a:solidFill>
                  <a:srgbClr val="425563"/>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completed training (Oct 2024) </a:t>
            </a:r>
          </a:p>
        </p:txBody>
      </p:sp>
      <p:sp>
        <p:nvSpPr>
          <p:cNvPr id="91" name="TextBox 87">
            <a:extLst>
              <a:ext uri="{FF2B5EF4-FFF2-40B4-BE49-F238E27FC236}">
                <a16:creationId xmlns:a16="http://schemas.microsoft.com/office/drawing/2014/main" id="{632D05E6-9E65-3FA7-690C-B38DA061F341}"/>
              </a:ext>
            </a:extLst>
          </p:cNvPr>
          <p:cNvSpPr txBox="1"/>
          <p:nvPr/>
        </p:nvSpPr>
        <p:spPr>
          <a:xfrm>
            <a:off x="21698836" y="3387491"/>
            <a:ext cx="870294" cy="698589"/>
          </a:xfrm>
          <a:prstGeom prst="rect">
            <a:avLst/>
          </a:prstGeom>
        </p:spPr>
        <p:style>
          <a:lnRef idx="0">
            <a:scrgbClr r="0" g="0" b="0"/>
          </a:lnRef>
          <a:fillRef idx="0">
            <a:scrgbClr r="0" g="0" b="0"/>
          </a:fillRef>
          <a:effectRef idx="0">
            <a:scrgbClr r="0" g="0" b="0"/>
          </a:effectRef>
          <a:fontRef idx="major"/>
        </p:style>
        <p:txBody>
          <a:bodyPr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a:r>
              <a:rPr lang="en-US" sz="908" dirty="0">
                <a:latin typeface="Arial" panose="020B0604020202020204" pitchFamily="34" charset="0"/>
                <a:ea typeface="Arial"/>
                <a:cs typeface="Arial" panose="020B0604020202020204" pitchFamily="34" charset="0"/>
                <a:sym typeface="Arial"/>
              </a:rPr>
              <a:t>System wide </a:t>
            </a:r>
            <a:r>
              <a:rPr lang="en-US" sz="908" b="1" dirty="0" err="1">
                <a:solidFill>
                  <a:srgbClr val="DD3A44"/>
                </a:solidFill>
                <a:latin typeface="Arial" panose="020B0604020202020204" pitchFamily="34" charset="0"/>
                <a:ea typeface="Arial Bold"/>
                <a:cs typeface="Arial" panose="020B0604020202020204" pitchFamily="34" charset="0"/>
                <a:sym typeface="Arial Bold"/>
              </a:rPr>
              <a:t>Organisationa</a:t>
            </a:r>
            <a:r>
              <a:rPr lang="en-US" sz="908" dirty="0" err="1">
                <a:solidFill>
                  <a:srgbClr val="DD3A44"/>
                </a:solidFill>
                <a:latin typeface="Arial" panose="020B0604020202020204" pitchFamily="34" charset="0"/>
                <a:ea typeface="Arial Bold"/>
                <a:cs typeface="Arial" panose="020B0604020202020204" pitchFamily="34" charset="0"/>
                <a:sym typeface="Arial Bold"/>
              </a:rPr>
              <a:t>l</a:t>
            </a:r>
            <a:r>
              <a:rPr lang="en-US" sz="908" b="1" dirty="0">
                <a:solidFill>
                  <a:srgbClr val="DD3A44"/>
                </a:solidFill>
                <a:latin typeface="Arial" panose="020B0604020202020204" pitchFamily="34" charset="0"/>
                <a:ea typeface="Arial Bold"/>
                <a:cs typeface="Arial" panose="020B0604020202020204" pitchFamily="34" charset="0"/>
                <a:sym typeface="Arial Bold"/>
              </a:rPr>
              <a:t> Development Strategy</a:t>
            </a:r>
            <a:r>
              <a:rPr lang="en-US" sz="908" dirty="0">
                <a:solidFill>
                  <a:srgbClr val="DD3A44"/>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produced</a:t>
            </a:r>
            <a:endParaRPr lang="en-US" sz="937" b="1" dirty="0">
              <a:latin typeface="Arial" panose="020B0604020202020204" pitchFamily="34" charset="0"/>
              <a:ea typeface="Arial Bold"/>
              <a:cs typeface="Arial" panose="020B0604020202020204" pitchFamily="34" charset="0"/>
              <a:sym typeface="Arial Bold"/>
            </a:endParaRPr>
          </a:p>
        </p:txBody>
      </p:sp>
      <p:sp>
        <p:nvSpPr>
          <p:cNvPr id="89" name="TextBox 85">
            <a:extLst>
              <a:ext uri="{FF2B5EF4-FFF2-40B4-BE49-F238E27FC236}">
                <a16:creationId xmlns:a16="http://schemas.microsoft.com/office/drawing/2014/main" id="{07623B63-26DC-F33B-073F-06B7768E2CA7}"/>
              </a:ext>
            </a:extLst>
          </p:cNvPr>
          <p:cNvSpPr txBox="1"/>
          <p:nvPr/>
        </p:nvSpPr>
        <p:spPr>
          <a:xfrm>
            <a:off x="22984315" y="3513720"/>
            <a:ext cx="2140486" cy="419154"/>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a:r>
              <a:rPr lang="en-US" sz="908" dirty="0">
                <a:latin typeface="Arial" panose="020B0604020202020204" pitchFamily="34" charset="0"/>
                <a:ea typeface="Arial"/>
                <a:cs typeface="Arial" panose="020B0604020202020204" pitchFamily="34" charset="0"/>
                <a:sym typeface="Arial"/>
              </a:rPr>
              <a:t>Lead on workforce elements of the </a:t>
            </a:r>
            <a:r>
              <a:rPr lang="en-US" sz="908" b="1" dirty="0">
                <a:solidFill>
                  <a:srgbClr val="A48213"/>
                </a:solidFill>
                <a:latin typeface="Arial" panose="020B0604020202020204" pitchFamily="34" charset="0"/>
                <a:ea typeface="Arial Bold"/>
                <a:cs typeface="Arial" panose="020B0604020202020204" pitchFamily="34" charset="0"/>
                <a:sym typeface="Arial Bold"/>
              </a:rPr>
              <a:t>2024/25 System Recovery </a:t>
            </a:r>
            <a:r>
              <a:rPr lang="en-US" sz="908" b="1" dirty="0" err="1">
                <a:solidFill>
                  <a:srgbClr val="A48213"/>
                </a:solidFill>
                <a:latin typeface="Arial" panose="020B0604020202020204" pitchFamily="34" charset="0"/>
                <a:ea typeface="Arial Bold"/>
                <a:cs typeface="Arial" panose="020B0604020202020204" pitchFamily="34" charset="0"/>
                <a:sym typeface="Arial Bold"/>
              </a:rPr>
              <a:t>Programme</a:t>
            </a:r>
            <a:r>
              <a:rPr lang="en-US" sz="908" b="1" dirty="0">
                <a:solidFill>
                  <a:srgbClr val="A48213"/>
                </a:solidFill>
                <a:latin typeface="Arial" panose="020B0604020202020204" pitchFamily="34" charset="0"/>
                <a:ea typeface="Arial Bold"/>
                <a:cs typeface="Arial" panose="020B0604020202020204" pitchFamily="34" charset="0"/>
                <a:sym typeface="Arial Bold"/>
              </a:rPr>
              <a:t> and Provider Collaboratives</a:t>
            </a:r>
          </a:p>
        </p:txBody>
      </p:sp>
      <p:sp>
        <p:nvSpPr>
          <p:cNvPr id="90" name="TextBox 86">
            <a:extLst>
              <a:ext uri="{FF2B5EF4-FFF2-40B4-BE49-F238E27FC236}">
                <a16:creationId xmlns:a16="http://schemas.microsoft.com/office/drawing/2014/main" id="{45D2C461-D00E-BF24-9F30-1C853EA14567}"/>
              </a:ext>
            </a:extLst>
          </p:cNvPr>
          <p:cNvSpPr txBox="1"/>
          <p:nvPr/>
        </p:nvSpPr>
        <p:spPr>
          <a:xfrm>
            <a:off x="26051174" y="2823496"/>
            <a:ext cx="2043881" cy="838306"/>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b="1" dirty="0">
                <a:solidFill>
                  <a:srgbClr val="A48213"/>
                </a:solidFill>
                <a:latin typeface="Arial" panose="020B0604020202020204" pitchFamily="34" charset="0"/>
                <a:ea typeface="Arial Bold"/>
                <a:cs typeface="Arial" panose="020B0604020202020204" pitchFamily="34" charset="0"/>
                <a:sym typeface="Arial Bold"/>
              </a:rPr>
              <a:t>Protected Learning Time</a:t>
            </a:r>
            <a:r>
              <a:rPr lang="en-US" sz="908" dirty="0">
                <a:solidFill>
                  <a:srgbClr val="425563"/>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sessions delivered in 2024/25: Cancer/Opioids and Health Inclusion/ Menopause/Hematology/Sexual Health/ Wellbeing/Children and Young People/Women's Health/Rheumatology</a:t>
            </a:r>
          </a:p>
        </p:txBody>
      </p:sp>
      <p:sp>
        <p:nvSpPr>
          <p:cNvPr id="94" name="TextBox 90">
            <a:extLst>
              <a:ext uri="{FF2B5EF4-FFF2-40B4-BE49-F238E27FC236}">
                <a16:creationId xmlns:a16="http://schemas.microsoft.com/office/drawing/2014/main" id="{F4A3FDDD-07EB-6A49-134D-28824F6DA1E2}"/>
              </a:ext>
            </a:extLst>
          </p:cNvPr>
          <p:cNvSpPr txBox="1"/>
          <p:nvPr/>
        </p:nvSpPr>
        <p:spPr>
          <a:xfrm>
            <a:off x="23300718" y="2293166"/>
            <a:ext cx="997717" cy="698589"/>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a:spcBef>
                <a:spcPct val="0"/>
              </a:spcBef>
            </a:pPr>
            <a:r>
              <a:rPr lang="en-US" sz="908" b="1" spc="8" dirty="0">
                <a:solidFill>
                  <a:srgbClr val="A48213"/>
                </a:solidFill>
                <a:latin typeface="Arial" panose="020B0604020202020204" pitchFamily="34" charset="0"/>
                <a:ea typeface="Arial Bold"/>
                <a:cs typeface="Arial" panose="020B0604020202020204" pitchFamily="34" charset="0"/>
                <a:sym typeface="Arial Bold"/>
              </a:rPr>
              <a:t>Summer School 2025</a:t>
            </a:r>
            <a:r>
              <a:rPr lang="en-US" sz="908" b="1" spc="8" dirty="0">
                <a:latin typeface="Arial" panose="020B0604020202020204" pitchFamily="34" charset="0"/>
                <a:ea typeface="Arial Bold"/>
                <a:cs typeface="Arial" panose="020B0604020202020204" pitchFamily="34" charset="0"/>
                <a:sym typeface="Arial Bold"/>
              </a:rPr>
              <a:t>:</a:t>
            </a:r>
            <a:r>
              <a:rPr lang="en-US" sz="908" spc="8" dirty="0">
                <a:latin typeface="Arial" panose="020B0604020202020204" pitchFamily="34" charset="0"/>
                <a:ea typeface="Arial"/>
                <a:cs typeface="Arial" panose="020B0604020202020204" pitchFamily="34" charset="0"/>
                <a:sym typeface="Arial"/>
              </a:rPr>
              <a:t> expansion and development following 2024's pilot success</a:t>
            </a:r>
          </a:p>
        </p:txBody>
      </p:sp>
      <p:sp>
        <p:nvSpPr>
          <p:cNvPr id="23" name="TextBox 14">
            <a:extLst>
              <a:ext uri="{FF2B5EF4-FFF2-40B4-BE49-F238E27FC236}">
                <a16:creationId xmlns:a16="http://schemas.microsoft.com/office/drawing/2014/main" id="{4E20B45D-8EDA-95DB-B6AA-8A94ABADEA63}"/>
              </a:ext>
            </a:extLst>
          </p:cNvPr>
          <p:cNvSpPr txBox="1"/>
          <p:nvPr/>
        </p:nvSpPr>
        <p:spPr>
          <a:xfrm>
            <a:off x="24816118" y="1477919"/>
            <a:ext cx="3020051" cy="838306"/>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b="1" dirty="0">
                <a:solidFill>
                  <a:srgbClr val="A48213"/>
                </a:solidFill>
                <a:latin typeface="Arial" panose="020B0604020202020204" pitchFamily="34" charset="0"/>
                <a:ea typeface="Arial Bold"/>
                <a:cs typeface="Arial" panose="020B0604020202020204" pitchFamily="34" charset="0"/>
                <a:sym typeface="Arial Bold"/>
              </a:rPr>
              <a:t>Award Nominations</a:t>
            </a:r>
          </a:p>
          <a:p>
            <a:r>
              <a:rPr lang="en-US" sz="908" b="1" dirty="0">
                <a:latin typeface="Arial" panose="020B0604020202020204" pitchFamily="34" charset="0"/>
                <a:ea typeface="Arial Bold"/>
                <a:cs typeface="Arial" panose="020B0604020202020204" pitchFamily="34" charset="0"/>
                <a:sym typeface="Arial Bold"/>
              </a:rPr>
              <a:t>Apprenticeships: </a:t>
            </a:r>
            <a:r>
              <a:rPr lang="en-US" sz="908" dirty="0">
                <a:latin typeface="Arial" panose="020B0604020202020204" pitchFamily="34" charset="0"/>
                <a:ea typeface="Arial"/>
                <a:cs typeface="Arial" panose="020B0604020202020204" pitchFamily="34" charset="0"/>
                <a:sym typeface="Arial"/>
              </a:rPr>
              <a:t>Winners</a:t>
            </a:r>
            <a:r>
              <a:rPr lang="en-US" sz="908" b="1" dirty="0">
                <a:latin typeface="Arial" panose="020B0604020202020204" pitchFamily="34" charset="0"/>
                <a:ea typeface="Arial Bold"/>
                <a:cs typeface="Arial" panose="020B0604020202020204" pitchFamily="34" charset="0"/>
                <a:sym typeface="Arial Bold"/>
              </a:rPr>
              <a:t> </a:t>
            </a:r>
            <a:r>
              <a:rPr lang="en-US" sz="908" dirty="0">
                <a:latin typeface="Arial" panose="020B0604020202020204" pitchFamily="34" charset="0"/>
                <a:ea typeface="Arial"/>
                <a:cs typeface="Arial" panose="020B0604020202020204" pitchFamily="34" charset="0"/>
                <a:sym typeface="Arial"/>
              </a:rPr>
              <a:t>of NSCG "Promoting Apprenticeships Recruitment Campaign" Award</a:t>
            </a:r>
          </a:p>
          <a:p>
            <a:r>
              <a:rPr lang="en-US" sz="908" b="1" dirty="0">
                <a:latin typeface="Arial" panose="020B0604020202020204" pitchFamily="34" charset="0"/>
                <a:ea typeface="Arial Bold"/>
                <a:cs typeface="Arial" panose="020B0604020202020204" pitchFamily="34" charset="0"/>
                <a:sym typeface="Arial Bold"/>
              </a:rPr>
              <a:t>Recruitment</a:t>
            </a:r>
            <a:r>
              <a:rPr lang="en-US" sz="908" dirty="0">
                <a:latin typeface="Arial" panose="020B0604020202020204" pitchFamily="34" charset="0"/>
                <a:ea typeface="Arial"/>
                <a:cs typeface="Arial" panose="020B0604020202020204" pitchFamily="34" charset="0"/>
                <a:sym typeface="Arial"/>
              </a:rPr>
              <a:t>: Finalist in The Firm's 'Best UK Small Recruitment Team’</a:t>
            </a:r>
          </a:p>
          <a:p>
            <a:r>
              <a:rPr lang="en-US" sz="908" b="1" dirty="0">
                <a:latin typeface="Arial" panose="020B0604020202020204" pitchFamily="34" charset="0"/>
                <a:ea typeface="Arial Bold"/>
                <a:cs typeface="Arial" panose="020B0604020202020204" pitchFamily="34" charset="0"/>
                <a:sym typeface="Arial Bold"/>
              </a:rPr>
              <a:t>Outreach: </a:t>
            </a:r>
            <a:r>
              <a:rPr lang="en-US" sz="908" dirty="0">
                <a:latin typeface="Arial" panose="020B0604020202020204" pitchFamily="34" charset="0"/>
                <a:ea typeface="Arial"/>
                <a:cs typeface="Arial" panose="020B0604020202020204" pitchFamily="34" charset="0"/>
                <a:sym typeface="Arial"/>
              </a:rPr>
              <a:t>Shortlisted for National Learning Awards   </a:t>
            </a:r>
            <a:r>
              <a:rPr lang="en-US" sz="908" b="1" dirty="0">
                <a:latin typeface="Arial" panose="020B0604020202020204" pitchFamily="34" charset="0"/>
                <a:ea typeface="Arial Bold"/>
                <a:cs typeface="Arial" panose="020B0604020202020204" pitchFamily="34" charset="0"/>
                <a:sym typeface="Arial Bold"/>
              </a:rPr>
              <a:t>             </a:t>
            </a:r>
            <a:r>
              <a:rPr lang="en-US" sz="908" dirty="0">
                <a:latin typeface="Arial" panose="020B0604020202020204" pitchFamily="34" charset="0"/>
                <a:ea typeface="Arial"/>
                <a:cs typeface="Arial" panose="020B0604020202020204" pitchFamily="34" charset="0"/>
                <a:sym typeface="Arial"/>
              </a:rPr>
              <a:t>                  </a:t>
            </a:r>
          </a:p>
        </p:txBody>
      </p:sp>
      <p:sp>
        <p:nvSpPr>
          <p:cNvPr id="93" name="TextBox 89">
            <a:extLst>
              <a:ext uri="{FF2B5EF4-FFF2-40B4-BE49-F238E27FC236}">
                <a16:creationId xmlns:a16="http://schemas.microsoft.com/office/drawing/2014/main" id="{6B15B565-105A-58EA-FF84-668ABD09046F}"/>
              </a:ext>
            </a:extLst>
          </p:cNvPr>
          <p:cNvSpPr txBox="1"/>
          <p:nvPr/>
        </p:nvSpPr>
        <p:spPr>
          <a:xfrm>
            <a:off x="21962386" y="1194027"/>
            <a:ext cx="1471622" cy="414409"/>
          </a:xfrm>
          <a:prstGeom prst="rect">
            <a:avLst/>
          </a:prstGeom>
        </p:spPr>
        <p:style>
          <a:lnRef idx="0">
            <a:scrgbClr r="0" g="0" b="0"/>
          </a:lnRef>
          <a:fillRef idx="0">
            <a:scrgbClr r="0" g="0" b="0"/>
          </a:fillRef>
          <a:effectRef idx="0">
            <a:scrgbClr r="0" g="0" b="0"/>
          </a:effectRef>
          <a:fontRef idx="major"/>
        </p:style>
        <p:txBody>
          <a:bodyPr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nSpc>
                <a:spcPts val="1125"/>
              </a:lnSpc>
            </a:pPr>
            <a:r>
              <a:rPr lang="en-US" sz="908" b="1" spc="7" dirty="0">
                <a:solidFill>
                  <a:srgbClr val="00A499"/>
                </a:solidFill>
                <a:latin typeface="Arial" panose="020B0604020202020204" pitchFamily="34" charset="0"/>
                <a:ea typeface="Arial Bold"/>
                <a:cs typeface="Arial" panose="020B0604020202020204" pitchFamily="34" charset="0"/>
                <a:sym typeface="Arial Bold"/>
              </a:rPr>
              <a:t>Social Care Academy for </a:t>
            </a:r>
          </a:p>
          <a:p>
            <a:pPr>
              <a:lnSpc>
                <a:spcPts val="1125"/>
              </a:lnSpc>
              <a:spcBef>
                <a:spcPct val="0"/>
              </a:spcBef>
            </a:pPr>
            <a:r>
              <a:rPr lang="en-US" sz="908" b="1" spc="8" dirty="0">
                <a:solidFill>
                  <a:srgbClr val="00A499"/>
                </a:solidFill>
                <a:latin typeface="Arial" panose="020B0604020202020204" pitchFamily="34" charset="0"/>
                <a:ea typeface="Arial Bold"/>
                <a:cs typeface="Arial" panose="020B0604020202020204" pitchFamily="34" charset="0"/>
                <a:sym typeface="Arial Bold"/>
              </a:rPr>
              <a:t>Staffordshire and Stoke on Tren</a:t>
            </a:r>
            <a:r>
              <a:rPr lang="en-US" sz="908" spc="8" dirty="0">
                <a:solidFill>
                  <a:srgbClr val="00A499"/>
                </a:solidFill>
                <a:latin typeface="Arial" panose="020B0604020202020204" pitchFamily="34" charset="0"/>
                <a:ea typeface="Arial"/>
                <a:cs typeface="Arial" panose="020B0604020202020204" pitchFamily="34" charset="0"/>
                <a:sym typeface="Arial"/>
              </a:rPr>
              <a:t>t</a:t>
            </a:r>
            <a:r>
              <a:rPr lang="en-US" sz="908" spc="8" dirty="0">
                <a:solidFill>
                  <a:srgbClr val="000000"/>
                </a:solidFill>
                <a:latin typeface="Arial" panose="020B0604020202020204" pitchFamily="34" charset="0"/>
                <a:ea typeface="Arial"/>
                <a:cs typeface="Arial" panose="020B0604020202020204" pitchFamily="34" charset="0"/>
                <a:sym typeface="Arial"/>
              </a:rPr>
              <a:t> </a:t>
            </a:r>
            <a:r>
              <a:rPr lang="en-US" sz="908" spc="8" dirty="0">
                <a:latin typeface="Arial" panose="020B0604020202020204" pitchFamily="34" charset="0"/>
                <a:ea typeface="Arial"/>
                <a:cs typeface="Arial" panose="020B0604020202020204" pitchFamily="34" charset="0"/>
                <a:sym typeface="Arial"/>
              </a:rPr>
              <a:t>launched</a:t>
            </a:r>
          </a:p>
        </p:txBody>
      </p:sp>
      <p:sp>
        <p:nvSpPr>
          <p:cNvPr id="87" name="TextBox 83">
            <a:extLst>
              <a:ext uri="{FF2B5EF4-FFF2-40B4-BE49-F238E27FC236}">
                <a16:creationId xmlns:a16="http://schemas.microsoft.com/office/drawing/2014/main" id="{CE0E383A-5BBA-C541-7A3E-2851013A97DB}"/>
              </a:ext>
            </a:extLst>
          </p:cNvPr>
          <p:cNvSpPr txBox="1"/>
          <p:nvPr/>
        </p:nvSpPr>
        <p:spPr>
          <a:xfrm>
            <a:off x="20141667" y="650802"/>
            <a:ext cx="1148144" cy="1261949"/>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a:r>
              <a:rPr lang="en-US" sz="908" b="1" dirty="0">
                <a:solidFill>
                  <a:srgbClr val="00A499"/>
                </a:solidFill>
                <a:latin typeface="Arial" panose="020B0604020202020204" pitchFamily="34" charset="0"/>
                <a:ea typeface="Arial Bold"/>
                <a:cs typeface="Arial" panose="020B0604020202020204" pitchFamily="34" charset="0"/>
                <a:sym typeface="Arial Bold"/>
              </a:rPr>
              <a:t>System Sexual Safety Working Group</a:t>
            </a:r>
            <a:r>
              <a:rPr lang="en-US" sz="908" b="1" dirty="0">
                <a:solidFill>
                  <a:srgbClr val="425563"/>
                </a:solidFill>
                <a:latin typeface="Arial" panose="020B0604020202020204" pitchFamily="34" charset="0"/>
                <a:ea typeface="Arial Bold"/>
                <a:cs typeface="Arial" panose="020B0604020202020204" pitchFamily="34" charset="0"/>
                <a:sym typeface="Arial Bold"/>
              </a:rPr>
              <a:t> </a:t>
            </a:r>
            <a:r>
              <a:rPr lang="en-US" sz="908" dirty="0">
                <a:latin typeface="Arial" panose="020B0604020202020204" pitchFamily="34" charset="0"/>
                <a:ea typeface="Arial"/>
                <a:cs typeface="Arial" panose="020B0604020202020204" pitchFamily="34" charset="0"/>
                <a:sym typeface="Arial"/>
              </a:rPr>
              <a:t>formed</a:t>
            </a:r>
            <a:r>
              <a:rPr lang="en-US" sz="908" b="1" dirty="0">
                <a:latin typeface="Arial" panose="020B0604020202020204" pitchFamily="34" charset="0"/>
                <a:ea typeface="Arial Bold"/>
                <a:cs typeface="Arial" panose="020B0604020202020204" pitchFamily="34" charset="0"/>
                <a:sym typeface="Arial Bold"/>
              </a:rPr>
              <a:t>,</a:t>
            </a:r>
            <a:r>
              <a:rPr lang="en-US" sz="908" dirty="0">
                <a:latin typeface="Arial" panose="020B0604020202020204" pitchFamily="34" charset="0"/>
                <a:ea typeface="Arial"/>
                <a:cs typeface="Arial" panose="020B0604020202020204" pitchFamily="34" charset="0"/>
                <a:sym typeface="Arial"/>
              </a:rPr>
              <a:t> in response to </a:t>
            </a:r>
          </a:p>
          <a:p>
            <a:pPr algn="r"/>
            <a:r>
              <a:rPr lang="en-US" sz="908" dirty="0">
                <a:latin typeface="Arial" panose="020B0604020202020204" pitchFamily="34" charset="0"/>
                <a:ea typeface="Arial"/>
                <a:cs typeface="Arial" panose="020B0604020202020204" pitchFamily="34" charset="0"/>
                <a:sym typeface="Arial"/>
              </a:rPr>
              <a:t>NHS Sexual Safety Charter and the implementation of</a:t>
            </a:r>
          </a:p>
          <a:p>
            <a:pPr algn="r"/>
            <a:r>
              <a:rPr lang="en-US" sz="908" dirty="0">
                <a:latin typeface="Arial" panose="020B0604020202020204" pitchFamily="34" charset="0"/>
                <a:ea typeface="Arial"/>
                <a:cs typeface="Arial" panose="020B0604020202020204" pitchFamily="34" charset="0"/>
                <a:sym typeface="Arial"/>
              </a:rPr>
              <a:t> the 10 pledges</a:t>
            </a:r>
          </a:p>
          <a:p>
            <a:pPr algn="r"/>
            <a:endParaRPr lang="en-US" sz="937" dirty="0">
              <a:solidFill>
                <a:srgbClr val="425563"/>
              </a:solidFill>
              <a:latin typeface="Arial" panose="020B0604020202020204" pitchFamily="34" charset="0"/>
              <a:ea typeface="Arial"/>
              <a:cs typeface="Arial" panose="020B0604020202020204" pitchFamily="34" charset="0"/>
              <a:sym typeface="Arial"/>
            </a:endParaRPr>
          </a:p>
        </p:txBody>
      </p:sp>
      <p:sp>
        <p:nvSpPr>
          <p:cNvPr id="88" name="TextBox 84">
            <a:extLst>
              <a:ext uri="{FF2B5EF4-FFF2-40B4-BE49-F238E27FC236}">
                <a16:creationId xmlns:a16="http://schemas.microsoft.com/office/drawing/2014/main" id="{EBB4C73E-226B-E4E3-F963-AF3022472249}"/>
              </a:ext>
            </a:extLst>
          </p:cNvPr>
          <p:cNvSpPr txBox="1"/>
          <p:nvPr/>
        </p:nvSpPr>
        <p:spPr>
          <a:xfrm>
            <a:off x="17432038" y="645373"/>
            <a:ext cx="1858268" cy="563359"/>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b="1" dirty="0">
                <a:solidFill>
                  <a:srgbClr val="00A499"/>
                </a:solidFill>
                <a:latin typeface="Arial" panose="020B0604020202020204" pitchFamily="34" charset="0"/>
                <a:ea typeface="Arial Bold"/>
                <a:cs typeface="Arial" panose="020B0604020202020204" pitchFamily="34" charset="0"/>
                <a:sym typeface="Arial Bold"/>
              </a:rPr>
              <a:t>J2W Podcast </a:t>
            </a:r>
            <a:r>
              <a:rPr lang="en-US" sz="908" dirty="0">
                <a:latin typeface="Arial" panose="020B0604020202020204" pitchFamily="34" charset="0"/>
                <a:ea typeface="Arial"/>
                <a:cs typeface="Arial" panose="020B0604020202020204" pitchFamily="34" charset="0"/>
                <a:sym typeface="Arial"/>
              </a:rPr>
              <a:t>launched; 5 episodes recorded for T Level miniseries. More miniseries planned for 2025/26</a:t>
            </a:r>
          </a:p>
          <a:p>
            <a:endParaRPr lang="en-US" sz="937" dirty="0">
              <a:solidFill>
                <a:srgbClr val="425563"/>
              </a:solidFill>
              <a:latin typeface="Arial" panose="020B0604020202020204" pitchFamily="34" charset="0"/>
              <a:ea typeface="Arial"/>
              <a:cs typeface="Arial" panose="020B0604020202020204" pitchFamily="34" charset="0"/>
              <a:sym typeface="Arial"/>
            </a:endParaRPr>
          </a:p>
        </p:txBody>
      </p:sp>
      <p:sp>
        <p:nvSpPr>
          <p:cNvPr id="86" name="TextBox 82">
            <a:extLst>
              <a:ext uri="{FF2B5EF4-FFF2-40B4-BE49-F238E27FC236}">
                <a16:creationId xmlns:a16="http://schemas.microsoft.com/office/drawing/2014/main" id="{0E210324-AB6E-4537-C495-CA2CD49C388C}"/>
              </a:ext>
            </a:extLst>
          </p:cNvPr>
          <p:cNvSpPr txBox="1"/>
          <p:nvPr/>
        </p:nvSpPr>
        <p:spPr>
          <a:xfrm>
            <a:off x="19783709" y="2376715"/>
            <a:ext cx="1298111" cy="1116524"/>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0" b="1" dirty="0">
                <a:solidFill>
                  <a:srgbClr val="005EB8"/>
                </a:solidFill>
                <a:latin typeface="Arial" panose="020B0604020202020204" pitchFamily="34" charset="0"/>
                <a:ea typeface="Arial Bold"/>
                <a:cs typeface="Arial" panose="020B0604020202020204" pitchFamily="34" charset="0"/>
                <a:sym typeface="Arial Bold"/>
              </a:rPr>
              <a:t>OD in ICB </a:t>
            </a:r>
          </a:p>
          <a:p>
            <a:r>
              <a:rPr lang="en-US" sz="908" dirty="0">
                <a:latin typeface="Arial" panose="020B0604020202020204" pitchFamily="34" charset="0"/>
                <a:ea typeface="Arial"/>
                <a:cs typeface="Arial" panose="020B0604020202020204" pitchFamily="34" charset="0"/>
                <a:sym typeface="Arial"/>
              </a:rPr>
              <a:t>10 portfolio workshops delivered. 70 Strength Deployment Inventory (SDI) assessments completed and 7 workshops held for embedding of knowledge</a:t>
            </a:r>
          </a:p>
        </p:txBody>
      </p:sp>
      <p:sp>
        <p:nvSpPr>
          <p:cNvPr id="18" name="TextBox 9">
            <a:extLst>
              <a:ext uri="{FF2B5EF4-FFF2-40B4-BE49-F238E27FC236}">
                <a16:creationId xmlns:a16="http://schemas.microsoft.com/office/drawing/2014/main" id="{DE359079-16C9-C209-BFC0-D65A33026082}"/>
              </a:ext>
            </a:extLst>
          </p:cNvPr>
          <p:cNvSpPr txBox="1"/>
          <p:nvPr/>
        </p:nvSpPr>
        <p:spPr>
          <a:xfrm>
            <a:off x="17445579" y="2421735"/>
            <a:ext cx="1387586" cy="698589"/>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b="1" dirty="0">
                <a:solidFill>
                  <a:srgbClr val="005EB8"/>
                </a:solidFill>
                <a:latin typeface="Arial" panose="020B0604020202020204" pitchFamily="34" charset="0"/>
                <a:ea typeface="Arial Bold"/>
                <a:cs typeface="Arial" panose="020B0604020202020204" pitchFamily="34" charset="0"/>
                <a:sym typeface="Arial Bold"/>
              </a:rPr>
              <a:t>T Levels</a:t>
            </a:r>
            <a:r>
              <a:rPr lang="en-US" sz="908" dirty="0">
                <a:solidFill>
                  <a:srgbClr val="425563"/>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80 placements provided in 2023/24 rising to </a:t>
            </a:r>
            <a:r>
              <a:rPr lang="en-US" sz="908" b="1" dirty="0">
                <a:solidFill>
                  <a:schemeClr val="accent1"/>
                </a:solidFill>
                <a:latin typeface="Arial" panose="020B0604020202020204" pitchFamily="34" charset="0"/>
                <a:ea typeface="Arial Bold"/>
                <a:cs typeface="Arial" panose="020B0604020202020204" pitchFamily="34" charset="0"/>
                <a:sym typeface="Arial Bold"/>
              </a:rPr>
              <a:t>126 in total in 2024/25</a:t>
            </a:r>
            <a:r>
              <a:rPr lang="en-US" sz="908" dirty="0">
                <a:solidFill>
                  <a:schemeClr val="accent1"/>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including clinical and non clinical placements</a:t>
            </a:r>
            <a:endParaRPr lang="en-US" sz="937" dirty="0">
              <a:latin typeface="Arial" panose="020B0604020202020204" pitchFamily="34" charset="0"/>
              <a:ea typeface="Arial"/>
              <a:cs typeface="Arial" panose="020B0604020202020204" pitchFamily="34" charset="0"/>
              <a:sym typeface="Arial"/>
            </a:endParaRPr>
          </a:p>
        </p:txBody>
      </p:sp>
      <p:sp>
        <p:nvSpPr>
          <p:cNvPr id="11" name="TextBox 3">
            <a:extLst>
              <a:ext uri="{FF2B5EF4-FFF2-40B4-BE49-F238E27FC236}">
                <a16:creationId xmlns:a16="http://schemas.microsoft.com/office/drawing/2014/main" id="{46D9E249-147D-E964-B1C2-5BB81578761C}"/>
              </a:ext>
            </a:extLst>
          </p:cNvPr>
          <p:cNvSpPr txBox="1"/>
          <p:nvPr/>
        </p:nvSpPr>
        <p:spPr>
          <a:xfrm>
            <a:off x="20694628" y="3749405"/>
            <a:ext cx="1245376" cy="558871"/>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dirty="0">
                <a:solidFill>
                  <a:srgbClr val="425563"/>
                </a:solidFill>
                <a:latin typeface="Arial" panose="020B0604020202020204" pitchFamily="34" charset="0"/>
                <a:ea typeface="Arial"/>
                <a:cs typeface="Arial" panose="020B0604020202020204" pitchFamily="34" charset="0"/>
                <a:sym typeface="Arial"/>
              </a:rPr>
              <a:t>Two pilot </a:t>
            </a:r>
            <a:r>
              <a:rPr lang="en-US" sz="908" b="1" dirty="0">
                <a:solidFill>
                  <a:srgbClr val="005EB8"/>
                </a:solidFill>
                <a:latin typeface="Arial" panose="020B0604020202020204" pitchFamily="34" charset="0"/>
                <a:ea typeface="Arial Bold"/>
                <a:cs typeface="Arial" panose="020B0604020202020204" pitchFamily="34" charset="0"/>
                <a:sym typeface="Arial Bold"/>
              </a:rPr>
              <a:t>Health </a:t>
            </a:r>
          </a:p>
          <a:p>
            <a:r>
              <a:rPr lang="en-US" sz="908" b="1" dirty="0">
                <a:solidFill>
                  <a:srgbClr val="005EB8"/>
                </a:solidFill>
                <a:latin typeface="Arial" panose="020B0604020202020204" pitchFamily="34" charset="0"/>
                <a:ea typeface="Arial Bold"/>
                <a:cs typeface="Arial" panose="020B0604020202020204" pitchFamily="34" charset="0"/>
                <a:sym typeface="Arial Bold"/>
              </a:rPr>
              <a:t>and Care </a:t>
            </a:r>
            <a:r>
              <a:rPr lang="en-US" sz="908" b="1" dirty="0">
                <a:solidFill>
                  <a:srgbClr val="425563"/>
                </a:solidFill>
                <a:latin typeface="Arial" panose="020B0604020202020204" pitchFamily="34" charset="0"/>
                <a:ea typeface="Arial Bold"/>
                <a:cs typeface="Arial" panose="020B0604020202020204" pitchFamily="34" charset="0"/>
                <a:sym typeface="Arial Bold"/>
              </a:rPr>
              <a:t>Careers Roadshows </a:t>
            </a:r>
            <a:r>
              <a:rPr lang="en-US" sz="908" dirty="0">
                <a:solidFill>
                  <a:srgbClr val="425563"/>
                </a:solidFill>
                <a:latin typeface="Arial" panose="020B0604020202020204" pitchFamily="34" charset="0"/>
                <a:ea typeface="Arial"/>
                <a:cs typeface="Arial" panose="020B0604020202020204" pitchFamily="34" charset="0"/>
                <a:sym typeface="Arial"/>
              </a:rPr>
              <a:t>held in 2024</a:t>
            </a:r>
          </a:p>
        </p:txBody>
      </p:sp>
      <p:sp>
        <p:nvSpPr>
          <p:cNvPr id="84" name="TextBox 79">
            <a:extLst>
              <a:ext uri="{FF2B5EF4-FFF2-40B4-BE49-F238E27FC236}">
                <a16:creationId xmlns:a16="http://schemas.microsoft.com/office/drawing/2014/main" id="{D7DF7241-9BE1-D916-35D5-72648865814D}"/>
              </a:ext>
            </a:extLst>
          </p:cNvPr>
          <p:cNvSpPr txBox="1"/>
          <p:nvPr/>
        </p:nvSpPr>
        <p:spPr>
          <a:xfrm>
            <a:off x="17432039" y="3993481"/>
            <a:ext cx="2125021" cy="419154"/>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b="1" dirty="0">
                <a:solidFill>
                  <a:srgbClr val="005DA1"/>
                </a:solidFill>
                <a:latin typeface="Arial" panose="020B0604020202020204" pitchFamily="34" charset="0"/>
                <a:ea typeface="Arial Bold"/>
                <a:cs typeface="Arial" panose="020B0604020202020204" pitchFamily="34" charset="0"/>
                <a:sym typeface="Arial Bold"/>
              </a:rPr>
              <a:t>Apprenticeship Levy </a:t>
            </a:r>
            <a:r>
              <a:rPr lang="en-US" sz="908" b="1" dirty="0">
                <a:solidFill>
                  <a:srgbClr val="005DA1"/>
                </a:solidFill>
                <a:latin typeface="Arial" panose="020B0604020202020204" pitchFamily="34" charset="0"/>
                <a:ea typeface="Arial"/>
                <a:cs typeface="Arial" panose="020B0604020202020204" pitchFamily="34" charset="0"/>
                <a:sym typeface="Arial"/>
              </a:rPr>
              <a:t>Facilitated the sharing of £214,000</a:t>
            </a:r>
            <a:r>
              <a:rPr lang="en-US" sz="908" dirty="0">
                <a:solidFill>
                  <a:srgbClr val="005DA1"/>
                </a:solidFill>
                <a:latin typeface="Arial" panose="020B0604020202020204" pitchFamily="34" charset="0"/>
                <a:ea typeface="Arial"/>
                <a:cs typeface="Arial" panose="020B0604020202020204" pitchFamily="34" charset="0"/>
                <a:sym typeface="Arial"/>
              </a:rPr>
              <a:t> </a:t>
            </a:r>
            <a:r>
              <a:rPr lang="en-US" sz="908" dirty="0">
                <a:solidFill>
                  <a:srgbClr val="000000"/>
                </a:solidFill>
                <a:latin typeface="Arial" panose="020B0604020202020204" pitchFamily="34" charset="0"/>
                <a:ea typeface="Arial"/>
                <a:cs typeface="Arial" panose="020B0604020202020204" pitchFamily="34" charset="0"/>
                <a:sym typeface="Arial"/>
              </a:rPr>
              <a:t>to </a:t>
            </a:r>
            <a:r>
              <a:rPr lang="en-US" sz="908" dirty="0">
                <a:latin typeface="Arial" panose="020B0604020202020204" pitchFamily="34" charset="0"/>
                <a:ea typeface="Arial"/>
                <a:cs typeface="Arial" panose="020B0604020202020204" pitchFamily="34" charset="0"/>
                <a:sym typeface="Arial"/>
              </a:rPr>
              <a:t>Primary Care and Social Care for upskilling careers in 2024</a:t>
            </a:r>
            <a:endParaRPr lang="en-US" sz="908" b="1" dirty="0">
              <a:latin typeface="Arial" panose="020B0604020202020204" pitchFamily="34" charset="0"/>
              <a:ea typeface="Arial Bold"/>
              <a:cs typeface="Arial" panose="020B0604020202020204" pitchFamily="34" charset="0"/>
              <a:sym typeface="Arial Bold"/>
            </a:endParaRPr>
          </a:p>
        </p:txBody>
      </p:sp>
      <p:sp>
        <p:nvSpPr>
          <p:cNvPr id="85" name="TextBox 80">
            <a:extLst>
              <a:ext uri="{FF2B5EF4-FFF2-40B4-BE49-F238E27FC236}">
                <a16:creationId xmlns:a16="http://schemas.microsoft.com/office/drawing/2014/main" id="{C23BA817-A0AE-98B3-1577-4D49E44E09DA}"/>
              </a:ext>
            </a:extLst>
          </p:cNvPr>
          <p:cNvSpPr txBox="1"/>
          <p:nvPr/>
        </p:nvSpPr>
        <p:spPr>
          <a:xfrm>
            <a:off x="19756028" y="4962910"/>
            <a:ext cx="1177737" cy="1117742"/>
          </a:xfrm>
          <a:prstGeom prst="rect">
            <a:avLst/>
          </a:prstGeom>
        </p:spPr>
        <p:style>
          <a:lnRef idx="0">
            <a:scrgbClr r="0" g="0" b="0"/>
          </a:lnRef>
          <a:fillRef idx="0">
            <a:scrgbClr r="0" g="0" b="0"/>
          </a:fillRef>
          <a:effectRef idx="0">
            <a:scrgbClr r="0" g="0" b="0"/>
          </a:effectRef>
          <a:fontRef idx="major"/>
        </p:style>
        <p:txBody>
          <a:bodyPr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b="1" dirty="0">
                <a:solidFill>
                  <a:srgbClr val="9A3269"/>
                </a:solidFill>
                <a:latin typeface="Arial" panose="020B0604020202020204" pitchFamily="34" charset="0"/>
                <a:ea typeface="Arial Bold"/>
                <a:cs typeface="Arial" panose="020B0604020202020204" pitchFamily="34" charset="0"/>
                <a:sym typeface="Arial Bold"/>
              </a:rPr>
              <a:t>NHSE Universal Family </a:t>
            </a:r>
            <a:r>
              <a:rPr lang="en-US" sz="908" b="1" dirty="0" err="1">
                <a:solidFill>
                  <a:srgbClr val="9A3269"/>
                </a:solidFill>
                <a:latin typeface="Arial" panose="020B0604020202020204" pitchFamily="34" charset="0"/>
                <a:ea typeface="Arial Bold"/>
                <a:cs typeface="Arial" panose="020B0604020202020204" pitchFamily="34" charset="0"/>
                <a:sym typeface="Arial Bold"/>
              </a:rPr>
              <a:t>Programme</a:t>
            </a:r>
            <a:r>
              <a:rPr lang="en-US" sz="908" b="1" dirty="0">
                <a:solidFill>
                  <a:srgbClr val="9A3269"/>
                </a:solidFill>
                <a:latin typeface="Arial" panose="020B0604020202020204" pitchFamily="34" charset="0"/>
                <a:ea typeface="Arial Bold"/>
                <a:cs typeface="Arial" panose="020B0604020202020204" pitchFamily="34" charset="0"/>
                <a:sym typeface="Arial Bold"/>
              </a:rPr>
              <a:t> Pilot</a:t>
            </a:r>
            <a:r>
              <a:rPr lang="en-US" sz="908" dirty="0">
                <a:solidFill>
                  <a:srgbClr val="9A3269"/>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Supported</a:t>
            </a:r>
            <a:r>
              <a:rPr lang="en-US" sz="908" dirty="0">
                <a:solidFill>
                  <a:srgbClr val="425563"/>
                </a:solidFill>
                <a:latin typeface="Arial" panose="020B0604020202020204" pitchFamily="34" charset="0"/>
                <a:ea typeface="Arial"/>
                <a:cs typeface="Arial" panose="020B0604020202020204" pitchFamily="34" charset="0"/>
                <a:sym typeface="Arial"/>
              </a:rPr>
              <a:t> </a:t>
            </a:r>
            <a:r>
              <a:rPr lang="en-US" sz="908" b="1" dirty="0">
                <a:solidFill>
                  <a:schemeClr val="accent3"/>
                </a:solidFill>
                <a:latin typeface="Arial" panose="020B0604020202020204" pitchFamily="34" charset="0"/>
                <a:ea typeface="Arial Bold"/>
                <a:cs typeface="Arial" panose="020B0604020202020204" pitchFamily="34" charset="0"/>
                <a:sym typeface="Arial Bold"/>
              </a:rPr>
              <a:t>25 young people with lived experience</a:t>
            </a:r>
            <a:r>
              <a:rPr lang="en-US" sz="908" dirty="0">
                <a:solidFill>
                  <a:schemeClr val="accent3"/>
                </a:solidFill>
                <a:latin typeface="Arial" panose="020B0604020202020204" pitchFamily="34" charset="0"/>
                <a:ea typeface="Arial"/>
                <a:cs typeface="Arial" panose="020B0604020202020204" pitchFamily="34" charset="0"/>
                <a:sym typeface="Arial"/>
              </a:rPr>
              <a:t> </a:t>
            </a:r>
            <a:r>
              <a:rPr lang="en-US" sz="908" b="1" dirty="0">
                <a:solidFill>
                  <a:schemeClr val="accent3"/>
                </a:solidFill>
                <a:latin typeface="Arial" panose="020B0604020202020204" pitchFamily="34" charset="0"/>
                <a:ea typeface="Arial Bold"/>
                <a:cs typeface="Arial" panose="020B0604020202020204" pitchFamily="34" charset="0"/>
                <a:sym typeface="Arial Bold"/>
              </a:rPr>
              <a:t>of care</a:t>
            </a:r>
            <a:r>
              <a:rPr lang="en-US" sz="908" dirty="0">
                <a:solidFill>
                  <a:srgbClr val="425563"/>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into agreed ringfenced roles within the NHS across SSOT</a:t>
            </a:r>
          </a:p>
        </p:txBody>
      </p:sp>
      <p:sp>
        <p:nvSpPr>
          <p:cNvPr id="92" name="TextBox 88">
            <a:extLst>
              <a:ext uri="{FF2B5EF4-FFF2-40B4-BE49-F238E27FC236}">
                <a16:creationId xmlns:a16="http://schemas.microsoft.com/office/drawing/2014/main" id="{E007129A-2DF7-8BEC-1D2E-9CA14E28D831}"/>
              </a:ext>
            </a:extLst>
          </p:cNvPr>
          <p:cNvSpPr txBox="1"/>
          <p:nvPr/>
        </p:nvSpPr>
        <p:spPr>
          <a:xfrm>
            <a:off x="17432038" y="4998718"/>
            <a:ext cx="1350082" cy="558871"/>
          </a:xfrm>
          <a:prstGeom prst="rect">
            <a:avLst/>
          </a:prstGeom>
        </p:spPr>
        <p:style>
          <a:lnRef idx="0">
            <a:scrgbClr r="0" g="0" b="0"/>
          </a:lnRef>
          <a:fillRef idx="0">
            <a:scrgbClr r="0" g="0" b="0"/>
          </a:fillRef>
          <a:effectRef idx="0">
            <a:scrgbClr r="0" g="0" b="0"/>
          </a:effectRef>
          <a:fontRef idx="major"/>
        </p:style>
        <p:txBody>
          <a:bodyPr wrap="square" lIns="0" tIns="0" rIns="0" bIns="0"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908" b="1" dirty="0">
                <a:solidFill>
                  <a:srgbClr val="9A3269"/>
                </a:solidFill>
                <a:latin typeface="Arial" panose="020B0604020202020204" pitchFamily="34" charset="0"/>
                <a:ea typeface="Arial Bold"/>
                <a:cs typeface="Arial" panose="020B0604020202020204" pitchFamily="34" charset="0"/>
                <a:sym typeface="Arial Bold"/>
              </a:rPr>
              <a:t>VWEX Careers Hub </a:t>
            </a:r>
            <a:r>
              <a:rPr lang="en-US" sz="908" dirty="0">
                <a:solidFill>
                  <a:srgbClr val="425563"/>
                </a:solidFill>
                <a:latin typeface="Arial" panose="020B0604020202020204" pitchFamily="34" charset="0"/>
                <a:ea typeface="Arial"/>
                <a:cs typeface="Arial" panose="020B0604020202020204" pitchFamily="34" charset="0"/>
                <a:sym typeface="Arial"/>
              </a:rPr>
              <a:t> </a:t>
            </a:r>
            <a:r>
              <a:rPr lang="en-US" sz="908" dirty="0">
                <a:latin typeface="Arial" panose="020B0604020202020204" pitchFamily="34" charset="0"/>
                <a:ea typeface="Arial"/>
                <a:cs typeface="Arial" panose="020B0604020202020204" pitchFamily="34" charset="0"/>
                <a:sym typeface="Arial"/>
              </a:rPr>
              <a:t>launched in 2024. 5k+ students have </a:t>
            </a:r>
            <a:r>
              <a:rPr lang="en-US" sz="908" dirty="0" err="1">
                <a:latin typeface="Arial" panose="020B0604020202020204" pitchFamily="34" charset="0"/>
                <a:ea typeface="Arial"/>
                <a:cs typeface="Arial" panose="020B0604020202020204" pitchFamily="34" charset="0"/>
                <a:sym typeface="Arial"/>
              </a:rPr>
              <a:t>utilised</a:t>
            </a:r>
            <a:r>
              <a:rPr lang="en-US" sz="908" dirty="0">
                <a:latin typeface="Arial" panose="020B0604020202020204" pitchFamily="34" charset="0"/>
                <a:ea typeface="Arial"/>
                <a:cs typeface="Arial" panose="020B0604020202020204" pitchFamily="34" charset="0"/>
                <a:sym typeface="Arial"/>
              </a:rPr>
              <a:t> the 5 </a:t>
            </a:r>
            <a:r>
              <a:rPr lang="en-US" sz="908" dirty="0" err="1">
                <a:latin typeface="Arial" panose="020B0604020202020204" pitchFamily="34" charset="0"/>
                <a:ea typeface="Arial"/>
                <a:cs typeface="Arial" panose="020B0604020202020204" pitchFamily="34" charset="0"/>
                <a:sym typeface="Arial"/>
              </a:rPr>
              <a:t>programme’s</a:t>
            </a:r>
            <a:r>
              <a:rPr lang="en-US" sz="908" dirty="0">
                <a:latin typeface="Arial" panose="020B0604020202020204" pitchFamily="34" charset="0"/>
                <a:ea typeface="Arial"/>
                <a:cs typeface="Arial" panose="020B0604020202020204" pitchFamily="34" charset="0"/>
                <a:sym typeface="Arial"/>
              </a:rPr>
              <a:t> since 2022</a:t>
            </a:r>
          </a:p>
        </p:txBody>
      </p:sp>
      <p:sp>
        <p:nvSpPr>
          <p:cNvPr id="7" name="Title 1">
            <a:extLst>
              <a:ext uri="{FF2B5EF4-FFF2-40B4-BE49-F238E27FC236}">
                <a16:creationId xmlns:a16="http://schemas.microsoft.com/office/drawing/2014/main" id="{1CFF5C31-FF40-AA60-DC24-025BB47CE642}"/>
              </a:ext>
            </a:extLst>
          </p:cNvPr>
          <p:cNvSpPr txBox="1">
            <a:spLocks/>
          </p:cNvSpPr>
          <p:nvPr/>
        </p:nvSpPr>
        <p:spPr>
          <a:xfrm>
            <a:off x="20066359" y="139129"/>
            <a:ext cx="11275488" cy="1346763"/>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algn="r"/>
            <a:r>
              <a:rPr lang="en-GB" sz="3600" b="1" dirty="0">
                <a:solidFill>
                  <a:srgbClr val="0070C0"/>
                </a:solidFill>
                <a:latin typeface="Arial" panose="020B0604020202020204" pitchFamily="34" charset="0"/>
              </a:rPr>
              <a:t>ICS People, Culture &amp; Inclusion Programme achievements 2024-25</a:t>
            </a:r>
            <a:endParaRPr lang="en-US" sz="3600" dirty="0">
              <a:solidFill>
                <a:srgbClr val="0070C0"/>
              </a:solidFill>
            </a:endParaRPr>
          </a:p>
        </p:txBody>
      </p:sp>
      <p:sp>
        <p:nvSpPr>
          <p:cNvPr id="5" name="TextBox 4">
            <a:extLst>
              <a:ext uri="{FF2B5EF4-FFF2-40B4-BE49-F238E27FC236}">
                <a16:creationId xmlns:a16="http://schemas.microsoft.com/office/drawing/2014/main" id="{F04E8AC3-F8AF-50FD-1F18-A0026CD1FD67}"/>
              </a:ext>
            </a:extLst>
          </p:cNvPr>
          <p:cNvSpPr txBox="1"/>
          <p:nvPr/>
        </p:nvSpPr>
        <p:spPr>
          <a:xfrm>
            <a:off x="6182578" y="645373"/>
            <a:ext cx="9106162" cy="4832092"/>
          </a:xfrm>
          <a:prstGeom prst="rect">
            <a:avLst/>
          </a:prstGeom>
          <a:noFill/>
        </p:spPr>
        <p:txBody>
          <a:bodyPr wrap="square">
            <a:spAutoFit/>
          </a:bodyPr>
          <a:lstStyle/>
          <a:p>
            <a:pPr marL="0" indent="0" defTabSz="829909">
              <a:lnSpc>
                <a:spcPct val="100000"/>
              </a:lnSpc>
              <a:buNone/>
            </a:pPr>
            <a:r>
              <a:rPr lang="en-GB" sz="2800" dirty="0">
                <a:solidFill>
                  <a:srgbClr val="000000"/>
                </a:solidFill>
                <a:latin typeface="Arial" panose="020B0604020202020204" pitchFamily="34" charset="0"/>
                <a:cs typeface="Arial" panose="020B0604020202020204" pitchFamily="34" charset="0"/>
              </a:rPr>
              <a:t>In the 2024 NHS Staff Results, </a:t>
            </a:r>
            <a:r>
              <a:rPr lang="en-GB" sz="2800" b="1" dirty="0">
                <a:latin typeface="Arial" panose="020B0604020202020204" pitchFamily="34" charset="0"/>
                <a:cs typeface="Arial" panose="020B0604020202020204" pitchFamily="34" charset="0"/>
              </a:rPr>
              <a:t>SSOT was the best performing System overall out of all Midlands ICS’s, </a:t>
            </a:r>
            <a:r>
              <a:rPr lang="en-GB" sz="2800" dirty="0">
                <a:latin typeface="Arial" panose="020B0604020202020204" pitchFamily="34" charset="0"/>
                <a:cs typeface="Arial" panose="020B0604020202020204" pitchFamily="34" charset="0"/>
              </a:rPr>
              <a:t>and achieved higher scores than the overall Midlands and National results in all People Promise themes. </a:t>
            </a:r>
          </a:p>
          <a:p>
            <a:pPr marL="0" indent="0" defTabSz="829909">
              <a:lnSpc>
                <a:spcPct val="100000"/>
              </a:lnSpc>
              <a:buNone/>
            </a:pPr>
            <a:endParaRPr lang="en-GB" sz="2800" dirty="0">
              <a:solidFill>
                <a:srgbClr val="000000"/>
              </a:solidFill>
              <a:latin typeface="Arial" panose="020B0604020202020204" pitchFamily="34" charset="0"/>
              <a:cs typeface="Arial" panose="020B0604020202020204" pitchFamily="34" charset="0"/>
            </a:endParaRPr>
          </a:p>
          <a:p>
            <a:pPr marL="0" indent="0">
              <a:lnSpc>
                <a:spcPct val="100000"/>
              </a:lnSpc>
              <a:buNone/>
            </a:pPr>
            <a:r>
              <a:rPr lang="en-GB" sz="2800" dirty="0">
                <a:latin typeface="Arial" panose="020B0604020202020204" pitchFamily="34" charset="0"/>
                <a:cs typeface="Arial" panose="020B0604020202020204" pitchFamily="34" charset="0"/>
              </a:rPr>
              <a:t>Scores increased in the </a:t>
            </a:r>
            <a:r>
              <a:rPr lang="en-GB" sz="2800" b="1" dirty="0">
                <a:solidFill>
                  <a:srgbClr val="0070C0"/>
                </a:solidFill>
                <a:latin typeface="Arial" panose="020B0604020202020204" pitchFamily="34" charset="0"/>
                <a:cs typeface="Arial" panose="020B0604020202020204" pitchFamily="34" charset="0"/>
              </a:rPr>
              <a:t>safe and healthy </a:t>
            </a:r>
            <a:r>
              <a:rPr lang="en-GB" sz="2800" dirty="0">
                <a:latin typeface="Arial" panose="020B0604020202020204" pitchFamily="34" charset="0"/>
                <a:cs typeface="Arial" panose="020B0604020202020204" pitchFamily="34" charset="0"/>
              </a:rPr>
              <a:t>and </a:t>
            </a:r>
            <a:r>
              <a:rPr lang="en-GB" sz="2800" b="1" dirty="0">
                <a:solidFill>
                  <a:srgbClr val="0070C0"/>
                </a:solidFill>
                <a:latin typeface="Arial" panose="020B0604020202020204" pitchFamily="34" charset="0"/>
                <a:cs typeface="Arial" panose="020B0604020202020204" pitchFamily="34" charset="0"/>
              </a:rPr>
              <a:t>flexibility</a:t>
            </a:r>
            <a:r>
              <a:rPr lang="en-GB" sz="2800" dirty="0">
                <a:solidFill>
                  <a:srgbClr val="0070C0"/>
                </a:solidFill>
                <a:latin typeface="Arial" panose="020B0604020202020204" pitchFamily="34" charset="0"/>
                <a:cs typeface="Arial" panose="020B0604020202020204" pitchFamily="34" charset="0"/>
              </a:rPr>
              <a:t> </a:t>
            </a:r>
            <a:r>
              <a:rPr lang="en-GB" sz="2800" dirty="0">
                <a:latin typeface="Arial" panose="020B0604020202020204" pitchFamily="34" charset="0"/>
                <a:cs typeface="Arial" panose="020B0604020202020204" pitchFamily="34" charset="0"/>
              </a:rPr>
              <a:t>People Promise themes, and </a:t>
            </a:r>
            <a:r>
              <a:rPr lang="en-GB" sz="2800" b="1" dirty="0">
                <a:solidFill>
                  <a:srgbClr val="0070C0"/>
                </a:solidFill>
                <a:latin typeface="Arial" panose="020B0604020202020204" pitchFamily="34" charset="0"/>
                <a:cs typeface="Arial" panose="020B0604020202020204" pitchFamily="34" charset="0"/>
              </a:rPr>
              <a:t>Morale</a:t>
            </a:r>
            <a:r>
              <a:rPr lang="en-GB" sz="2800" dirty="0">
                <a:latin typeface="Arial" panose="020B0604020202020204" pitchFamily="34" charset="0"/>
                <a:cs typeface="Arial" panose="020B0604020202020204" pitchFamily="34" charset="0"/>
              </a:rPr>
              <a:t>. </a:t>
            </a:r>
          </a:p>
          <a:p>
            <a:pPr marL="0" indent="0">
              <a:lnSpc>
                <a:spcPct val="100000"/>
              </a:lnSpc>
              <a:buNone/>
            </a:pPr>
            <a:r>
              <a:rPr lang="en-GB" sz="2800" dirty="0">
                <a:latin typeface="Arial" panose="020B0604020202020204" pitchFamily="34" charset="0"/>
                <a:cs typeface="Arial" panose="020B0604020202020204" pitchFamily="34" charset="0"/>
              </a:rPr>
              <a:t>We achieved the same score for 3 themes – </a:t>
            </a:r>
            <a:r>
              <a:rPr lang="en-GB" sz="2800" b="1" dirty="0">
                <a:solidFill>
                  <a:srgbClr val="0070C0"/>
                </a:solidFill>
                <a:latin typeface="Arial" panose="020B0604020202020204" pitchFamily="34" charset="0"/>
                <a:cs typeface="Arial" panose="020B0604020202020204" pitchFamily="34" charset="0"/>
              </a:rPr>
              <a:t>compassionate and inclusive, recognised and rewarded, team</a:t>
            </a:r>
            <a:r>
              <a:rPr lang="en-GB" sz="2800" dirty="0">
                <a:latin typeface="Arial" panose="020B0604020202020204" pitchFamily="34" charset="0"/>
                <a:cs typeface="Arial" panose="020B0604020202020204" pitchFamily="34" charset="0"/>
              </a:rPr>
              <a:t>. And </a:t>
            </a:r>
            <a:r>
              <a:rPr lang="en-GB" sz="2800" b="1" dirty="0">
                <a:solidFill>
                  <a:srgbClr val="0070C0"/>
                </a:solidFill>
                <a:latin typeface="Arial" panose="020B0604020202020204" pitchFamily="34" charset="0"/>
                <a:cs typeface="Arial" panose="020B0604020202020204" pitchFamily="34" charset="0"/>
              </a:rPr>
              <a:t>Engagement</a:t>
            </a:r>
            <a:r>
              <a:rPr lang="en-GB" sz="2800" dirty="0">
                <a:solidFill>
                  <a:srgbClr val="0070C0"/>
                </a:solidFill>
                <a:latin typeface="Arial" panose="020B0604020202020204" pitchFamily="34" charset="0"/>
                <a:cs typeface="Arial" panose="020B0604020202020204" pitchFamily="34" charset="0"/>
              </a:rPr>
              <a:t> </a:t>
            </a:r>
            <a:r>
              <a:rPr lang="en-GB" sz="2800" dirty="0">
                <a:latin typeface="Arial" panose="020B0604020202020204" pitchFamily="34" charset="0"/>
                <a:cs typeface="Arial" panose="020B0604020202020204" pitchFamily="34" charset="0"/>
              </a:rPr>
              <a:t>Scores reduced in </a:t>
            </a:r>
            <a:r>
              <a:rPr lang="en-GB" sz="2800" b="1" dirty="0">
                <a:solidFill>
                  <a:srgbClr val="0070C0"/>
                </a:solidFill>
                <a:latin typeface="Arial" panose="020B0604020202020204" pitchFamily="34" charset="0"/>
                <a:cs typeface="Arial" panose="020B0604020202020204" pitchFamily="34" charset="0"/>
              </a:rPr>
              <a:t>a voice that counts</a:t>
            </a:r>
            <a:r>
              <a:rPr lang="en-GB" sz="2800" dirty="0">
                <a:latin typeface="Arial" panose="020B0604020202020204" pitchFamily="34" charset="0"/>
                <a:cs typeface="Arial" panose="020B0604020202020204" pitchFamily="34" charset="0"/>
              </a:rPr>
              <a:t>, and </a:t>
            </a:r>
            <a:r>
              <a:rPr lang="en-GB" sz="2800" b="1" dirty="0">
                <a:solidFill>
                  <a:srgbClr val="0070C0"/>
                </a:solidFill>
                <a:latin typeface="Arial" panose="020B0604020202020204" pitchFamily="34" charset="0"/>
                <a:cs typeface="Arial" panose="020B0604020202020204" pitchFamily="34" charset="0"/>
              </a:rPr>
              <a:t>always learning </a:t>
            </a:r>
            <a:endParaRPr lang="en-GB" sz="2800" dirty="0">
              <a:solidFill>
                <a:srgbClr val="0070C0"/>
              </a:solidFill>
              <a:latin typeface="Arial" panose="020B0604020202020204" pitchFamily="34" charset="0"/>
              <a:cs typeface="Arial" panose="020B0604020202020204" pitchFamily="34" charset="0"/>
            </a:endParaRPr>
          </a:p>
        </p:txBody>
      </p:sp>
      <p:sp>
        <p:nvSpPr>
          <p:cNvPr id="3" name="Title 1">
            <a:extLst>
              <a:ext uri="{FF2B5EF4-FFF2-40B4-BE49-F238E27FC236}">
                <a16:creationId xmlns:a16="http://schemas.microsoft.com/office/drawing/2014/main" id="{29FB6DA5-72C5-4C38-0505-235B88DA9765}"/>
              </a:ext>
            </a:extLst>
          </p:cNvPr>
          <p:cNvSpPr txBox="1">
            <a:spLocks/>
          </p:cNvSpPr>
          <p:nvPr/>
        </p:nvSpPr>
        <p:spPr>
          <a:xfrm>
            <a:off x="1371302" y="1210218"/>
            <a:ext cx="2968031" cy="2173932"/>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algn="ctr">
              <a:spcBef>
                <a:spcPts val="600"/>
              </a:spcBef>
              <a:spcAft>
                <a:spcPts val="600"/>
              </a:spcAft>
            </a:pPr>
            <a:r>
              <a:rPr lang="en-GB" sz="4400" b="1" dirty="0">
                <a:solidFill>
                  <a:schemeClr val="bg1"/>
                </a:solidFill>
                <a:latin typeface="Arial" panose="020B0604020202020204" pitchFamily="34" charset="0"/>
                <a:ea typeface="Calibri" panose="020F0502020204030204" pitchFamily="34" charset="0"/>
                <a:cs typeface="Arial" panose="020B0604020202020204" pitchFamily="34" charset="0"/>
              </a:rPr>
              <a:t>2024 Staff Survey Results</a:t>
            </a:r>
            <a:endParaRPr lang="en-GB" sz="4400" b="1" kern="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
        <p:nvSpPr>
          <p:cNvPr id="12" name="Title 11">
            <a:extLst>
              <a:ext uri="{FF2B5EF4-FFF2-40B4-BE49-F238E27FC236}">
                <a16:creationId xmlns:a16="http://schemas.microsoft.com/office/drawing/2014/main" id="{D1A821D2-2153-855E-EE68-7076765DD629}"/>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93904" y="-2494941"/>
            <a:ext cx="10217672" cy="1679840"/>
          </a:xfrm>
        </p:spPr>
        <p:txBody>
          <a:bodyPr/>
          <a:lstStyle/>
          <a:p>
            <a:r>
              <a:rPr lang="en-GB" sz="3600" b="1" dirty="0">
                <a:solidFill>
                  <a:srgbClr val="252525"/>
                </a:solidFill>
                <a:latin typeface="Arial" panose="020B0604020202020204" pitchFamily="34" charset="0"/>
                <a:ea typeface="Calibri" panose="020F0502020204030204" pitchFamily="34" charset="0"/>
                <a:cs typeface="Arial" panose="020B0604020202020204" pitchFamily="34" charset="0"/>
              </a:rPr>
              <a:t>2024 Staff Survey Results</a:t>
            </a:r>
            <a:endParaRPr lang="en-US" dirty="0">
              <a:solidFill>
                <a:srgbClr val="252525"/>
              </a:solidFill>
            </a:endParaRPr>
          </a:p>
        </p:txBody>
      </p:sp>
    </p:spTree>
    <p:extLst>
      <p:ext uri="{BB962C8B-B14F-4D97-AF65-F5344CB8AC3E}">
        <p14:creationId xmlns:p14="http://schemas.microsoft.com/office/powerpoint/2010/main" val="14642800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6E10F84-2867-9B00-0ADA-B683EA125703}"/>
              </a:ext>
              <a:ext uri="{C183D7F6-B498-43B3-948B-1728B52AA6E4}">
                <adec:decorative xmlns:adec="http://schemas.microsoft.com/office/drawing/2017/decorative" val="1"/>
              </a:ext>
            </a:extLst>
          </p:cNvPr>
          <p:cNvGrpSpPr/>
          <p:nvPr/>
        </p:nvGrpSpPr>
        <p:grpSpPr>
          <a:xfrm>
            <a:off x="1547560" y="1519810"/>
            <a:ext cx="7143801" cy="4780882"/>
            <a:chOff x="1547560" y="1519810"/>
            <a:chExt cx="7143801" cy="4780882"/>
          </a:xfrm>
        </p:grpSpPr>
        <p:sp>
          <p:nvSpPr>
            <p:cNvPr id="28" name="Oval 27">
              <a:extLst>
                <a:ext uri="{FF2B5EF4-FFF2-40B4-BE49-F238E27FC236}">
                  <a16:creationId xmlns:a16="http://schemas.microsoft.com/office/drawing/2014/main" id="{5BA366DF-45BB-59C6-54E9-D0AB97DA783B}"/>
                </a:ext>
                <a:ext uri="{C183D7F6-B498-43B3-948B-1728B52AA6E4}">
                  <adec:decorative xmlns:adec="http://schemas.microsoft.com/office/drawing/2017/decorative" val="1"/>
                </a:ext>
              </a:extLst>
            </p:cNvPr>
            <p:cNvSpPr/>
            <p:nvPr/>
          </p:nvSpPr>
          <p:spPr>
            <a:xfrm>
              <a:off x="5727702" y="4030213"/>
              <a:ext cx="789734" cy="789733"/>
            </a:xfrm>
            <a:prstGeom prst="ellipse">
              <a:avLst/>
            </a:prstGeom>
            <a:solidFill>
              <a:srgbClr val="D0EEED"/>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41823BEE-9877-924C-91E9-AC8EDD8B9139}"/>
                </a:ext>
                <a:ext uri="{C183D7F6-B498-43B3-948B-1728B52AA6E4}">
                  <adec:decorative xmlns:adec="http://schemas.microsoft.com/office/drawing/2017/decorative" val="1"/>
                </a:ext>
              </a:extLst>
            </p:cNvPr>
            <p:cNvSpPr/>
            <p:nvPr/>
          </p:nvSpPr>
          <p:spPr>
            <a:xfrm>
              <a:off x="1547560" y="3417659"/>
              <a:ext cx="676191" cy="676191"/>
            </a:xfrm>
            <a:prstGeom prst="ellipse">
              <a:avLst/>
            </a:prstGeom>
            <a:solidFill>
              <a:srgbClr val="768591"/>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5495C014-62C8-FB85-D088-336F4E66901D}"/>
                </a:ext>
                <a:ext uri="{C183D7F6-B498-43B3-948B-1728B52AA6E4}">
                  <adec:decorative xmlns:adec="http://schemas.microsoft.com/office/drawing/2017/decorative" val="1"/>
                </a:ext>
              </a:extLst>
            </p:cNvPr>
            <p:cNvSpPr/>
            <p:nvPr/>
          </p:nvSpPr>
          <p:spPr>
            <a:xfrm>
              <a:off x="4028228" y="2012295"/>
              <a:ext cx="499631" cy="499631"/>
            </a:xfrm>
            <a:prstGeom prst="ellipse">
              <a:avLst/>
            </a:prstGeom>
            <a:solidFill>
              <a:srgbClr val="00206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139ADF20-976C-84A1-0601-6856A7B178C7}"/>
                </a:ext>
                <a:ext uri="{C183D7F6-B498-43B3-948B-1728B52AA6E4}">
                  <adec:decorative xmlns:adec="http://schemas.microsoft.com/office/drawing/2017/decorative" val="1"/>
                </a:ext>
              </a:extLst>
            </p:cNvPr>
            <p:cNvGrpSpPr/>
            <p:nvPr/>
          </p:nvGrpSpPr>
          <p:grpSpPr>
            <a:xfrm>
              <a:off x="2535910" y="3566168"/>
              <a:ext cx="2734524" cy="2734524"/>
              <a:chOff x="4628210" y="3535445"/>
              <a:chExt cx="2734524" cy="2734524"/>
            </a:xfrm>
          </p:grpSpPr>
          <p:sp>
            <p:nvSpPr>
              <p:cNvPr id="23" name="Oval 22">
                <a:extLst>
                  <a:ext uri="{FF2B5EF4-FFF2-40B4-BE49-F238E27FC236}">
                    <a16:creationId xmlns:a16="http://schemas.microsoft.com/office/drawing/2014/main" id="{D0507235-63FD-EA2C-8AE6-25D110115FB0}"/>
                  </a:ext>
                </a:extLst>
              </p:cNvPr>
              <p:cNvSpPr/>
              <p:nvPr/>
            </p:nvSpPr>
            <p:spPr>
              <a:xfrm>
                <a:off x="4683073" y="3596744"/>
                <a:ext cx="2611927" cy="2611927"/>
              </a:xfrm>
              <a:prstGeom prst="ellipse">
                <a:avLst/>
              </a:prstGeom>
              <a:solidFill>
                <a:srgbClr val="00A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white line drawing of a coin and arrows&#10;&#10;Description automatically generated">
                <a:extLst>
                  <a:ext uri="{FF2B5EF4-FFF2-40B4-BE49-F238E27FC236}">
                    <a16:creationId xmlns:a16="http://schemas.microsoft.com/office/drawing/2014/main" id="{E4D8B7F0-25CE-63A5-E430-F59B3C296846}"/>
                  </a:ext>
                </a:extLst>
              </p:cNvPr>
              <p:cNvPicPr>
                <a:picLocks noChangeAspect="1"/>
              </p:cNvPicPr>
              <p:nvPr/>
            </p:nvPicPr>
            <p:blipFill>
              <a:blip r:embed="rId2"/>
              <a:stretch>
                <a:fillRect/>
              </a:stretch>
            </p:blipFill>
            <p:spPr>
              <a:xfrm>
                <a:off x="4628210" y="3535445"/>
                <a:ext cx="2734524" cy="2734524"/>
              </a:xfrm>
              <a:prstGeom prst="rect">
                <a:avLst/>
              </a:prstGeom>
            </p:spPr>
          </p:pic>
        </p:grpSp>
        <p:grpSp>
          <p:nvGrpSpPr>
            <p:cNvPr id="36" name="Group 35">
              <a:extLst>
                <a:ext uri="{FF2B5EF4-FFF2-40B4-BE49-F238E27FC236}">
                  <a16:creationId xmlns:a16="http://schemas.microsoft.com/office/drawing/2014/main" id="{54B5D543-5FB3-5359-2B85-BA3AF6F0BF67}"/>
                </a:ext>
                <a:ext uri="{C183D7F6-B498-43B3-948B-1728B52AA6E4}">
                  <adec:decorative xmlns:adec="http://schemas.microsoft.com/office/drawing/2017/decorative" val="1"/>
                </a:ext>
              </a:extLst>
            </p:cNvPr>
            <p:cNvGrpSpPr/>
            <p:nvPr/>
          </p:nvGrpSpPr>
          <p:grpSpPr>
            <a:xfrm>
              <a:off x="5727702" y="1519810"/>
              <a:ext cx="2297889" cy="2300484"/>
              <a:chOff x="7936047" y="1740883"/>
              <a:chExt cx="2297889" cy="2300484"/>
            </a:xfrm>
          </p:grpSpPr>
          <p:sp>
            <p:nvSpPr>
              <p:cNvPr id="26" name="Oval 25">
                <a:extLst>
                  <a:ext uri="{FF2B5EF4-FFF2-40B4-BE49-F238E27FC236}">
                    <a16:creationId xmlns:a16="http://schemas.microsoft.com/office/drawing/2014/main" id="{F8B1AC6E-0760-89CA-20F5-6BC4BE087B56}"/>
                  </a:ext>
                </a:extLst>
              </p:cNvPr>
              <p:cNvSpPr/>
              <p:nvPr/>
            </p:nvSpPr>
            <p:spPr>
              <a:xfrm>
                <a:off x="7936315" y="1744014"/>
                <a:ext cx="2297353" cy="229735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A white line drawing of a graph with a magnifying glass and a pound sign&#10;&#10;Description automatically generated">
                <a:extLst>
                  <a:ext uri="{FF2B5EF4-FFF2-40B4-BE49-F238E27FC236}">
                    <a16:creationId xmlns:a16="http://schemas.microsoft.com/office/drawing/2014/main" id="{AC427B69-E106-E266-C98B-2880C5E61BF1}"/>
                  </a:ext>
                </a:extLst>
              </p:cNvPr>
              <p:cNvPicPr>
                <a:picLocks noChangeAspect="1"/>
              </p:cNvPicPr>
              <p:nvPr/>
            </p:nvPicPr>
            <p:blipFill>
              <a:blip r:embed="rId3"/>
              <a:stretch>
                <a:fillRect/>
              </a:stretch>
            </p:blipFill>
            <p:spPr>
              <a:xfrm>
                <a:off x="7936047" y="1740883"/>
                <a:ext cx="2297889" cy="2297889"/>
              </a:xfrm>
              <a:prstGeom prst="rect">
                <a:avLst/>
              </a:prstGeom>
            </p:spPr>
          </p:pic>
        </p:grpSp>
        <p:grpSp>
          <p:nvGrpSpPr>
            <p:cNvPr id="34" name="Group 33">
              <a:extLst>
                <a:ext uri="{FF2B5EF4-FFF2-40B4-BE49-F238E27FC236}">
                  <a16:creationId xmlns:a16="http://schemas.microsoft.com/office/drawing/2014/main" id="{BB5BEB92-E246-DE12-84FE-B8E5F3673EF2}"/>
                </a:ext>
                <a:ext uri="{C183D7F6-B498-43B3-948B-1728B52AA6E4}">
                  <adec:decorative xmlns:adec="http://schemas.microsoft.com/office/drawing/2017/decorative" val="1"/>
                </a:ext>
              </a:extLst>
            </p:cNvPr>
            <p:cNvGrpSpPr/>
            <p:nvPr/>
          </p:nvGrpSpPr>
          <p:grpSpPr>
            <a:xfrm>
              <a:off x="6950843" y="4465150"/>
              <a:ext cx="1740518" cy="1740518"/>
              <a:chOff x="9841323" y="4245531"/>
              <a:chExt cx="1740518" cy="1740518"/>
            </a:xfrm>
          </p:grpSpPr>
          <p:sp>
            <p:nvSpPr>
              <p:cNvPr id="32" name="Oval 31">
                <a:extLst>
                  <a:ext uri="{FF2B5EF4-FFF2-40B4-BE49-F238E27FC236}">
                    <a16:creationId xmlns:a16="http://schemas.microsoft.com/office/drawing/2014/main" id="{CE9C5E9B-A793-6ADC-CBC4-2F87DEAA0F97}"/>
                  </a:ext>
                </a:extLst>
              </p:cNvPr>
              <p:cNvSpPr/>
              <p:nvPr/>
            </p:nvSpPr>
            <p:spPr>
              <a:xfrm>
                <a:off x="9841323" y="4245531"/>
                <a:ext cx="1740518" cy="1740518"/>
              </a:xfrm>
              <a:prstGeom prst="ellipse">
                <a:avLst/>
              </a:prstGeom>
              <a:solidFill>
                <a:srgbClr val="01A9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A white line drawing of a person with a cane&#10;&#10;Description automatically generated">
                <a:extLst>
                  <a:ext uri="{FF2B5EF4-FFF2-40B4-BE49-F238E27FC236}">
                    <a16:creationId xmlns:a16="http://schemas.microsoft.com/office/drawing/2014/main" id="{14BA03F4-3347-6A03-43A8-17D59ACC27F7}"/>
                  </a:ext>
                </a:extLst>
              </p:cNvPr>
              <p:cNvPicPr>
                <a:picLocks noChangeAspect="1"/>
              </p:cNvPicPr>
              <p:nvPr/>
            </p:nvPicPr>
            <p:blipFill>
              <a:blip r:embed="rId4"/>
              <a:stretch>
                <a:fillRect/>
              </a:stretch>
            </p:blipFill>
            <p:spPr>
              <a:xfrm>
                <a:off x="9877046" y="4281254"/>
                <a:ext cx="1669072" cy="1669072"/>
              </a:xfrm>
              <a:prstGeom prst="rect">
                <a:avLst/>
              </a:prstGeom>
            </p:spPr>
          </p:pic>
        </p:grpSp>
      </p:grpSp>
      <p:graphicFrame>
        <p:nvGraphicFramePr>
          <p:cNvPr id="2" name="Content Placeholder 3">
            <a:extLst>
              <a:ext uri="{FF2B5EF4-FFF2-40B4-BE49-F238E27FC236}">
                <a16:creationId xmlns:a16="http://schemas.microsoft.com/office/drawing/2014/main" id="{689F2178-2301-7BE4-A38C-61CA9E0266B9}"/>
              </a:ext>
            </a:extLst>
          </p:cNvPr>
          <p:cNvGraphicFramePr>
            <a:graphicFrameLocks/>
          </p:cNvGraphicFramePr>
          <p:nvPr>
            <p:extLst>
              <p:ext uri="{D42A27DB-BD31-4B8C-83A1-F6EECF244321}">
                <p14:modId xmlns:p14="http://schemas.microsoft.com/office/powerpoint/2010/main" val="1186447776"/>
              </p:ext>
            </p:extLst>
          </p:nvPr>
        </p:nvGraphicFramePr>
        <p:xfrm>
          <a:off x="15761955" y="121794"/>
          <a:ext cx="15785212" cy="6490814"/>
        </p:xfrm>
        <a:graphic>
          <a:graphicData uri="http://schemas.openxmlformats.org/drawingml/2006/table">
            <a:tbl>
              <a:tblPr firstRow="1" bandRow="1">
                <a:tableStyleId>{5C22544A-7EE6-4342-B048-85BDC9FD1C3A}</a:tableStyleId>
              </a:tblPr>
              <a:tblGrid>
                <a:gridCol w="4914169">
                  <a:extLst>
                    <a:ext uri="{9D8B030D-6E8A-4147-A177-3AD203B41FA5}">
                      <a16:colId xmlns:a16="http://schemas.microsoft.com/office/drawing/2014/main" val="1401591443"/>
                    </a:ext>
                  </a:extLst>
                </a:gridCol>
                <a:gridCol w="5250369">
                  <a:extLst>
                    <a:ext uri="{9D8B030D-6E8A-4147-A177-3AD203B41FA5}">
                      <a16:colId xmlns:a16="http://schemas.microsoft.com/office/drawing/2014/main" val="3319221600"/>
                    </a:ext>
                  </a:extLst>
                </a:gridCol>
                <a:gridCol w="5620674">
                  <a:extLst>
                    <a:ext uri="{9D8B030D-6E8A-4147-A177-3AD203B41FA5}">
                      <a16:colId xmlns:a16="http://schemas.microsoft.com/office/drawing/2014/main" val="3204060253"/>
                    </a:ext>
                  </a:extLst>
                </a:gridCol>
              </a:tblGrid>
              <a:tr h="806294">
                <a:tc>
                  <a:txBody>
                    <a:bodyPr/>
                    <a:lstStyle/>
                    <a:p>
                      <a:pPr>
                        <a:spcBef>
                          <a:spcPts val="1200"/>
                        </a:spcBef>
                        <a:buClr>
                          <a:schemeClr val="accent1"/>
                        </a:buClr>
                      </a:pPr>
                      <a:r>
                        <a:rPr lang="en-GB" sz="2200" dirty="0">
                          <a:latin typeface="Arial" panose="020B0604020202020204" pitchFamily="34" charset="0"/>
                          <a:cs typeface="Arial" panose="020B0604020202020204" pitchFamily="34" charset="0"/>
                        </a:rPr>
                        <a:t>ICB People </a:t>
                      </a:r>
                    </a:p>
                  </a:txBody>
                  <a:tcPr>
                    <a:solidFill>
                      <a:schemeClr val="accent1"/>
                    </a:solidFill>
                  </a:tcPr>
                </a:tc>
                <a:tc>
                  <a:txBody>
                    <a:bodyPr/>
                    <a:lstStyle/>
                    <a:p>
                      <a:pPr>
                        <a:spcBef>
                          <a:spcPts val="1200"/>
                        </a:spcBef>
                        <a:buClr>
                          <a:schemeClr val="accent1"/>
                        </a:buClr>
                      </a:pPr>
                      <a:r>
                        <a:rPr lang="en-GB" sz="2200" dirty="0">
                          <a:latin typeface="Arial" panose="020B0604020202020204" pitchFamily="34" charset="0"/>
                          <a:cs typeface="Arial" panose="020B0604020202020204" pitchFamily="34" charset="0"/>
                        </a:rPr>
                        <a:t>NHS Reform - Transition to ICB Strategic Commissioner </a:t>
                      </a:r>
                    </a:p>
                  </a:txBody>
                  <a:tcPr>
                    <a:solidFill>
                      <a:schemeClr val="accent1"/>
                    </a:solidFill>
                  </a:tcPr>
                </a:tc>
                <a:tc>
                  <a:txBody>
                    <a:bodyPr/>
                    <a:lstStyle/>
                    <a:p>
                      <a:pPr lvl="0">
                        <a:spcBef>
                          <a:spcPts val="1200"/>
                        </a:spcBef>
                        <a:buClr>
                          <a:schemeClr val="accent1"/>
                        </a:buClr>
                        <a:buNone/>
                      </a:pPr>
                      <a:r>
                        <a:rPr lang="en-GB" sz="2200" dirty="0">
                          <a:latin typeface="Arial" panose="020B0604020202020204" pitchFamily="34" charset="0"/>
                          <a:cs typeface="Arial" panose="020B0604020202020204" pitchFamily="34" charset="0"/>
                        </a:rPr>
                        <a:t>System People </a:t>
                      </a:r>
                      <a:endParaRPr lang="en-US" sz="2200" dirty="0">
                        <a:latin typeface="Arial" panose="020B0604020202020204" pitchFamily="34" charset="0"/>
                        <a:cs typeface="Arial" panose="020B0604020202020204" pitchFamily="34" charset="0"/>
                      </a:endParaRPr>
                    </a:p>
                  </a:txBody>
                  <a:tcPr>
                    <a:solidFill>
                      <a:schemeClr val="accent1"/>
                    </a:solidFill>
                  </a:tcPr>
                </a:tc>
                <a:extLst>
                  <a:ext uri="{0D108BD9-81ED-4DB2-BD59-A6C34878D82A}">
                    <a16:rowId xmlns:a16="http://schemas.microsoft.com/office/drawing/2014/main" val="1883856470"/>
                  </a:ext>
                </a:extLst>
              </a:tr>
              <a:tr h="5132301">
                <a:tc>
                  <a:txBody>
                    <a:bodyPr/>
                    <a:lstStyle/>
                    <a:p>
                      <a:pPr marL="28575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ICB Reset with significant focus on our People – engaging, involving, and supporting them through the transition. </a:t>
                      </a:r>
                    </a:p>
                    <a:p>
                      <a:pPr marL="285750" lvl="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Partnership working and co-production of the Reset programme with STW ICB colleagues </a:t>
                      </a:r>
                    </a:p>
                    <a:p>
                      <a:pPr marL="285750" lvl="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Design and implementation of critical HR/People activities linked to Clustering, new structures and creation of a new organisation</a:t>
                      </a:r>
                    </a:p>
                    <a:p>
                      <a:pPr marL="285750" lvl="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Continue to deliver Core ICB People, Culture and Inclusion responsibilities and activities, supporting our People and leadership team. </a:t>
                      </a:r>
                    </a:p>
                  </a:txBody>
                  <a:tcPr>
                    <a:solidFill>
                      <a:schemeClr val="accent5">
                        <a:lumMod val="20000"/>
                        <a:lumOff val="80000"/>
                      </a:schemeClr>
                    </a:solidFill>
                  </a:tcPr>
                </a:tc>
                <a:tc>
                  <a:txBody>
                    <a:bodyPr/>
                    <a:lstStyle/>
                    <a:p>
                      <a:pPr marL="28575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Partnership working with National and Regional teams to determine roles and responsibilities in line with the new ICB operating model </a:t>
                      </a:r>
                    </a:p>
                    <a:p>
                      <a:pPr marL="285750" lvl="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Ensuring our People and Partners are engaged and involved in co-designing our future System Operating Model – enabling changes in roles and responsibilities, ways of working and implementation of the 10 Year Health Plan.  </a:t>
                      </a:r>
                    </a:p>
                    <a:p>
                      <a:pPr marL="285750" lvl="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Reviewing governance structures and arrangements for ICB/ICS People as they evolve through transition. </a:t>
                      </a:r>
                    </a:p>
                  </a:txBody>
                  <a:tcPr>
                    <a:solidFill>
                      <a:schemeClr val="accent1">
                        <a:lumMod val="20000"/>
                        <a:lumOff val="80000"/>
                      </a:schemeClr>
                    </a:solidFill>
                  </a:tcPr>
                </a:tc>
                <a:tc>
                  <a:txBody>
                    <a:bodyPr/>
                    <a:lstStyle/>
                    <a:p>
                      <a:pPr marL="285750" lvl="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Review and prioritise delivery of System People, Culture and Inclusion programme activity to address collective challenges e.g. Health and Wellbeing, Inequalities, Culture and OD</a:t>
                      </a:r>
                    </a:p>
                    <a:p>
                      <a:pPr marL="285750" lvl="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Focus on supporting population health and reducing health inequalities through our Anchor Employer and Journey to Work approach. </a:t>
                      </a:r>
                    </a:p>
                    <a:p>
                      <a:pPr marL="285750" lvl="0" indent="-285750">
                        <a:spcBef>
                          <a:spcPts val="600"/>
                        </a:spcBef>
                        <a:buClr>
                          <a:schemeClr val="accent1"/>
                        </a:buClr>
                        <a:buFont typeface="Arial"/>
                        <a:buChar char="•"/>
                      </a:pPr>
                      <a:r>
                        <a:rPr lang="en-GB" sz="2200" dirty="0">
                          <a:solidFill>
                            <a:schemeClr val="tx1"/>
                          </a:solidFill>
                          <a:latin typeface="Arial" panose="020B0604020202020204" pitchFamily="34" charset="0"/>
                          <a:cs typeface="Arial" panose="020B0604020202020204" pitchFamily="34" charset="0"/>
                        </a:rPr>
                        <a:t>System Convener for workforce transformation programmes e.g. Enabling Functions, Community Transformation and Neighbourhood Health and Care.</a:t>
                      </a:r>
                    </a:p>
                  </a:txBody>
                  <a:tcPr>
                    <a:solidFill>
                      <a:schemeClr val="accent5">
                        <a:lumMod val="20000"/>
                        <a:lumOff val="80000"/>
                      </a:schemeClr>
                    </a:solidFill>
                  </a:tcPr>
                </a:tc>
                <a:extLst>
                  <a:ext uri="{0D108BD9-81ED-4DB2-BD59-A6C34878D82A}">
                    <a16:rowId xmlns:a16="http://schemas.microsoft.com/office/drawing/2014/main" val="227417879"/>
                  </a:ext>
                </a:extLst>
              </a:tr>
            </a:tbl>
          </a:graphicData>
        </a:graphic>
      </p:graphicFrame>
      <p:sp>
        <p:nvSpPr>
          <p:cNvPr id="9" name="Title 1">
            <a:extLst>
              <a:ext uri="{FF2B5EF4-FFF2-40B4-BE49-F238E27FC236}">
                <a16:creationId xmlns:a16="http://schemas.microsoft.com/office/drawing/2014/main" id="{36930587-6B33-EA29-E99E-210811AC7E19}"/>
              </a:ext>
            </a:extLst>
          </p:cNvPr>
          <p:cNvSpPr txBox="1">
            <a:spLocks noGrp="1"/>
          </p:cNvSpPr>
          <p:nvPr>
            <p:ph type="title" idx="4294967295"/>
          </p:nvPr>
        </p:nvSpPr>
        <p:spPr>
          <a:xfrm>
            <a:off x="714127" y="370941"/>
            <a:ext cx="9633216" cy="273452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Current and Future Focus</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2481576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6" descr="ICB Partnership Leadership Compact diagram">
            <a:extLst>
              <a:ext uri="{FF2B5EF4-FFF2-40B4-BE49-F238E27FC236}">
                <a16:creationId xmlns:a16="http://schemas.microsoft.com/office/drawing/2014/main" id="{6E709E4C-6754-B755-8334-59B47CE5DA9C}"/>
              </a:ext>
            </a:extLst>
          </p:cNvPr>
          <p:cNvPicPr>
            <a:picLocks noChangeAspect="1"/>
          </p:cNvPicPr>
          <p:nvPr/>
        </p:nvPicPr>
        <p:blipFill rotWithShape="1">
          <a:blip r:embed="rId2"/>
          <a:srcRect l="4802" t="49333" r="4892" b="10702"/>
          <a:stretch>
            <a:fillRect/>
          </a:stretch>
        </p:blipFill>
        <p:spPr>
          <a:xfrm>
            <a:off x="16022956" y="1766409"/>
            <a:ext cx="14534160" cy="3617931"/>
          </a:xfrm>
          <a:prstGeom prst="rect">
            <a:avLst/>
          </a:prstGeom>
        </p:spPr>
      </p:pic>
      <p:pic>
        <p:nvPicPr>
          <p:cNvPr id="9" name="Content Placeholder 6" descr="ICB Partnership Leadership Compact diagram">
            <a:extLst>
              <a:ext uri="{FF2B5EF4-FFF2-40B4-BE49-F238E27FC236}">
                <a16:creationId xmlns:a16="http://schemas.microsoft.com/office/drawing/2014/main" id="{89964F8B-C3D1-459A-DE7E-586268E4AA38}"/>
              </a:ext>
            </a:extLst>
          </p:cNvPr>
          <p:cNvPicPr>
            <a:picLocks noChangeAspect="1"/>
          </p:cNvPicPr>
          <p:nvPr/>
        </p:nvPicPr>
        <p:blipFill rotWithShape="1">
          <a:blip r:embed="rId2"/>
          <a:srcRect l="4802" t="12299" r="4892" b="49758"/>
          <a:stretch>
            <a:fillRect/>
          </a:stretch>
        </p:blipFill>
        <p:spPr>
          <a:xfrm>
            <a:off x="531816" y="1856670"/>
            <a:ext cx="15308260" cy="3617932"/>
          </a:xfrm>
          <a:prstGeom prst="rect">
            <a:avLst/>
          </a:prstGeom>
        </p:spPr>
      </p:pic>
      <p:sp>
        <p:nvSpPr>
          <p:cNvPr id="2" name="Title 1">
            <a:extLst>
              <a:ext uri="{FF2B5EF4-FFF2-40B4-BE49-F238E27FC236}">
                <a16:creationId xmlns:a16="http://schemas.microsoft.com/office/drawing/2014/main" id="{C818AC2A-57CA-9DC5-598C-7D6844F07C94}"/>
              </a:ext>
            </a:extLst>
          </p:cNvPr>
          <p:cNvSpPr>
            <a:spLocks noGrp="1"/>
          </p:cNvSpPr>
          <p:nvPr>
            <p:ph type="title"/>
          </p:nvPr>
        </p:nvSpPr>
        <p:spPr>
          <a:xfrm>
            <a:off x="2102846" y="390597"/>
            <a:ext cx="15727954" cy="2447059"/>
          </a:xfrm>
        </p:spPr>
        <p:txBody>
          <a:bodyPr anchor="t">
            <a:noAutofit/>
          </a:bodyPr>
          <a:lstStyle/>
          <a:p>
            <a:r>
              <a:rPr lang="en-GB" sz="6000" b="1" dirty="0">
                <a:solidFill>
                  <a:srgbClr val="0070C0"/>
                </a:solidFill>
                <a:latin typeface="Arial" panose="020B0604020202020204" pitchFamily="34" charset="0"/>
              </a:rPr>
              <a:t>ICB Partnership Leadership Compact </a:t>
            </a:r>
            <a:endParaRPr lang="en-US" sz="6000" dirty="0">
              <a:solidFill>
                <a:srgbClr val="0070C0"/>
              </a:solidFill>
            </a:endParaRPr>
          </a:p>
        </p:txBody>
      </p:sp>
    </p:spTree>
    <p:extLst>
      <p:ext uri="{BB962C8B-B14F-4D97-AF65-F5344CB8AC3E}">
        <p14:creationId xmlns:p14="http://schemas.microsoft.com/office/powerpoint/2010/main" val="871988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0530848-0589-492E-D087-A270E50BE1B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2542049" y="228600"/>
            <a:ext cx="6248888" cy="6342856"/>
          </a:xfrm>
          <a:prstGeom prst="rect">
            <a:avLst/>
          </a:prstGeom>
        </p:spPr>
      </p:pic>
      <p:pic>
        <p:nvPicPr>
          <p:cNvPr id="3" name="Picture 2">
            <a:extLst>
              <a:ext uri="{FF2B5EF4-FFF2-40B4-BE49-F238E27FC236}">
                <a16:creationId xmlns:a16="http://schemas.microsoft.com/office/drawing/2014/main" id="{8FF3F4BB-216D-6851-5414-292604EBE00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
        <p:nvSpPr>
          <p:cNvPr id="4" name="Text Placeholder 3">
            <a:extLst>
              <a:ext uri="{FF2B5EF4-FFF2-40B4-BE49-F238E27FC236}">
                <a16:creationId xmlns:a16="http://schemas.microsoft.com/office/drawing/2014/main" id="{7E25FC90-461B-70DA-3A1E-6641873D0C33}"/>
              </a:ext>
            </a:extLst>
          </p:cNvPr>
          <p:cNvSpPr>
            <a:spLocks noGrp="1"/>
          </p:cNvSpPr>
          <p:nvPr>
            <p:ph type="body" sz="half" idx="2"/>
          </p:nvPr>
        </p:nvSpPr>
        <p:spPr>
          <a:xfrm>
            <a:off x="2217698" y="2268121"/>
            <a:ext cx="9361551" cy="4001285"/>
          </a:xfrm>
        </p:spPr>
        <p:txBody>
          <a:bodyPr>
            <a:normAutofit/>
          </a:bodyPr>
          <a:lstStyle/>
          <a:p>
            <a:r>
              <a:rPr lang="en-GB" sz="4400" b="1" dirty="0">
                <a:solidFill>
                  <a:srgbClr val="425563"/>
                </a:solidFill>
                <a:latin typeface="Arial" panose="020B0604020202020204" pitchFamily="34" charset="0"/>
                <a:cs typeface="Arial" panose="020B0604020202020204" pitchFamily="34" charset="0"/>
              </a:rPr>
              <a:t>Heather Johnstone, Chief Nursing and Therapies Officer </a:t>
            </a:r>
          </a:p>
        </p:txBody>
      </p:sp>
      <p:sp>
        <p:nvSpPr>
          <p:cNvPr id="7" name="Title 1">
            <a:extLst>
              <a:ext uri="{FF2B5EF4-FFF2-40B4-BE49-F238E27FC236}">
                <a16:creationId xmlns:a16="http://schemas.microsoft.com/office/drawing/2014/main" id="{1CFF5C31-FF40-AA60-DC24-025BB47CE642}"/>
              </a:ext>
            </a:extLst>
          </p:cNvPr>
          <p:cNvSpPr txBox="1">
            <a:spLocks/>
          </p:cNvSpPr>
          <p:nvPr/>
        </p:nvSpPr>
        <p:spPr>
          <a:xfrm>
            <a:off x="2210194" y="1179101"/>
            <a:ext cx="10462715" cy="1089020"/>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r>
              <a:rPr lang="en-GB" sz="6000" b="1" dirty="0">
                <a:solidFill>
                  <a:srgbClr val="0070C0"/>
                </a:solidFill>
                <a:latin typeface="Arial" panose="020B0604020202020204" pitchFamily="34" charset="0"/>
              </a:rPr>
              <a:t>Quality and Safety</a:t>
            </a:r>
            <a:endParaRPr lang="en-US" sz="6000" dirty="0">
              <a:solidFill>
                <a:srgbClr val="0070C0"/>
              </a:solidFill>
            </a:endParaRPr>
          </a:p>
        </p:txBody>
      </p:sp>
      <p:sp>
        <p:nvSpPr>
          <p:cNvPr id="2" name="Title 1">
            <a:extLst>
              <a:ext uri="{FF2B5EF4-FFF2-40B4-BE49-F238E27FC236}">
                <a16:creationId xmlns:a16="http://schemas.microsoft.com/office/drawing/2014/main" id="{AEB44B79-91CE-7F17-0FE3-6E1993FE30A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0" y="-2491846"/>
            <a:ext cx="10217672" cy="1679840"/>
          </a:xfrm>
        </p:spPr>
        <p:txBody>
          <a:bodyPr/>
          <a:lstStyle/>
          <a:p>
            <a:r>
              <a:rPr lang="en-GB" sz="3600" b="1" dirty="0">
                <a:solidFill>
                  <a:srgbClr val="252525"/>
                </a:solidFill>
                <a:latin typeface="Arial" panose="020B0604020202020204" pitchFamily="34" charset="0"/>
              </a:rPr>
              <a:t>Quality and Safety</a:t>
            </a:r>
            <a:endParaRPr lang="en-US" dirty="0">
              <a:solidFill>
                <a:srgbClr val="252525"/>
              </a:solidFill>
            </a:endParaRPr>
          </a:p>
        </p:txBody>
      </p:sp>
    </p:spTree>
    <p:extLst>
      <p:ext uri="{BB962C8B-B14F-4D97-AF65-F5344CB8AC3E}">
        <p14:creationId xmlns:p14="http://schemas.microsoft.com/office/powerpoint/2010/main" val="6792590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0E27AD2-6A53-AA88-67E9-4A7A782D0E3F}"/>
              </a:ext>
              <a:ext uri="{C183D7F6-B498-43B3-948B-1728B52AA6E4}">
                <adec:decorative xmlns:adec="http://schemas.microsoft.com/office/drawing/2017/decorative" val="1"/>
              </a:ext>
            </a:extLst>
          </p:cNvPr>
          <p:cNvSpPr/>
          <p:nvPr/>
        </p:nvSpPr>
        <p:spPr>
          <a:xfrm>
            <a:off x="15840075" y="595756"/>
            <a:ext cx="15562346" cy="5528604"/>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506A1C4A-223B-EB94-9B13-785341747A76}"/>
              </a:ext>
              <a:ext uri="{C183D7F6-B498-43B3-948B-1728B52AA6E4}">
                <adec:decorative xmlns:adec="http://schemas.microsoft.com/office/drawing/2017/decorative" val="1"/>
              </a:ext>
            </a:extLst>
          </p:cNvPr>
          <p:cNvGrpSpPr/>
          <p:nvPr/>
        </p:nvGrpSpPr>
        <p:grpSpPr>
          <a:xfrm>
            <a:off x="2177942" y="3060108"/>
            <a:ext cx="5494366" cy="3362071"/>
            <a:chOff x="2177942" y="3060108"/>
            <a:chExt cx="5494366" cy="3362071"/>
          </a:xfrm>
        </p:grpSpPr>
        <p:grpSp>
          <p:nvGrpSpPr>
            <p:cNvPr id="21" name="Group 20">
              <a:extLst>
                <a:ext uri="{FF2B5EF4-FFF2-40B4-BE49-F238E27FC236}">
                  <a16:creationId xmlns:a16="http://schemas.microsoft.com/office/drawing/2014/main" id="{40DCE9E3-87E8-F4B5-BE3B-7BAC5E3F5ACD}"/>
                </a:ext>
                <a:ext uri="{C183D7F6-B498-43B3-948B-1728B52AA6E4}">
                  <adec:decorative xmlns:adec="http://schemas.microsoft.com/office/drawing/2017/decorative" val="1"/>
                </a:ext>
              </a:extLst>
            </p:cNvPr>
            <p:cNvGrpSpPr/>
            <p:nvPr/>
          </p:nvGrpSpPr>
          <p:grpSpPr>
            <a:xfrm>
              <a:off x="2177942" y="5130964"/>
              <a:ext cx="1119651" cy="1122687"/>
              <a:chOff x="9415395" y="1901165"/>
              <a:chExt cx="2391121" cy="2397604"/>
            </a:xfrm>
          </p:grpSpPr>
          <p:sp>
            <p:nvSpPr>
              <p:cNvPr id="22" name="Oval 21">
                <a:extLst>
                  <a:ext uri="{FF2B5EF4-FFF2-40B4-BE49-F238E27FC236}">
                    <a16:creationId xmlns:a16="http://schemas.microsoft.com/office/drawing/2014/main" id="{13CDF29E-D00D-EEEE-031E-38923152AF90}"/>
                  </a:ext>
                </a:extLst>
              </p:cNvPr>
              <p:cNvSpPr/>
              <p:nvPr/>
            </p:nvSpPr>
            <p:spPr>
              <a:xfrm>
                <a:off x="9415395" y="1939480"/>
                <a:ext cx="2359289" cy="2359289"/>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A white line drawing of a person pointing at a board&#10;&#10;Description automatically generated">
                <a:extLst>
                  <a:ext uri="{FF2B5EF4-FFF2-40B4-BE49-F238E27FC236}">
                    <a16:creationId xmlns:a16="http://schemas.microsoft.com/office/drawing/2014/main" id="{0D6F29F4-820B-E5A3-2838-6E6E8CF14B95}"/>
                  </a:ext>
                </a:extLst>
              </p:cNvPr>
              <p:cNvPicPr>
                <a:picLocks noChangeAspect="1"/>
              </p:cNvPicPr>
              <p:nvPr/>
            </p:nvPicPr>
            <p:blipFill>
              <a:blip r:embed="rId3"/>
              <a:stretch>
                <a:fillRect/>
              </a:stretch>
            </p:blipFill>
            <p:spPr>
              <a:xfrm>
                <a:off x="9447227" y="1901165"/>
                <a:ext cx="2359289" cy="2359289"/>
              </a:xfrm>
              <a:prstGeom prst="rect">
                <a:avLst/>
              </a:prstGeom>
            </p:spPr>
          </p:pic>
        </p:grpSp>
        <p:sp>
          <p:nvSpPr>
            <p:cNvPr id="24" name="Oval 23">
              <a:extLst>
                <a:ext uri="{FF2B5EF4-FFF2-40B4-BE49-F238E27FC236}">
                  <a16:creationId xmlns:a16="http://schemas.microsoft.com/office/drawing/2014/main" id="{79EDCFB6-72DE-704E-FBEC-1878F0797AEF}"/>
                </a:ext>
                <a:ext uri="{C183D7F6-B498-43B3-948B-1728B52AA6E4}">
                  <adec:decorative xmlns:adec="http://schemas.microsoft.com/office/drawing/2017/decorative" val="1"/>
                </a:ext>
              </a:extLst>
            </p:cNvPr>
            <p:cNvSpPr/>
            <p:nvPr/>
          </p:nvSpPr>
          <p:spPr>
            <a:xfrm>
              <a:off x="5975209" y="3734507"/>
              <a:ext cx="443677" cy="443676"/>
            </a:xfrm>
            <a:prstGeom prst="ellipse">
              <a:avLst/>
            </a:prstGeom>
            <a:solidFill>
              <a:schemeClr val="bg2">
                <a:lumMod val="75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D15A7F6-83AF-41B7-47DB-17B258D716B5}"/>
                </a:ext>
                <a:ext uri="{C183D7F6-B498-43B3-948B-1728B52AA6E4}">
                  <adec:decorative xmlns:adec="http://schemas.microsoft.com/office/drawing/2017/decorative" val="1"/>
                </a:ext>
              </a:extLst>
            </p:cNvPr>
            <p:cNvSpPr/>
            <p:nvPr/>
          </p:nvSpPr>
          <p:spPr>
            <a:xfrm>
              <a:off x="7172677" y="4549775"/>
              <a:ext cx="499631" cy="499631"/>
            </a:xfrm>
            <a:prstGeom prst="ellipse">
              <a:avLst/>
            </a:prstGeom>
            <a:solidFill>
              <a:srgbClr val="00206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A0DC636C-07DB-3500-106A-50588CB40582}"/>
                </a:ext>
                <a:ext uri="{C183D7F6-B498-43B3-948B-1728B52AA6E4}">
                  <adec:decorative xmlns:adec="http://schemas.microsoft.com/office/drawing/2017/decorative" val="1"/>
                </a:ext>
              </a:extLst>
            </p:cNvPr>
            <p:cNvGrpSpPr/>
            <p:nvPr/>
          </p:nvGrpSpPr>
          <p:grpSpPr>
            <a:xfrm>
              <a:off x="2852384" y="3060108"/>
              <a:ext cx="1745191" cy="1725406"/>
              <a:chOff x="4775160" y="4309741"/>
              <a:chExt cx="1881114" cy="1859788"/>
            </a:xfrm>
          </p:grpSpPr>
          <p:sp>
            <p:nvSpPr>
              <p:cNvPr id="27" name="Oval 26">
                <a:extLst>
                  <a:ext uri="{FF2B5EF4-FFF2-40B4-BE49-F238E27FC236}">
                    <a16:creationId xmlns:a16="http://schemas.microsoft.com/office/drawing/2014/main" id="{E2D0576B-96C9-B16A-D6F4-64722362A4EA}"/>
                  </a:ext>
                </a:extLst>
              </p:cNvPr>
              <p:cNvSpPr/>
              <p:nvPr/>
            </p:nvSpPr>
            <p:spPr>
              <a:xfrm>
                <a:off x="4775160" y="4309742"/>
                <a:ext cx="1859786" cy="1859787"/>
              </a:xfrm>
              <a:prstGeom prst="ellipse">
                <a:avLst/>
              </a:prstGeom>
              <a:solidFill>
                <a:srgbClr val="00A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A white line art of a medal with a star&#10;&#10;Description automatically generated">
                <a:extLst>
                  <a:ext uri="{FF2B5EF4-FFF2-40B4-BE49-F238E27FC236}">
                    <a16:creationId xmlns:a16="http://schemas.microsoft.com/office/drawing/2014/main" id="{DBE2321A-5730-E99F-83BE-DFC065C7AEF9}"/>
                  </a:ext>
                </a:extLst>
              </p:cNvPr>
              <p:cNvPicPr>
                <a:picLocks noChangeAspect="1"/>
              </p:cNvPicPr>
              <p:nvPr/>
            </p:nvPicPr>
            <p:blipFill>
              <a:blip r:embed="rId4"/>
              <a:stretch>
                <a:fillRect/>
              </a:stretch>
            </p:blipFill>
            <p:spPr>
              <a:xfrm>
                <a:off x="4796487" y="4309741"/>
                <a:ext cx="1859787" cy="1859788"/>
              </a:xfrm>
              <a:prstGeom prst="rect">
                <a:avLst/>
              </a:prstGeom>
            </p:spPr>
          </p:pic>
        </p:grpSp>
        <p:grpSp>
          <p:nvGrpSpPr>
            <p:cNvPr id="35" name="Group 34">
              <a:extLst>
                <a:ext uri="{FF2B5EF4-FFF2-40B4-BE49-F238E27FC236}">
                  <a16:creationId xmlns:a16="http://schemas.microsoft.com/office/drawing/2014/main" id="{9A375BFE-F0AD-46B4-DCD2-3D94F915B6B2}"/>
                </a:ext>
                <a:ext uri="{C183D7F6-B498-43B3-948B-1728B52AA6E4}">
                  <adec:decorative xmlns:adec="http://schemas.microsoft.com/office/drawing/2017/decorative" val="1"/>
                </a:ext>
              </a:extLst>
            </p:cNvPr>
            <p:cNvGrpSpPr/>
            <p:nvPr/>
          </p:nvGrpSpPr>
          <p:grpSpPr>
            <a:xfrm>
              <a:off x="4400696" y="4325914"/>
              <a:ext cx="2096265" cy="2096265"/>
              <a:chOff x="9953549" y="4119309"/>
              <a:chExt cx="1376629" cy="1376629"/>
            </a:xfrm>
          </p:grpSpPr>
          <p:sp>
            <p:nvSpPr>
              <p:cNvPr id="32" name="Oval 31">
                <a:extLst>
                  <a:ext uri="{FF2B5EF4-FFF2-40B4-BE49-F238E27FC236}">
                    <a16:creationId xmlns:a16="http://schemas.microsoft.com/office/drawing/2014/main" id="{1D8142F8-6EB9-A2C5-67A2-DB5618A68893}"/>
                  </a:ext>
                </a:extLst>
              </p:cNvPr>
              <p:cNvSpPr/>
              <p:nvPr/>
            </p:nvSpPr>
            <p:spPr>
              <a:xfrm>
                <a:off x="9953549" y="4119309"/>
                <a:ext cx="1376628" cy="1376628"/>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hite puzzle piece in a circle&#10;&#10;Description automatically generated">
                <a:extLst>
                  <a:ext uri="{FF2B5EF4-FFF2-40B4-BE49-F238E27FC236}">
                    <a16:creationId xmlns:a16="http://schemas.microsoft.com/office/drawing/2014/main" id="{8288B730-F82C-9028-8FCF-DED3BB17F3A8}"/>
                  </a:ext>
                </a:extLst>
              </p:cNvPr>
              <p:cNvPicPr>
                <a:picLocks noChangeAspect="1"/>
              </p:cNvPicPr>
              <p:nvPr/>
            </p:nvPicPr>
            <p:blipFill>
              <a:blip r:embed="rId5"/>
              <a:stretch>
                <a:fillRect/>
              </a:stretch>
            </p:blipFill>
            <p:spPr>
              <a:xfrm>
                <a:off x="9953549" y="4119309"/>
                <a:ext cx="1376629" cy="1376629"/>
              </a:xfrm>
              <a:prstGeom prst="rect">
                <a:avLst/>
              </a:prstGeom>
            </p:spPr>
          </p:pic>
        </p:grpSp>
        <p:sp>
          <p:nvSpPr>
            <p:cNvPr id="36" name="Oval 35">
              <a:extLst>
                <a:ext uri="{FF2B5EF4-FFF2-40B4-BE49-F238E27FC236}">
                  <a16:creationId xmlns:a16="http://schemas.microsoft.com/office/drawing/2014/main" id="{EF91BDB6-4FA0-492E-3AC1-B4A7456069A4}"/>
                </a:ext>
                <a:ext uri="{C183D7F6-B498-43B3-948B-1728B52AA6E4}">
                  <adec:decorative xmlns:adec="http://schemas.microsoft.com/office/drawing/2017/decorative" val="1"/>
                </a:ext>
              </a:extLst>
            </p:cNvPr>
            <p:cNvSpPr/>
            <p:nvPr/>
          </p:nvSpPr>
          <p:spPr>
            <a:xfrm>
              <a:off x="2404325" y="4486137"/>
              <a:ext cx="248345" cy="248345"/>
            </a:xfrm>
            <a:prstGeom prst="ellipse">
              <a:avLst/>
            </a:prstGeom>
            <a:solidFill>
              <a:srgbClr val="0070C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9FCE281E-4236-F510-D81C-F048063270A2}"/>
              </a:ext>
            </a:extLst>
          </p:cNvPr>
          <p:cNvSpPr txBox="1"/>
          <p:nvPr/>
        </p:nvSpPr>
        <p:spPr>
          <a:xfrm>
            <a:off x="15918148" y="643019"/>
            <a:ext cx="15562347" cy="5524589"/>
          </a:xfrm>
          <a:prstGeom prst="rect">
            <a:avLst/>
          </a:prstGeom>
          <a:noFill/>
          <a:ln>
            <a:noFill/>
          </a:ln>
        </p:spPr>
        <p:txBody>
          <a:bodyPr wrap="square" rtlCol="0">
            <a:spAutoFit/>
          </a:bodyPr>
          <a:lstStyle/>
          <a:p>
            <a:pPr>
              <a:spcAft>
                <a:spcPts val="600"/>
              </a:spcAft>
            </a:pPr>
            <a:r>
              <a:rPr lang="en-US" sz="2200" dirty="0">
                <a:latin typeface="Arial" panose="020B0604020202020204" pitchFamily="34" charset="0"/>
                <a:ea typeface="Calibri" panose="020F0502020204030204" pitchFamily="34" charset="0"/>
                <a:cs typeface="Arial" panose="020B0604020202020204" pitchFamily="34" charset="0"/>
              </a:rPr>
              <a:t>Our ICB quality strategy vision is to ensure services provided are safe, effective and meet the needs of the population, providing the best experience and outcomes possible. </a:t>
            </a:r>
            <a:r>
              <a:rPr lang="en-GB" sz="2200" dirty="0">
                <a:latin typeface="Arial" panose="020B0604020202020204" pitchFamily="34" charset="0"/>
                <a:cs typeface="Arial" panose="020B0604020202020204" pitchFamily="34" charset="0"/>
              </a:rPr>
              <a:t>The strategy:</a:t>
            </a:r>
            <a:endParaRPr lang="en-US" sz="2200" dirty="0">
              <a:latin typeface="Arial" panose="020B0604020202020204" pitchFamily="34" charset="0"/>
              <a:ea typeface="Calibri" panose="020F0502020204030204" pitchFamily="34" charset="0"/>
              <a:cs typeface="Arial" panose="020B0604020202020204" pitchFamily="34" charset="0"/>
            </a:endParaRPr>
          </a:p>
          <a:p>
            <a:pPr marL="342900" indent="-342900">
              <a:spcBef>
                <a:spcPts val="600"/>
              </a:spcBef>
              <a:buClr>
                <a:srgbClr val="0070C0"/>
              </a:buClr>
              <a:buFont typeface="Arial" panose="020B0604020202020204" pitchFamily="34" charset="0"/>
              <a:buChar char="•"/>
            </a:pPr>
            <a:r>
              <a:rPr lang="en-US" sz="2200" dirty="0">
                <a:latin typeface="Arial" panose="020B0604020202020204" pitchFamily="34" charset="0"/>
                <a:ea typeface="Calibri" panose="020F0502020204030204" pitchFamily="34" charset="0"/>
                <a:cs typeface="Arial" panose="020B0604020202020204" pitchFamily="34" charset="0"/>
              </a:rPr>
              <a:t>Complements the overarching ambitions of the ICS priorities and ICS Joint forward Plan. </a:t>
            </a:r>
            <a:r>
              <a:rPr lang="en-GB" sz="2200" dirty="0">
                <a:latin typeface="Arial" panose="020B0604020202020204" pitchFamily="34" charset="0"/>
                <a:cs typeface="Arial" panose="020B0604020202020204" pitchFamily="34" charset="0"/>
              </a:rPr>
              <a:t>The ICB quality strategy reflects why will be ensuing quality and safety are a high priority throughout the transitional cluster with Shropshire, Telford &amp; Wrekin ICB. </a:t>
            </a:r>
            <a:endParaRPr lang="en-US" sz="2200" dirty="0">
              <a:latin typeface="Arial" panose="020B0604020202020204" pitchFamily="34" charset="0"/>
              <a:ea typeface="Calibri" panose="020F0502020204030204" pitchFamily="34" charset="0"/>
              <a:cs typeface="Arial" panose="020B0604020202020204" pitchFamily="34" charset="0"/>
            </a:endParaRPr>
          </a:p>
          <a:p>
            <a:pPr marL="342900" indent="-342900">
              <a:spcBef>
                <a:spcPts val="600"/>
              </a:spcBef>
              <a:buClr>
                <a:srgbClr val="0070C0"/>
              </a:buClr>
              <a:buFont typeface="Arial" panose="020B0604020202020204" pitchFamily="34" charset="0"/>
              <a:buChar char="•"/>
            </a:pPr>
            <a:r>
              <a:rPr lang="en-US" sz="2200" dirty="0">
                <a:latin typeface="Arial" panose="020B0604020202020204" pitchFamily="34" charset="0"/>
                <a:ea typeface="Calibri" panose="020F0502020204030204" pitchFamily="34" charset="0"/>
                <a:cs typeface="Arial" panose="020B0604020202020204" pitchFamily="34" charset="0"/>
              </a:rPr>
              <a:t>Was co-produced with NHS partners.</a:t>
            </a:r>
          </a:p>
          <a:p>
            <a:pPr marL="342900" indent="-342900">
              <a:spcBef>
                <a:spcPts val="600"/>
              </a:spcBef>
              <a:buClr>
                <a:srgbClr val="0070C0"/>
              </a:buClr>
              <a:buFont typeface="Arial" panose="020B0604020202020204" pitchFamily="34" charset="0"/>
              <a:buChar char="•"/>
            </a:pPr>
            <a:r>
              <a:rPr lang="en-US" sz="2200" dirty="0">
                <a:latin typeface="Arial" panose="020B0604020202020204" pitchFamily="34" charset="0"/>
                <a:ea typeface="Calibri" panose="020F0502020204030204" pitchFamily="34" charset="0"/>
                <a:cs typeface="Arial" panose="020B0604020202020204" pitchFamily="34" charset="0"/>
              </a:rPr>
              <a:t>Reflects the focused and routine quality &amp; safety assurance processes in place. </a:t>
            </a:r>
          </a:p>
          <a:p>
            <a:pPr marL="342900" indent="-342900">
              <a:spcBef>
                <a:spcPts val="600"/>
              </a:spcBef>
              <a:buClr>
                <a:srgbClr val="0070C0"/>
              </a:buClr>
              <a:buFont typeface="Arial" panose="020B0604020202020204" pitchFamily="34" charset="0"/>
              <a:buChar char="•"/>
            </a:pPr>
            <a:r>
              <a:rPr lang="en-US" sz="2200" dirty="0">
                <a:latin typeface="Arial" panose="020B0604020202020204" pitchFamily="34" charset="0"/>
                <a:ea typeface="Calibri" panose="020F0502020204030204" pitchFamily="34" charset="0"/>
                <a:cs typeface="Arial" panose="020B0604020202020204" pitchFamily="34" charset="0"/>
              </a:rPr>
              <a:t>Supports delivery of NHS Patient Safety Strategy, where we are proud to have:</a:t>
            </a:r>
          </a:p>
          <a:p>
            <a:pPr marL="800100" lvl="1" indent="-342900">
              <a:spcBef>
                <a:spcPts val="600"/>
              </a:spcBef>
              <a:buClr>
                <a:srgbClr val="0070C0"/>
              </a:buClr>
              <a:buFont typeface="Courier New" panose="02070309020205020404" pitchFamily="49" charset="0"/>
              <a:buChar char="o"/>
            </a:pPr>
            <a:r>
              <a:rPr lang="en-US" sz="2200" dirty="0">
                <a:latin typeface="Arial" panose="020B0604020202020204" pitchFamily="34" charset="0"/>
                <a:ea typeface="Calibri" panose="020F0502020204030204" pitchFamily="34" charset="0"/>
                <a:cs typeface="Arial" panose="020B0604020202020204" pitchFamily="34" charset="0"/>
              </a:rPr>
              <a:t>Recruited two volunteer patient Safety partners.</a:t>
            </a:r>
          </a:p>
          <a:p>
            <a:pPr marL="800100" lvl="1" indent="-342900">
              <a:spcBef>
                <a:spcPts val="600"/>
              </a:spcBef>
              <a:buClr>
                <a:srgbClr val="0070C0"/>
              </a:buClr>
              <a:buFont typeface="Courier New" panose="02070309020205020404" pitchFamily="49" charset="0"/>
              <a:buChar char="o"/>
            </a:pPr>
            <a:r>
              <a:rPr lang="en-US" sz="2200" dirty="0">
                <a:latin typeface="Arial" panose="020B0604020202020204" pitchFamily="34" charset="0"/>
                <a:ea typeface="Calibri" panose="020F0502020204030204" pitchFamily="34" charset="0"/>
                <a:cs typeface="Arial" panose="020B0604020202020204" pitchFamily="34" charset="0"/>
              </a:rPr>
              <a:t>Implemented the Patient Safety Incident Response Framework (PSIRF) where all partners received accredited oversight.</a:t>
            </a:r>
          </a:p>
          <a:p>
            <a:pPr marL="800100" lvl="1" indent="-342900">
              <a:spcBef>
                <a:spcPts val="600"/>
              </a:spcBef>
              <a:buClr>
                <a:srgbClr val="0070C0"/>
              </a:buClr>
              <a:buFont typeface="Courier New" panose="02070309020205020404" pitchFamily="49" charset="0"/>
              <a:buChar char="o"/>
            </a:pPr>
            <a:r>
              <a:rPr lang="en-US" sz="2200" dirty="0">
                <a:latin typeface="Arial" panose="020B0604020202020204" pitchFamily="34" charset="0"/>
                <a:ea typeface="Calibri" panose="020F0502020204030204" pitchFamily="34" charset="0"/>
                <a:cs typeface="Arial" panose="020B0604020202020204" pitchFamily="34" charset="0"/>
              </a:rPr>
              <a:t>Co-ordinated system wide learning events. </a:t>
            </a:r>
          </a:p>
          <a:p>
            <a:pPr marL="342900" indent="-342900">
              <a:spcBef>
                <a:spcPts val="600"/>
              </a:spcBef>
              <a:buClr>
                <a:srgbClr val="0070C0"/>
              </a:buClr>
              <a:buFont typeface="Arial" panose="020B0604020202020204" pitchFamily="34" charset="0"/>
              <a:buChar char="•"/>
            </a:pPr>
            <a:r>
              <a:rPr lang="en-US" sz="2200" dirty="0">
                <a:latin typeface="Arial" panose="020B0604020202020204" pitchFamily="34" charset="0"/>
                <a:ea typeface="Calibri" panose="020F0502020204030204" pitchFamily="34" charset="0"/>
                <a:cs typeface="Arial" panose="020B0604020202020204" pitchFamily="34" charset="0"/>
              </a:rPr>
              <a:t>Reflects our commitment to align the 5 NHS IMPACT components through the Continuous Quality Improvement (CQI) framework (December 2024). </a:t>
            </a:r>
          </a:p>
        </p:txBody>
      </p:sp>
      <p:sp>
        <p:nvSpPr>
          <p:cNvPr id="8" name="Title 1">
            <a:extLst>
              <a:ext uri="{FF2B5EF4-FFF2-40B4-BE49-F238E27FC236}">
                <a16:creationId xmlns:a16="http://schemas.microsoft.com/office/drawing/2014/main" id="{1A21CF6F-1848-8F80-E3A7-C5A0261580C1}"/>
              </a:ext>
            </a:extLst>
          </p:cNvPr>
          <p:cNvSpPr txBox="1">
            <a:spLocks noGrp="1"/>
          </p:cNvSpPr>
          <p:nvPr>
            <p:ph type="title" idx="4294967295"/>
          </p:nvPr>
        </p:nvSpPr>
        <p:spPr>
          <a:xfrm>
            <a:off x="1745581" y="774699"/>
            <a:ext cx="9743234" cy="309767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Arial" panose="020B0604020202020204" pitchFamily="34" charset="0"/>
              </a:rPr>
              <a:t>Quality and patient safety, assurance &amp; improvement</a:t>
            </a:r>
            <a:endParaRPr kumimoji="0" lang="en-US" sz="6000" b="1" i="0" u="none" strike="noStrike" kern="1200" cap="none" spc="0" normalizeH="0" baseline="0" noProof="0" dirty="0">
              <a:ln>
                <a:noFill/>
              </a:ln>
              <a:solidFill>
                <a:srgbClr val="0070C0"/>
              </a:solidFill>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2309822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0E27AD2-6A53-AA88-67E9-4A7A782D0E3F}"/>
              </a:ext>
              <a:ext uri="{C183D7F6-B498-43B3-948B-1728B52AA6E4}">
                <adec:decorative xmlns:adec="http://schemas.microsoft.com/office/drawing/2017/decorative" val="1"/>
              </a:ext>
            </a:extLst>
          </p:cNvPr>
          <p:cNvSpPr/>
          <p:nvPr/>
        </p:nvSpPr>
        <p:spPr>
          <a:xfrm>
            <a:off x="15814422" y="240632"/>
            <a:ext cx="15563936" cy="6227902"/>
          </a:xfrm>
          <a:prstGeom prst="rect">
            <a:avLst/>
          </a:prstGeom>
          <a:solidFill>
            <a:srgbClr val="D0EE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972B1A80-0702-01D4-A62D-615F7C4B1658}"/>
              </a:ext>
              <a:ext uri="{C183D7F6-B498-43B3-948B-1728B52AA6E4}">
                <adec:decorative xmlns:adec="http://schemas.microsoft.com/office/drawing/2017/decorative" val="1"/>
              </a:ext>
            </a:extLst>
          </p:cNvPr>
          <p:cNvGrpSpPr/>
          <p:nvPr/>
        </p:nvGrpSpPr>
        <p:grpSpPr>
          <a:xfrm>
            <a:off x="3526867" y="1741307"/>
            <a:ext cx="8054974" cy="4399125"/>
            <a:chOff x="3526867" y="1741307"/>
            <a:chExt cx="8054974" cy="4399125"/>
          </a:xfrm>
        </p:grpSpPr>
        <p:grpSp>
          <p:nvGrpSpPr>
            <p:cNvPr id="39" name="Group 38">
              <a:extLst>
                <a:ext uri="{FF2B5EF4-FFF2-40B4-BE49-F238E27FC236}">
                  <a16:creationId xmlns:a16="http://schemas.microsoft.com/office/drawing/2014/main" id="{018316E8-8938-CEEB-9FF3-AB0F5BB4A792}"/>
                </a:ext>
                <a:ext uri="{C183D7F6-B498-43B3-948B-1728B52AA6E4}">
                  <adec:decorative xmlns:adec="http://schemas.microsoft.com/office/drawing/2017/decorative" val="1"/>
                </a:ext>
              </a:extLst>
            </p:cNvPr>
            <p:cNvGrpSpPr/>
            <p:nvPr/>
          </p:nvGrpSpPr>
          <p:grpSpPr>
            <a:xfrm>
              <a:off x="4683073" y="3528505"/>
              <a:ext cx="2611927" cy="2611927"/>
              <a:chOff x="4366624" y="3357913"/>
              <a:chExt cx="2506953" cy="2506953"/>
            </a:xfrm>
          </p:grpSpPr>
          <p:sp>
            <p:nvSpPr>
              <p:cNvPr id="38" name="Oval 37">
                <a:extLst>
                  <a:ext uri="{FF2B5EF4-FFF2-40B4-BE49-F238E27FC236}">
                    <a16:creationId xmlns:a16="http://schemas.microsoft.com/office/drawing/2014/main" id="{90CAEF2E-5F73-9AD9-DAC3-0F8AA72BB95E}"/>
                  </a:ext>
                </a:extLst>
              </p:cNvPr>
              <p:cNvSpPr/>
              <p:nvPr/>
            </p:nvSpPr>
            <p:spPr>
              <a:xfrm>
                <a:off x="4366624" y="3357913"/>
                <a:ext cx="2506953" cy="250695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white line drawing of two people sitting at a table&#10;&#10;Description automatically generated">
                <a:extLst>
                  <a:ext uri="{FF2B5EF4-FFF2-40B4-BE49-F238E27FC236}">
                    <a16:creationId xmlns:a16="http://schemas.microsoft.com/office/drawing/2014/main" id="{5B92F90F-A9CF-4856-A4D1-F41FF5E298ED}"/>
                  </a:ext>
                </a:extLst>
              </p:cNvPr>
              <p:cNvPicPr>
                <a:picLocks noChangeAspect="1"/>
              </p:cNvPicPr>
              <p:nvPr/>
            </p:nvPicPr>
            <p:blipFill>
              <a:blip r:embed="rId2"/>
              <a:stretch>
                <a:fillRect/>
              </a:stretch>
            </p:blipFill>
            <p:spPr>
              <a:xfrm>
                <a:off x="4391244" y="3382533"/>
                <a:ext cx="2457712" cy="2457712"/>
              </a:xfrm>
              <a:prstGeom prst="rect">
                <a:avLst/>
              </a:prstGeom>
            </p:spPr>
          </p:pic>
        </p:grpSp>
        <p:grpSp>
          <p:nvGrpSpPr>
            <p:cNvPr id="58" name="Group 57">
              <a:extLst>
                <a:ext uri="{FF2B5EF4-FFF2-40B4-BE49-F238E27FC236}">
                  <a16:creationId xmlns:a16="http://schemas.microsoft.com/office/drawing/2014/main" id="{F56FC904-C9FA-8841-2AA4-876EF0DEC27C}"/>
                </a:ext>
                <a:ext uri="{C183D7F6-B498-43B3-948B-1728B52AA6E4}">
                  <adec:decorative xmlns:adec="http://schemas.microsoft.com/office/drawing/2017/decorative" val="1"/>
                </a:ext>
              </a:extLst>
            </p:cNvPr>
            <p:cNvGrpSpPr/>
            <p:nvPr/>
          </p:nvGrpSpPr>
          <p:grpSpPr>
            <a:xfrm>
              <a:off x="7948071" y="1741307"/>
              <a:ext cx="2298616" cy="2300060"/>
              <a:chOff x="10627292" y="902274"/>
              <a:chExt cx="2360586" cy="2362069"/>
            </a:xfrm>
          </p:grpSpPr>
          <p:sp>
            <p:nvSpPr>
              <p:cNvPr id="51" name="Oval 50">
                <a:extLst>
                  <a:ext uri="{FF2B5EF4-FFF2-40B4-BE49-F238E27FC236}">
                    <a16:creationId xmlns:a16="http://schemas.microsoft.com/office/drawing/2014/main" id="{AB35BEE1-4916-2E0D-6FD6-B67C2E8C1AFB}"/>
                  </a:ext>
                </a:extLst>
              </p:cNvPr>
              <p:cNvSpPr/>
              <p:nvPr/>
            </p:nvSpPr>
            <p:spPr>
              <a:xfrm>
                <a:off x="10627292" y="905054"/>
                <a:ext cx="2359289" cy="2359289"/>
              </a:xfrm>
              <a:prstGeom prst="ellipse">
                <a:avLst/>
              </a:prstGeom>
              <a:solidFill>
                <a:srgbClr val="00A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A white outline of handshake with a gear in the middle&#10;&#10;Description automatically generated">
                <a:extLst>
                  <a:ext uri="{FF2B5EF4-FFF2-40B4-BE49-F238E27FC236}">
                    <a16:creationId xmlns:a16="http://schemas.microsoft.com/office/drawing/2014/main" id="{D3AAFF82-EEFD-AE55-A717-FE157D5135C0}"/>
                  </a:ext>
                </a:extLst>
              </p:cNvPr>
              <p:cNvPicPr>
                <a:picLocks noChangeAspect="1"/>
              </p:cNvPicPr>
              <p:nvPr/>
            </p:nvPicPr>
            <p:blipFill>
              <a:blip r:embed="rId3"/>
              <a:stretch>
                <a:fillRect/>
              </a:stretch>
            </p:blipFill>
            <p:spPr>
              <a:xfrm>
                <a:off x="10633291" y="902274"/>
                <a:ext cx="2354587" cy="2354587"/>
              </a:xfrm>
              <a:prstGeom prst="rect">
                <a:avLst/>
              </a:prstGeom>
            </p:spPr>
          </p:pic>
        </p:grpSp>
        <p:sp>
          <p:nvSpPr>
            <p:cNvPr id="59" name="Oval 58">
              <a:extLst>
                <a:ext uri="{FF2B5EF4-FFF2-40B4-BE49-F238E27FC236}">
                  <a16:creationId xmlns:a16="http://schemas.microsoft.com/office/drawing/2014/main" id="{68C4D2E1-A5CC-9CE3-0167-1C211A18AEB7}"/>
                </a:ext>
                <a:ext uri="{C183D7F6-B498-43B3-948B-1728B52AA6E4}">
                  <adec:decorative xmlns:adec="http://schemas.microsoft.com/office/drawing/2017/decorative" val="1"/>
                </a:ext>
              </a:extLst>
            </p:cNvPr>
            <p:cNvSpPr/>
            <p:nvPr/>
          </p:nvSpPr>
          <p:spPr>
            <a:xfrm>
              <a:off x="7859161" y="4612337"/>
              <a:ext cx="789734" cy="789733"/>
            </a:xfrm>
            <a:prstGeom prst="ellipse">
              <a:avLst/>
            </a:prstGeom>
            <a:solidFill>
              <a:srgbClr val="01A9CE"/>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16F303A5-EB6B-D920-76DF-9B626137FB0A}"/>
                </a:ext>
                <a:ext uri="{C183D7F6-B498-43B3-948B-1728B52AA6E4}">
                  <adec:decorative xmlns:adec="http://schemas.microsoft.com/office/drawing/2017/decorative" val="1"/>
                </a:ext>
              </a:extLst>
            </p:cNvPr>
            <p:cNvSpPr/>
            <p:nvPr/>
          </p:nvSpPr>
          <p:spPr>
            <a:xfrm>
              <a:off x="3526867" y="3578963"/>
              <a:ext cx="676191" cy="676191"/>
            </a:xfrm>
            <a:prstGeom prst="ellipse">
              <a:avLst/>
            </a:prstGeom>
            <a:solidFill>
              <a:srgbClr val="768591"/>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65B8C1A1-B8AF-BF2F-0846-FEB1814AD78B}"/>
                </a:ext>
                <a:ext uri="{C183D7F6-B498-43B3-948B-1728B52AA6E4}">
                  <adec:decorative xmlns:adec="http://schemas.microsoft.com/office/drawing/2017/decorative" val="1"/>
                </a:ext>
              </a:extLst>
            </p:cNvPr>
            <p:cNvSpPr/>
            <p:nvPr/>
          </p:nvSpPr>
          <p:spPr>
            <a:xfrm>
              <a:off x="6839591" y="2861556"/>
              <a:ext cx="499631" cy="499631"/>
            </a:xfrm>
            <a:prstGeom prst="ellipse">
              <a:avLst/>
            </a:prstGeom>
            <a:solidFill>
              <a:srgbClr val="00206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66" name="Group 65">
              <a:extLst>
                <a:ext uri="{FF2B5EF4-FFF2-40B4-BE49-F238E27FC236}">
                  <a16:creationId xmlns:a16="http://schemas.microsoft.com/office/drawing/2014/main" id="{11CA39D9-E1B6-7A3E-AA10-AEDD70CE42A6}"/>
                </a:ext>
                <a:ext uri="{C183D7F6-B498-43B3-948B-1728B52AA6E4}">
                  <adec:decorative xmlns:adec="http://schemas.microsoft.com/office/drawing/2017/decorative" val="1"/>
                </a:ext>
              </a:extLst>
            </p:cNvPr>
            <p:cNvGrpSpPr/>
            <p:nvPr/>
          </p:nvGrpSpPr>
          <p:grpSpPr>
            <a:xfrm>
              <a:off x="9841323" y="4245531"/>
              <a:ext cx="1740518" cy="1740518"/>
              <a:chOff x="7746179" y="1705659"/>
              <a:chExt cx="2611927" cy="2611927"/>
            </a:xfrm>
          </p:grpSpPr>
          <p:sp>
            <p:nvSpPr>
              <p:cNvPr id="64" name="Oval 63">
                <a:extLst>
                  <a:ext uri="{FF2B5EF4-FFF2-40B4-BE49-F238E27FC236}">
                    <a16:creationId xmlns:a16="http://schemas.microsoft.com/office/drawing/2014/main" id="{57855964-696D-DAB5-0BA3-00738925DB02}"/>
                  </a:ext>
                </a:extLst>
              </p:cNvPr>
              <p:cNvSpPr/>
              <p:nvPr/>
            </p:nvSpPr>
            <p:spPr>
              <a:xfrm>
                <a:off x="7746179" y="1705659"/>
                <a:ext cx="2611927" cy="2611927"/>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5" name="Picture 64" descr="A white line with a magnifying glass and bar graph&#10;&#10;Description automatically generated">
                <a:extLst>
                  <a:ext uri="{FF2B5EF4-FFF2-40B4-BE49-F238E27FC236}">
                    <a16:creationId xmlns:a16="http://schemas.microsoft.com/office/drawing/2014/main" id="{5353CB4F-7B80-ADE2-6F96-32453C9984DB}"/>
                  </a:ext>
                </a:extLst>
              </p:cNvPr>
              <p:cNvPicPr>
                <a:picLocks noChangeAspect="1"/>
              </p:cNvPicPr>
              <p:nvPr/>
            </p:nvPicPr>
            <p:blipFill>
              <a:blip r:embed="rId4"/>
              <a:stretch>
                <a:fillRect/>
              </a:stretch>
            </p:blipFill>
            <p:spPr>
              <a:xfrm>
                <a:off x="7774475" y="1733955"/>
                <a:ext cx="2555335" cy="2555335"/>
              </a:xfrm>
              <a:prstGeom prst="rect">
                <a:avLst/>
              </a:prstGeom>
            </p:spPr>
          </p:pic>
        </p:grpSp>
      </p:grpSp>
      <p:sp>
        <p:nvSpPr>
          <p:cNvPr id="11" name="TextBox 10">
            <a:extLst>
              <a:ext uri="{FF2B5EF4-FFF2-40B4-BE49-F238E27FC236}">
                <a16:creationId xmlns:a16="http://schemas.microsoft.com/office/drawing/2014/main" id="{9FCE281E-4236-F510-D81C-F048063270A2}"/>
              </a:ext>
            </a:extLst>
          </p:cNvPr>
          <p:cNvSpPr txBox="1"/>
          <p:nvPr/>
        </p:nvSpPr>
        <p:spPr>
          <a:xfrm>
            <a:off x="15936326" y="730779"/>
            <a:ext cx="15538283" cy="5509200"/>
          </a:xfrm>
          <a:prstGeom prst="rect">
            <a:avLst/>
          </a:prstGeom>
          <a:noFill/>
          <a:ln>
            <a:noFill/>
          </a:ln>
        </p:spPr>
        <p:txBody>
          <a:bodyPr wrap="square" rtlCol="0">
            <a:spAutoFit/>
          </a:bodyPr>
          <a:lstStyle/>
          <a:p>
            <a:r>
              <a:rPr lang="en-GB" sz="2200" dirty="0">
                <a:latin typeface="Arial"/>
                <a:ea typeface="Calibri"/>
                <a:cs typeface="Arial"/>
              </a:rPr>
              <a:t>Our</a:t>
            </a:r>
            <a:r>
              <a:rPr lang="en-GB" sz="2200" b="1" dirty="0">
                <a:latin typeface="Arial"/>
                <a:ea typeface="+mn-lt"/>
                <a:cs typeface="+mn-lt"/>
              </a:rPr>
              <a:t> Quality Impact Assessment </a:t>
            </a:r>
            <a:r>
              <a:rPr lang="en-GB" sz="2200" dirty="0">
                <a:latin typeface="Arial"/>
                <a:ea typeface="+mn-lt"/>
                <a:cs typeface="+mn-lt"/>
              </a:rPr>
              <a:t>(QIA) process has been </a:t>
            </a:r>
            <a:r>
              <a:rPr lang="en-GB" sz="2200" dirty="0">
                <a:latin typeface="Arial"/>
                <a:ea typeface="Calibri"/>
                <a:cs typeface="Arial"/>
              </a:rPr>
              <a:t>independently reviewed by NHSE which </a:t>
            </a:r>
            <a:r>
              <a:rPr lang="en-GB" sz="2200" dirty="0">
                <a:latin typeface="Arial"/>
                <a:ea typeface="+mn-lt"/>
                <a:cs typeface="+mn-lt"/>
              </a:rPr>
              <a:t>reported</a:t>
            </a:r>
            <a:r>
              <a:rPr lang="en-GB" sz="2200" dirty="0">
                <a:latin typeface="Arial"/>
                <a:ea typeface="Calibri"/>
                <a:cs typeface="Arial"/>
              </a:rPr>
              <a:t> </a:t>
            </a:r>
            <a:r>
              <a:rPr lang="en-GB" sz="2200" i="1" dirty="0">
                <a:latin typeface="Arial"/>
                <a:ea typeface="Calibri"/>
                <a:cs typeface="Arial"/>
              </a:rPr>
              <a:t>‘Significant Assurance; strong evidence that SSOT QIA process is robust and sustainable</a:t>
            </a:r>
            <a:r>
              <a:rPr lang="en-GB" sz="2200" dirty="0">
                <a:latin typeface="Arial"/>
                <a:ea typeface="Calibri"/>
                <a:cs typeface="Arial"/>
              </a:rPr>
              <a:t>’. The process underpins the ICBs </a:t>
            </a:r>
            <a:r>
              <a:rPr lang="en-GB" sz="2200" dirty="0">
                <a:latin typeface="Arial"/>
                <a:ea typeface="+mn-lt"/>
                <a:cs typeface="+mn-lt"/>
              </a:rPr>
              <a:t>financial and operational decision making and will continue to be used through the transition to Clustering of ICBs. </a:t>
            </a:r>
            <a:r>
              <a:rPr lang="en-US" sz="2200" dirty="0">
                <a:latin typeface="Arial"/>
                <a:ea typeface="Calibri"/>
                <a:cs typeface="Arial"/>
              </a:rPr>
              <a:t> </a:t>
            </a:r>
            <a:endParaRPr lang="en-US" sz="2200" dirty="0">
              <a:latin typeface="Arial"/>
              <a:cs typeface="Arial"/>
            </a:endParaRPr>
          </a:p>
          <a:p>
            <a:endParaRPr lang="en-GB" sz="2200" dirty="0">
              <a:latin typeface="Arial"/>
              <a:cs typeface="Arial"/>
            </a:endParaRPr>
          </a:p>
          <a:p>
            <a:r>
              <a:rPr lang="en-GB" sz="2200" b="1" dirty="0">
                <a:latin typeface="Arial"/>
                <a:ea typeface="Calibri"/>
                <a:cs typeface="Arial"/>
              </a:rPr>
              <a:t>Local Maternity and Neonatal System</a:t>
            </a:r>
            <a:r>
              <a:rPr lang="en-GB" sz="2200" dirty="0">
                <a:latin typeface="Arial"/>
                <a:ea typeface="Calibri"/>
                <a:cs typeface="Arial"/>
              </a:rPr>
              <a:t> (LMNS) has continued to deliver sustained improvements particularly </a:t>
            </a:r>
            <a:r>
              <a:rPr lang="en-GB" sz="2200" dirty="0">
                <a:latin typeface="Arial"/>
                <a:ea typeface="+mn-lt"/>
                <a:cs typeface="+mn-lt"/>
              </a:rPr>
              <a:t>within the reduction of Induction of Labour delays, </a:t>
            </a:r>
            <a:r>
              <a:rPr lang="en-GB" sz="2200" dirty="0">
                <a:latin typeface="Arial"/>
                <a:ea typeface="Calibri"/>
                <a:cs typeface="Arial"/>
              </a:rPr>
              <a:t>achievement of the Maternity Assessment </a:t>
            </a:r>
            <a:r>
              <a:rPr lang="en-GB" sz="2200" dirty="0">
                <a:latin typeface="Arial"/>
                <a:ea typeface="+mn-lt"/>
                <a:cs typeface="+mn-lt"/>
              </a:rPr>
              <a:t>Unit midwifery triage </a:t>
            </a:r>
            <a:r>
              <a:rPr lang="en-GB" sz="2200" dirty="0">
                <a:latin typeface="Arial"/>
                <a:ea typeface="Calibri"/>
                <a:cs typeface="Arial"/>
              </a:rPr>
              <a:t>15 minute target and Saving Babies lives compliance. Work has been undertaken to continuously </a:t>
            </a:r>
            <a:r>
              <a:rPr lang="en-GB" sz="2200" dirty="0">
                <a:latin typeface="Arial"/>
                <a:ea typeface="+mn-lt"/>
                <a:cs typeface="+mn-lt"/>
              </a:rPr>
              <a:t>improve and sustain the </a:t>
            </a:r>
            <a:r>
              <a:rPr lang="en-GB" sz="2200" dirty="0">
                <a:latin typeface="Arial"/>
                <a:ea typeface="Calibri"/>
                <a:cs typeface="Arial"/>
              </a:rPr>
              <a:t>recruitment and retention of midwives across </a:t>
            </a:r>
            <a:r>
              <a:rPr lang="en-GB" sz="2200" dirty="0">
                <a:latin typeface="Arial"/>
                <a:ea typeface="+mn-lt"/>
                <a:cs typeface="+mn-lt"/>
              </a:rPr>
              <a:t>Staffordshire and Stoke-on-Trent.</a:t>
            </a:r>
            <a:r>
              <a:rPr lang="en-US" sz="2200" dirty="0">
                <a:latin typeface="Arial"/>
                <a:ea typeface="Calibri"/>
                <a:cs typeface="Arial"/>
              </a:rPr>
              <a:t> </a:t>
            </a:r>
            <a:endParaRPr lang="en-GB" sz="2200" dirty="0">
              <a:latin typeface="Arial"/>
              <a:cs typeface="Arial"/>
            </a:endParaRPr>
          </a:p>
          <a:p>
            <a:endParaRPr lang="en-GB" sz="2200" dirty="0">
              <a:latin typeface="Arial"/>
              <a:cs typeface="Arial"/>
            </a:endParaRPr>
          </a:p>
          <a:p>
            <a:r>
              <a:rPr lang="en-GB" sz="2200" b="1" dirty="0">
                <a:latin typeface="Arial"/>
                <a:ea typeface="Calibri"/>
                <a:cs typeface="Arial"/>
              </a:rPr>
              <a:t>All Age Continuing Care</a:t>
            </a:r>
            <a:r>
              <a:rPr lang="en-GB" sz="2200" dirty="0">
                <a:latin typeface="Arial"/>
                <a:ea typeface="Calibri"/>
                <a:cs typeface="Arial"/>
              </a:rPr>
              <a:t> has seen a reduction of over restrictive care and the consistent improvement in End </a:t>
            </a:r>
            <a:r>
              <a:rPr lang="en-GB" sz="2200" dirty="0">
                <a:latin typeface="Arial"/>
                <a:ea typeface="+mn-lt"/>
                <a:cs typeface="+mn-lt"/>
              </a:rPr>
              <a:t>of Life</a:t>
            </a:r>
            <a:r>
              <a:rPr lang="en-GB" sz="2200" dirty="0">
                <a:latin typeface="Arial"/>
                <a:ea typeface="Calibri"/>
                <a:cs typeface="Arial"/>
              </a:rPr>
              <a:t> discharge processes and onward care as a result of continuous quality improvement and </a:t>
            </a:r>
            <a:r>
              <a:rPr lang="en-GB" sz="2200" dirty="0">
                <a:latin typeface="Arial"/>
                <a:ea typeface="+mn-lt"/>
                <a:cs typeface="+mn-lt"/>
              </a:rPr>
              <a:t>transformation. </a:t>
            </a:r>
            <a:r>
              <a:rPr lang="en-GB" sz="2200" dirty="0">
                <a:latin typeface="Arial"/>
                <a:ea typeface="Calibri"/>
                <a:cs typeface="Arial"/>
              </a:rPr>
              <a:t> </a:t>
            </a:r>
            <a:endParaRPr lang="en-GB" sz="2200" dirty="0">
              <a:latin typeface="Arial"/>
              <a:cs typeface="Arial"/>
            </a:endParaRPr>
          </a:p>
          <a:p>
            <a:endParaRPr lang="en-GB" sz="2200" dirty="0">
              <a:latin typeface="Arial"/>
              <a:cs typeface="Arial"/>
            </a:endParaRPr>
          </a:p>
          <a:p>
            <a:r>
              <a:rPr lang="en-GB" sz="2200" dirty="0">
                <a:latin typeface="Arial"/>
                <a:ea typeface="Calibri"/>
                <a:cs typeface="Arial"/>
              </a:rPr>
              <a:t>As a result of the ongoing learning from the</a:t>
            </a:r>
            <a:r>
              <a:rPr lang="en-GB" sz="2200" b="1" dirty="0">
                <a:latin typeface="Arial"/>
                <a:ea typeface="+mn-lt"/>
                <a:cs typeface="+mn-lt"/>
              </a:rPr>
              <a:t> </a:t>
            </a:r>
            <a:r>
              <a:rPr lang="en-GB" sz="2200" b="1" dirty="0" err="1">
                <a:latin typeface="Arial"/>
                <a:ea typeface="+mn-lt"/>
                <a:cs typeface="+mn-lt"/>
              </a:rPr>
              <a:t>LeDeR</a:t>
            </a:r>
            <a:r>
              <a:rPr lang="en-GB" sz="2200" b="1" dirty="0">
                <a:latin typeface="Arial"/>
                <a:ea typeface="+mn-lt"/>
                <a:cs typeface="+mn-lt"/>
              </a:rPr>
              <a:t> (Learning from lives and deaths - people with a learning disability and/or autism)</a:t>
            </a:r>
            <a:r>
              <a:rPr lang="en-GB" sz="2200" dirty="0">
                <a:latin typeface="Arial"/>
                <a:ea typeface="+mn-lt"/>
                <a:cs typeface="+mn-lt"/>
              </a:rPr>
              <a:t> programme the ICB and partners have </a:t>
            </a:r>
            <a:r>
              <a:rPr lang="en-GB" sz="2200" dirty="0">
                <a:latin typeface="Arial"/>
                <a:ea typeface="Calibri"/>
                <a:cs typeface="Arial"/>
              </a:rPr>
              <a:t>supported the development of face </a:t>
            </a:r>
            <a:r>
              <a:rPr lang="en-GB" sz="2200" dirty="0">
                <a:latin typeface="Arial"/>
                <a:ea typeface="+mn-lt"/>
                <a:cs typeface="+mn-lt"/>
              </a:rPr>
              <a:t>to face</a:t>
            </a:r>
            <a:r>
              <a:rPr lang="en-GB" sz="2200" dirty="0">
                <a:latin typeface="Arial"/>
                <a:ea typeface="Calibri"/>
                <a:cs typeface="Arial"/>
              </a:rPr>
              <a:t> dysphagia and epilepsy training sessions, built a community of practice within health </a:t>
            </a:r>
            <a:r>
              <a:rPr lang="en-GB" sz="2200" dirty="0">
                <a:latin typeface="Arial"/>
                <a:ea typeface="+mn-lt"/>
                <a:cs typeface="+mn-lt"/>
              </a:rPr>
              <a:t>and social care professionals and improved breast </a:t>
            </a:r>
            <a:r>
              <a:rPr lang="en-GB" sz="2200" dirty="0">
                <a:latin typeface="Arial"/>
                <a:ea typeface="Calibri"/>
                <a:cs typeface="Arial"/>
              </a:rPr>
              <a:t>screening awareness for people with learning disability and/or autism.</a:t>
            </a:r>
            <a:endParaRPr lang="en-GB" sz="2200" dirty="0"/>
          </a:p>
        </p:txBody>
      </p:sp>
      <p:sp>
        <p:nvSpPr>
          <p:cNvPr id="8" name="Title 1">
            <a:extLst>
              <a:ext uri="{FF2B5EF4-FFF2-40B4-BE49-F238E27FC236}">
                <a16:creationId xmlns:a16="http://schemas.microsoft.com/office/drawing/2014/main" id="{1A21CF6F-1848-8F80-E3A7-C5A0261580C1}"/>
              </a:ext>
            </a:extLst>
          </p:cNvPr>
          <p:cNvSpPr txBox="1">
            <a:spLocks noGrp="1"/>
          </p:cNvSpPr>
          <p:nvPr>
            <p:ph type="title" idx="4294967295"/>
          </p:nvPr>
        </p:nvSpPr>
        <p:spPr>
          <a:xfrm>
            <a:off x="2285757" y="1152597"/>
            <a:ext cx="7075551" cy="113798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Arial" panose="020B0604020202020204" pitchFamily="34" charset="0"/>
              </a:rPr>
              <a:t>Achievements</a:t>
            </a:r>
            <a:endParaRPr kumimoji="0" lang="en-US" sz="6000" b="1" i="0" u="none" strike="noStrike" kern="1200" cap="none" spc="0" normalizeH="0" baseline="0" noProof="0" dirty="0">
              <a:ln>
                <a:noFill/>
              </a:ln>
              <a:solidFill>
                <a:srgbClr val="0070C0"/>
              </a:solidFill>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9658606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2D1A385-F458-1A6D-FFEA-ED8E0724A78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2542049" y="228600"/>
            <a:ext cx="6248888" cy="6342856"/>
          </a:xfrm>
          <a:prstGeom prst="rect">
            <a:avLst/>
          </a:prstGeom>
        </p:spPr>
      </p:pic>
      <p:pic>
        <p:nvPicPr>
          <p:cNvPr id="3" name="Picture 2">
            <a:extLst>
              <a:ext uri="{FF2B5EF4-FFF2-40B4-BE49-F238E27FC236}">
                <a16:creationId xmlns:a16="http://schemas.microsoft.com/office/drawing/2014/main" id="{E68D342F-8D6E-4308-1EC9-83A29E46FD2C}"/>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
        <p:nvSpPr>
          <p:cNvPr id="4" name="Text Placeholder 3">
            <a:extLst>
              <a:ext uri="{FF2B5EF4-FFF2-40B4-BE49-F238E27FC236}">
                <a16:creationId xmlns:a16="http://schemas.microsoft.com/office/drawing/2014/main" id="{7E25FC90-461B-70DA-3A1E-6641873D0C33}"/>
              </a:ext>
            </a:extLst>
          </p:cNvPr>
          <p:cNvSpPr>
            <a:spLocks noGrp="1"/>
          </p:cNvSpPr>
          <p:nvPr>
            <p:ph type="body" sz="half" idx="2"/>
          </p:nvPr>
        </p:nvSpPr>
        <p:spPr>
          <a:xfrm>
            <a:off x="2177941" y="3058412"/>
            <a:ext cx="12416430" cy="4001285"/>
          </a:xfrm>
        </p:spPr>
        <p:txBody>
          <a:bodyPr>
            <a:normAutofit/>
          </a:bodyPr>
          <a:lstStyle/>
          <a:p>
            <a:r>
              <a:rPr lang="en-GB" sz="4400" b="1" dirty="0">
                <a:solidFill>
                  <a:schemeClr val="tx1">
                    <a:lumMod val="75000"/>
                    <a:lumOff val="25000"/>
                  </a:schemeClr>
                </a:solidFill>
                <a:latin typeface="Arial" panose="020B0604020202020204" pitchFamily="34" charset="0"/>
                <a:cs typeface="Arial" panose="020B0604020202020204" pitchFamily="34" charset="0"/>
              </a:rPr>
              <a:t>Karen Webb, Deputy Senior Responsible Officer (SRO) , Learning Disability, Autism and Down Syndrome</a:t>
            </a:r>
          </a:p>
        </p:txBody>
      </p:sp>
      <p:sp>
        <p:nvSpPr>
          <p:cNvPr id="7" name="Title 1">
            <a:extLst>
              <a:ext uri="{FF2B5EF4-FFF2-40B4-BE49-F238E27FC236}">
                <a16:creationId xmlns:a16="http://schemas.microsoft.com/office/drawing/2014/main" id="{1CFF5C31-FF40-AA60-DC24-025BB47CE642}"/>
              </a:ext>
            </a:extLst>
          </p:cNvPr>
          <p:cNvSpPr txBox="1">
            <a:spLocks/>
          </p:cNvSpPr>
          <p:nvPr/>
        </p:nvSpPr>
        <p:spPr>
          <a:xfrm>
            <a:off x="2170438" y="1152597"/>
            <a:ext cx="11011589" cy="1089020"/>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r>
              <a:rPr lang="en-GB" sz="6000" b="1" dirty="0">
                <a:solidFill>
                  <a:srgbClr val="0070C0"/>
                </a:solidFill>
                <a:latin typeface="Arial" panose="020B0604020202020204" pitchFamily="34" charset="0"/>
              </a:rPr>
              <a:t>Case Study: Down Syndrome Forum</a:t>
            </a:r>
            <a:endParaRPr lang="en-US" sz="6000" dirty="0">
              <a:solidFill>
                <a:srgbClr val="0070C0"/>
              </a:solidFill>
            </a:endParaRPr>
          </a:p>
        </p:txBody>
      </p:sp>
      <p:sp>
        <p:nvSpPr>
          <p:cNvPr id="2" name="Title 1">
            <a:extLst>
              <a:ext uri="{FF2B5EF4-FFF2-40B4-BE49-F238E27FC236}">
                <a16:creationId xmlns:a16="http://schemas.microsoft.com/office/drawing/2014/main" id="{52D02A98-8B9A-6566-6CEC-DCC91F18EFEF}"/>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0" y="-2785760"/>
            <a:ext cx="10217672" cy="1679840"/>
          </a:xfrm>
        </p:spPr>
        <p:txBody>
          <a:bodyPr/>
          <a:lstStyle/>
          <a:p>
            <a:r>
              <a:rPr lang="en-GB" sz="3600" b="1" dirty="0">
                <a:solidFill>
                  <a:srgbClr val="252525"/>
                </a:solidFill>
                <a:latin typeface="Arial" panose="020B0604020202020204" pitchFamily="34" charset="0"/>
              </a:rPr>
              <a:t>Case Study: Down Syndrome Forum</a:t>
            </a:r>
            <a:endParaRPr lang="en-US" dirty="0">
              <a:solidFill>
                <a:srgbClr val="252525"/>
              </a:solidFill>
            </a:endParaRPr>
          </a:p>
        </p:txBody>
      </p:sp>
    </p:spTree>
    <p:extLst>
      <p:ext uri="{BB962C8B-B14F-4D97-AF65-F5344CB8AC3E}">
        <p14:creationId xmlns:p14="http://schemas.microsoft.com/office/powerpoint/2010/main" val="17994633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9" descr="Down syndrome Forum video">
            <a:hlinkClick r:id="" action="ppaction://media"/>
            <a:extLst>
              <a:ext uri="{FF2B5EF4-FFF2-40B4-BE49-F238E27FC236}">
                <a16:creationId xmlns:a16="http://schemas.microsoft.com/office/drawing/2014/main" id="{6A2F5145-78F8-ABBA-686E-4BD8E3D80227}"/>
              </a:ext>
            </a:extLst>
          </p:cNvPr>
          <p:cNvPicPr>
            <a:picLocks noRot="1" noChangeAspect="1"/>
          </p:cNvPicPr>
          <p:nvPr>
            <a:videoFile r:link="rId1"/>
          </p:nvPr>
        </p:nvPicPr>
        <p:blipFill>
          <a:blip r:embed="rId3"/>
          <a:stretch>
            <a:fillRect/>
          </a:stretch>
        </p:blipFill>
        <p:spPr>
          <a:xfrm>
            <a:off x="16216386" y="0"/>
            <a:ext cx="11754719" cy="6641432"/>
          </a:xfrm>
          <a:prstGeom prst="rect">
            <a:avLst/>
          </a:prstGeom>
        </p:spPr>
      </p:pic>
      <p:sp>
        <p:nvSpPr>
          <p:cNvPr id="7" name="Title 1">
            <a:extLst>
              <a:ext uri="{FF2B5EF4-FFF2-40B4-BE49-F238E27FC236}">
                <a16:creationId xmlns:a16="http://schemas.microsoft.com/office/drawing/2014/main" id="{1CFF5C31-FF40-AA60-DC24-025BB47CE642}"/>
              </a:ext>
            </a:extLst>
          </p:cNvPr>
          <p:cNvSpPr txBox="1">
            <a:spLocks noGrp="1"/>
          </p:cNvSpPr>
          <p:nvPr>
            <p:ph type="title" idx="4294967295"/>
          </p:nvPr>
        </p:nvSpPr>
        <p:spPr>
          <a:xfrm>
            <a:off x="2170436" y="1152597"/>
            <a:ext cx="10125838" cy="10890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Case Study: Down Syndrome Forum </a:t>
            </a:r>
            <a:r>
              <a:rPr kumimoji="0" lang="en-GB" sz="6000" b="1" i="0" u="none" strike="noStrike" kern="1200" cap="none" spc="0" normalizeH="0" baseline="0" noProof="0" dirty="0">
                <a:ln>
                  <a:noFill/>
                </a:ln>
                <a:solidFill>
                  <a:schemeClr val="bg1"/>
                </a:solidFill>
                <a:effectLst/>
                <a:uLnTx/>
                <a:uFillTx/>
                <a:latin typeface="Arial" panose="020B0604020202020204" pitchFamily="34" charset="0"/>
                <a:ea typeface="+mj-ea"/>
                <a:cs typeface="+mj-cs"/>
              </a:rPr>
              <a:t>2</a:t>
            </a:r>
            <a:endParaRPr kumimoji="0" lang="en-US" sz="6000" b="0" i="0" u="none" strike="noStrike" kern="1200" cap="none" spc="0" normalizeH="0" baseline="0" noProof="0" dirty="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2867060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video>
              <p:cMediaNode vol="80000">
                <p:cTn id="12" fill="hold" display="0">
                  <p:stCondLst>
                    <p:cond delay="indefinite"/>
                  </p:stCondLst>
                </p:cTn>
                <p:tgtEl>
                  <p:spTgt spid="3"/>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936476C-4F0A-35B1-3A78-D21BBF680CF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2542049" y="228600"/>
            <a:ext cx="6248888" cy="6342856"/>
          </a:xfrm>
          <a:prstGeom prst="rect">
            <a:avLst/>
          </a:prstGeom>
        </p:spPr>
      </p:pic>
      <p:pic>
        <p:nvPicPr>
          <p:cNvPr id="8" name="Picture 7">
            <a:extLst>
              <a:ext uri="{FF2B5EF4-FFF2-40B4-BE49-F238E27FC236}">
                <a16:creationId xmlns:a16="http://schemas.microsoft.com/office/drawing/2014/main" id="{AAF45FAF-F861-F0AF-8212-1A241242A2D1}"/>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
        <p:nvSpPr>
          <p:cNvPr id="4" name="Text Placeholder 3">
            <a:extLst>
              <a:ext uri="{FF2B5EF4-FFF2-40B4-BE49-F238E27FC236}">
                <a16:creationId xmlns:a16="http://schemas.microsoft.com/office/drawing/2014/main" id="{7E25FC90-461B-70DA-3A1E-6641873D0C33}"/>
              </a:ext>
            </a:extLst>
          </p:cNvPr>
          <p:cNvSpPr>
            <a:spLocks noGrp="1"/>
          </p:cNvSpPr>
          <p:nvPr>
            <p:ph type="body" sz="half" idx="2"/>
          </p:nvPr>
        </p:nvSpPr>
        <p:spPr>
          <a:xfrm>
            <a:off x="2191195" y="2241617"/>
            <a:ext cx="9118490" cy="4001285"/>
          </a:xfrm>
        </p:spPr>
        <p:txBody>
          <a:bodyPr>
            <a:normAutofit/>
          </a:bodyPr>
          <a:lstStyle/>
          <a:p>
            <a:r>
              <a:rPr lang="en-GB" sz="4400" b="1" dirty="0">
                <a:solidFill>
                  <a:schemeClr val="tx1">
                    <a:lumMod val="75000"/>
                    <a:lumOff val="25000"/>
                  </a:schemeClr>
                </a:solidFill>
                <a:latin typeface="Arial" panose="020B0604020202020204" pitchFamily="34" charset="0"/>
                <a:cs typeface="Arial" panose="020B0604020202020204" pitchFamily="34" charset="0"/>
              </a:rPr>
              <a:t>Lynn Millar, Portfolio Director, Improving Population Health</a:t>
            </a:r>
          </a:p>
        </p:txBody>
      </p:sp>
      <p:sp>
        <p:nvSpPr>
          <p:cNvPr id="7" name="Title 1">
            <a:extLst>
              <a:ext uri="{FF2B5EF4-FFF2-40B4-BE49-F238E27FC236}">
                <a16:creationId xmlns:a16="http://schemas.microsoft.com/office/drawing/2014/main" id="{1CFF5C31-FF40-AA60-DC24-025BB47CE642}"/>
              </a:ext>
            </a:extLst>
          </p:cNvPr>
          <p:cNvSpPr txBox="1">
            <a:spLocks noGrp="1"/>
          </p:cNvSpPr>
          <p:nvPr>
            <p:ph type="title" idx="4294967295"/>
          </p:nvPr>
        </p:nvSpPr>
        <p:spPr>
          <a:xfrm>
            <a:off x="2183690" y="1152597"/>
            <a:ext cx="11011589" cy="10890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Looking Forward</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32825618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1E3272-BC94-5390-8AF4-B7B2F8631646}"/>
              </a:ext>
              <a:ext uri="{C183D7F6-B498-43B3-948B-1728B52AA6E4}">
                <adec:decorative xmlns:adec="http://schemas.microsoft.com/office/drawing/2017/decorative" val="1"/>
              </a:ext>
            </a:extLst>
          </p:cNvPr>
          <p:cNvSpPr/>
          <p:nvPr/>
        </p:nvSpPr>
        <p:spPr>
          <a:xfrm>
            <a:off x="15840073" y="237164"/>
            <a:ext cx="15683101" cy="6134815"/>
          </a:xfrm>
          <a:prstGeom prst="rect">
            <a:avLst/>
          </a:prstGeom>
          <a:solidFill>
            <a:srgbClr val="D0EE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B4CC486-F7EC-B52E-AE78-E90733138179}"/>
              </a:ext>
              <a:ext uri="{C183D7F6-B498-43B3-948B-1728B52AA6E4}">
                <adec:decorative xmlns:adec="http://schemas.microsoft.com/office/drawing/2017/decorative" val="1"/>
              </a:ext>
            </a:extLst>
          </p:cNvPr>
          <p:cNvSpPr/>
          <p:nvPr/>
        </p:nvSpPr>
        <p:spPr>
          <a:xfrm>
            <a:off x="15840071" y="2700429"/>
            <a:ext cx="15683101" cy="1798454"/>
          </a:xfrm>
          <a:prstGeom prst="rect">
            <a:avLst/>
          </a:prstGeom>
          <a:solidFill>
            <a:srgbClr val="FDE9D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4239FFE-19F6-5FA6-12FE-DFD96A6D732F}"/>
              </a:ext>
              <a:ext uri="{C183D7F6-B498-43B3-948B-1728B52AA6E4}">
                <adec:decorative xmlns:adec="http://schemas.microsoft.com/office/drawing/2017/decorative" val="1"/>
              </a:ext>
            </a:extLst>
          </p:cNvPr>
          <p:cNvSpPr/>
          <p:nvPr/>
        </p:nvSpPr>
        <p:spPr>
          <a:xfrm>
            <a:off x="15840071" y="4498882"/>
            <a:ext cx="15683101" cy="2142549"/>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a:extLst>
              <a:ext uri="{FF2B5EF4-FFF2-40B4-BE49-F238E27FC236}">
                <a16:creationId xmlns:a16="http://schemas.microsoft.com/office/drawing/2014/main" id="{AFB575AC-B8C1-1DD4-8ED3-92C99ADBE3DE}"/>
              </a:ext>
            </a:extLst>
          </p:cNvPr>
          <p:cNvSpPr txBox="1">
            <a:spLocks/>
          </p:cNvSpPr>
          <p:nvPr/>
        </p:nvSpPr>
        <p:spPr>
          <a:xfrm>
            <a:off x="15840074" y="237164"/>
            <a:ext cx="15530699" cy="6404268"/>
          </a:xfrm>
          <a:prstGeom prst="rect">
            <a:avLst/>
          </a:prstGeom>
        </p:spPr>
        <p:txBody>
          <a:bodyPr vert="horz" lIns="91440" tIns="45720" rIns="91440" bIns="45720" rtlCol="0">
            <a:noAutofit/>
          </a:bodyPr>
          <a:lstStyle>
            <a:lvl1pPr marL="239984" indent="-239984" algn="l" defTabSz="959937" rtl="0" eaLnBrk="1" latinLnBrk="0" hangingPunct="1">
              <a:lnSpc>
                <a:spcPct val="90000"/>
              </a:lnSpc>
              <a:spcBef>
                <a:spcPts val="1050"/>
              </a:spcBef>
              <a:buFont typeface="Arial" panose="020B0604020202020204" pitchFamily="34" charset="0"/>
              <a:buChar char="•"/>
              <a:defRPr sz="2939" kern="1200">
                <a:solidFill>
                  <a:schemeClr val="tx1"/>
                </a:solidFill>
                <a:latin typeface="+mn-lt"/>
                <a:ea typeface="+mn-ea"/>
                <a:cs typeface="+mn-cs"/>
              </a:defRPr>
            </a:lvl1pPr>
            <a:lvl2pPr marL="719953" indent="-239984" algn="l" defTabSz="959937"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199921" indent="-239984" algn="l" defTabSz="959937"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79890"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59859"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39827"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19796"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599764"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79733"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a:lstStyle>
          <a:p>
            <a:pPr marL="0" indent="0">
              <a:lnSpc>
                <a:spcPct val="100000"/>
              </a:lnSpc>
              <a:buNone/>
            </a:pPr>
            <a:r>
              <a:rPr lang="en-GB" sz="2100" b="1" dirty="0">
                <a:latin typeface="Arial" panose="020B0604020202020204" pitchFamily="34" charset="0"/>
                <a:cs typeface="Arial" panose="020B0604020202020204" pitchFamily="34" charset="0"/>
              </a:rPr>
              <a:t>Integrated Care Partnership – </a:t>
            </a:r>
            <a:r>
              <a:rPr lang="en-GB" sz="2100" b="1" i="1" dirty="0">
                <a:latin typeface="Arial" panose="020B0604020202020204" pitchFamily="34" charset="0"/>
                <a:cs typeface="Arial" panose="020B0604020202020204" pitchFamily="34" charset="0"/>
              </a:rPr>
              <a:t>greater than the sum of our parts </a:t>
            </a:r>
          </a:p>
          <a:p>
            <a:pPr>
              <a:lnSpc>
                <a:spcPct val="100000"/>
              </a:lnSpc>
              <a:spcBef>
                <a:spcPts val="600"/>
              </a:spcBef>
            </a:pPr>
            <a:r>
              <a:rPr lang="en-GB" sz="2100" b="1" dirty="0">
                <a:solidFill>
                  <a:srgbClr val="0070C0"/>
                </a:solidFill>
                <a:latin typeface="Arial" panose="020B0604020202020204" pitchFamily="34" charset="0"/>
                <a:cs typeface="Arial" panose="020B0604020202020204" pitchFamily="34" charset="0"/>
              </a:rPr>
              <a:t>Health Inequalities Strategy</a:t>
            </a:r>
          </a:p>
          <a:p>
            <a:pPr lvl="1">
              <a:lnSpc>
                <a:spcPct val="100000"/>
              </a:lnSpc>
              <a:spcBef>
                <a:spcPts val="0"/>
              </a:spcBef>
              <a:buClr>
                <a:schemeClr val="accent1"/>
              </a:buClr>
            </a:pPr>
            <a:r>
              <a:rPr lang="en-US" sz="2100" dirty="0">
                <a:latin typeface="Arial" panose="020B0604020202020204" pitchFamily="34" charset="0"/>
                <a:cs typeface="Arial" panose="020B0604020202020204" pitchFamily="34" charset="0"/>
              </a:rPr>
              <a:t>To improve health outcomes across Staffordshire and Stoke on Trent through the prevention ill health and by tackling health inequalities </a:t>
            </a:r>
          </a:p>
          <a:p>
            <a:pPr lvl="1">
              <a:lnSpc>
                <a:spcPct val="100000"/>
              </a:lnSpc>
              <a:spcBef>
                <a:spcPts val="0"/>
              </a:spcBef>
              <a:buClr>
                <a:schemeClr val="accent1"/>
              </a:buClr>
            </a:pPr>
            <a:r>
              <a:rPr lang="en-GB" sz="2100" dirty="0">
                <a:latin typeface="Arial" panose="020B0604020202020204" pitchFamily="34" charset="0"/>
                <a:cs typeface="Arial" panose="020B0604020202020204" pitchFamily="34" charset="0"/>
              </a:rPr>
              <a:t>An inclusive approach to support populations who experience poor access to healthcare </a:t>
            </a:r>
            <a:r>
              <a:rPr lang="en-US" sz="2100" dirty="0" err="1">
                <a:latin typeface="Arial" panose="020B0604020202020204" pitchFamily="34" charset="0"/>
                <a:cs typeface="Arial" panose="020B0604020202020204" pitchFamily="34" charset="0"/>
              </a:rPr>
              <a:t>eg</a:t>
            </a:r>
            <a:r>
              <a:rPr lang="en-US" sz="2100" dirty="0">
                <a:latin typeface="Arial" panose="020B0604020202020204" pitchFamily="34" charset="0"/>
                <a:cs typeface="Arial" panose="020B0604020202020204" pitchFamily="34" charset="0"/>
              </a:rPr>
              <a:t>, Family Matters hubs, warmer homes, veterans, engagement with ethnic groups and focus on deprived communities </a:t>
            </a:r>
          </a:p>
          <a:p>
            <a:pPr lvl="1">
              <a:lnSpc>
                <a:spcPct val="100000"/>
              </a:lnSpc>
              <a:spcBef>
                <a:spcPts val="0"/>
              </a:spcBef>
              <a:buClr>
                <a:schemeClr val="accent1"/>
              </a:buClr>
            </a:pPr>
            <a:r>
              <a:rPr lang="en-GB" sz="2100" dirty="0">
                <a:latin typeface="Arial" panose="020B0604020202020204" pitchFamily="34" charset="0"/>
                <a:cs typeface="Arial" panose="020B0604020202020204" pitchFamily="34" charset="0"/>
              </a:rPr>
              <a:t>System wide approach to Health Literacy – </a:t>
            </a:r>
            <a:r>
              <a:rPr lang="en-GB" sz="2100" i="1" dirty="0">
                <a:latin typeface="Arial" panose="020B0604020202020204" pitchFamily="34" charset="0"/>
                <a:cs typeface="Arial" panose="020B0604020202020204" pitchFamily="34" charset="0"/>
              </a:rPr>
              <a:t>Lets Talk Health!</a:t>
            </a:r>
            <a:r>
              <a:rPr lang="en-GB" sz="2100" dirty="0">
                <a:latin typeface="Arial" panose="020B0604020202020204" pitchFamily="34" charset="0"/>
                <a:cs typeface="Arial" panose="020B0604020202020204" pitchFamily="34" charset="0"/>
              </a:rPr>
              <a:t> </a:t>
            </a:r>
          </a:p>
          <a:p>
            <a:pPr>
              <a:lnSpc>
                <a:spcPct val="100000"/>
              </a:lnSpc>
              <a:spcBef>
                <a:spcPts val="1500"/>
              </a:spcBef>
            </a:pPr>
            <a:r>
              <a:rPr lang="en-GB" sz="2100" b="1" dirty="0">
                <a:solidFill>
                  <a:srgbClr val="0070C0"/>
                </a:solidFill>
                <a:latin typeface="Arial" panose="020B0604020202020204" pitchFamily="34" charset="0"/>
                <a:cs typeface="Arial" panose="020B0604020202020204" pitchFamily="34" charset="0"/>
              </a:rPr>
              <a:t>Population Health Management – systematic, measurable and at scale change </a:t>
            </a:r>
          </a:p>
          <a:p>
            <a:pPr lvl="1">
              <a:lnSpc>
                <a:spcPct val="100000"/>
              </a:lnSpc>
              <a:spcBef>
                <a:spcPts val="0"/>
              </a:spcBef>
              <a:buClr>
                <a:srgbClr val="0070C0"/>
              </a:buClr>
            </a:pPr>
            <a:r>
              <a:rPr lang="en-GB" sz="2100" dirty="0">
                <a:latin typeface="Arial" panose="020B0604020202020204" pitchFamily="34" charset="0"/>
                <a:cs typeface="Arial" panose="020B0604020202020204" pitchFamily="34" charset="0"/>
              </a:rPr>
              <a:t>Locality Improvement Framework (LIF)- £1.7m to improve outcomes, access and experience </a:t>
            </a:r>
          </a:p>
          <a:p>
            <a:pPr lvl="1">
              <a:lnSpc>
                <a:spcPct val="100000"/>
              </a:lnSpc>
              <a:spcBef>
                <a:spcPts val="0"/>
              </a:spcBef>
              <a:buClr>
                <a:srgbClr val="0070C0"/>
              </a:buClr>
            </a:pPr>
            <a:r>
              <a:rPr lang="en-GB" sz="2100" dirty="0">
                <a:latin typeface="Arial" panose="020B0604020202020204" pitchFamily="34" charset="0"/>
                <a:cs typeface="Arial" panose="020B0604020202020204" pitchFamily="34" charset="0"/>
              </a:rPr>
              <a:t>Use linked data to identify the root cause of the biggest health inequalities in order to put local interventions in place to prevent or delay the onset of poor health</a:t>
            </a:r>
          </a:p>
          <a:p>
            <a:pPr lvl="1">
              <a:lnSpc>
                <a:spcPct val="100000"/>
              </a:lnSpc>
              <a:spcBef>
                <a:spcPts val="0"/>
              </a:spcBef>
              <a:buClr>
                <a:srgbClr val="0070C0"/>
              </a:buClr>
            </a:pPr>
            <a:r>
              <a:rPr lang="en-GB" sz="2100" dirty="0">
                <a:latin typeface="Arial" panose="020B0604020202020204" pitchFamily="34" charset="0"/>
                <a:cs typeface="Arial" panose="020B0604020202020204" pitchFamily="34" charset="0"/>
              </a:rPr>
              <a:t>We will develop a Health Outcomes Framework to measure the change and shift resources from acute to community</a:t>
            </a:r>
          </a:p>
          <a:p>
            <a:pPr>
              <a:lnSpc>
                <a:spcPct val="100000"/>
              </a:lnSpc>
              <a:spcBef>
                <a:spcPts val="1400"/>
              </a:spcBef>
            </a:pPr>
            <a:r>
              <a:rPr lang="en-GB" sz="2100" b="1" dirty="0">
                <a:solidFill>
                  <a:srgbClr val="0070C0"/>
                </a:solidFill>
                <a:latin typeface="Arial" panose="020B0604020202020204" pitchFamily="34" charset="0"/>
                <a:cs typeface="Arial" panose="020B0604020202020204" pitchFamily="34" charset="0"/>
              </a:rPr>
              <a:t>Moving from Treatment to Prevention </a:t>
            </a:r>
          </a:p>
          <a:p>
            <a:pPr lvl="1">
              <a:lnSpc>
                <a:spcPct val="100000"/>
              </a:lnSpc>
              <a:spcBef>
                <a:spcPts val="0"/>
              </a:spcBef>
            </a:pPr>
            <a:r>
              <a:rPr lang="en-GB" sz="2100" dirty="0">
                <a:latin typeface="Arial" panose="020B0604020202020204" pitchFamily="34" charset="0"/>
                <a:cs typeface="Arial" panose="020B0604020202020204" pitchFamily="34" charset="0"/>
              </a:rPr>
              <a:t>Delivering the Alcohol Harm Reduction Strategy </a:t>
            </a:r>
          </a:p>
          <a:p>
            <a:pPr lvl="1">
              <a:lnSpc>
                <a:spcPct val="100000"/>
              </a:lnSpc>
              <a:spcBef>
                <a:spcPts val="0"/>
              </a:spcBef>
            </a:pPr>
            <a:r>
              <a:rPr lang="en-GB" sz="2100" dirty="0">
                <a:latin typeface="Arial" panose="020B0604020202020204" pitchFamily="34" charset="0"/>
                <a:cs typeface="Arial" panose="020B0604020202020204" pitchFamily="34" charset="0"/>
              </a:rPr>
              <a:t>Living with Obesity Prevention Programme, new medication and a holistic approach </a:t>
            </a:r>
          </a:p>
          <a:p>
            <a:pPr lvl="1">
              <a:lnSpc>
                <a:spcPct val="100000"/>
              </a:lnSpc>
              <a:spcBef>
                <a:spcPts val="0"/>
              </a:spcBef>
            </a:pPr>
            <a:r>
              <a:rPr lang="en-GB" sz="2100" dirty="0">
                <a:latin typeface="Arial" panose="020B0604020202020204" pitchFamily="34" charset="0"/>
                <a:cs typeface="Arial" panose="020B0604020202020204" pitchFamily="34" charset="0"/>
              </a:rPr>
              <a:t>Tobacco prevention programme</a:t>
            </a:r>
          </a:p>
          <a:p>
            <a:pPr lvl="1">
              <a:lnSpc>
                <a:spcPct val="100000"/>
              </a:lnSpc>
              <a:spcBef>
                <a:spcPts val="0"/>
              </a:spcBef>
            </a:pPr>
            <a:r>
              <a:rPr lang="en-GB" sz="2100" dirty="0">
                <a:latin typeface="Arial" panose="020B0604020202020204" pitchFamily="34" charset="0"/>
                <a:cs typeface="Arial" panose="020B0604020202020204" pitchFamily="34" charset="0"/>
              </a:rPr>
              <a:t>CVD prevent – early identification and treatment of heart disease</a:t>
            </a:r>
          </a:p>
          <a:p>
            <a:pPr lvl="1">
              <a:lnSpc>
                <a:spcPct val="100000"/>
              </a:lnSpc>
              <a:spcBef>
                <a:spcPts val="0"/>
              </a:spcBef>
            </a:pPr>
            <a:r>
              <a:rPr lang="en-GB" sz="2100" dirty="0">
                <a:latin typeface="Arial" panose="020B0604020202020204" pitchFamily="34" charset="0"/>
                <a:cs typeface="Arial" panose="020B0604020202020204" pitchFamily="34" charset="0"/>
              </a:rPr>
              <a:t>Diabetes prevention</a:t>
            </a:r>
          </a:p>
        </p:txBody>
      </p:sp>
      <p:sp>
        <p:nvSpPr>
          <p:cNvPr id="7" name="Content Placeholder 2">
            <a:extLst>
              <a:ext uri="{FF2B5EF4-FFF2-40B4-BE49-F238E27FC236}">
                <a16:creationId xmlns:a16="http://schemas.microsoft.com/office/drawing/2014/main" id="{3D79AAB0-A459-A577-3074-2C404234325C}"/>
              </a:ext>
            </a:extLst>
          </p:cNvPr>
          <p:cNvSpPr txBox="1">
            <a:spLocks/>
          </p:cNvSpPr>
          <p:nvPr/>
        </p:nvSpPr>
        <p:spPr>
          <a:xfrm>
            <a:off x="2107928" y="3793638"/>
            <a:ext cx="9449971" cy="495751"/>
          </a:xfrm>
          <a:prstGeom prst="rect">
            <a:avLst/>
          </a:prstGeom>
        </p:spPr>
        <p:txBody>
          <a:bodyPr vert="horz" lIns="91440" tIns="45720" rIns="91440" bIns="45720" rtlCol="0" anchor="t">
            <a:noAutofit/>
          </a:bodyPr>
          <a:lstStyle>
            <a:lvl1pPr marL="0" indent="0" algn="l" defTabSz="959937" rtl="0" eaLnBrk="1" latinLnBrk="0" hangingPunct="1">
              <a:lnSpc>
                <a:spcPct val="90000"/>
              </a:lnSpc>
              <a:spcBef>
                <a:spcPts val="1050"/>
              </a:spcBef>
              <a:buFont typeface="Arial" panose="020B0604020202020204" pitchFamily="34" charset="0"/>
              <a:buNone/>
              <a:defRPr sz="3054" kern="1200">
                <a:solidFill>
                  <a:schemeClr val="tx1"/>
                </a:solidFill>
                <a:latin typeface="+mn-lt"/>
                <a:ea typeface="+mn-ea"/>
                <a:cs typeface="+mn-cs"/>
              </a:defRPr>
            </a:lvl1pPr>
            <a:lvl2pPr marL="436340" indent="0" algn="l" defTabSz="959937" rtl="0" eaLnBrk="1" latinLnBrk="0" hangingPunct="1">
              <a:lnSpc>
                <a:spcPct val="90000"/>
              </a:lnSpc>
              <a:spcBef>
                <a:spcPts val="525"/>
              </a:spcBef>
              <a:buFont typeface="Arial" panose="020B0604020202020204" pitchFamily="34" charset="0"/>
              <a:buNone/>
              <a:defRPr sz="2672" kern="1200">
                <a:solidFill>
                  <a:schemeClr val="tx1"/>
                </a:solidFill>
                <a:latin typeface="+mn-lt"/>
                <a:ea typeface="+mn-ea"/>
                <a:cs typeface="+mn-cs"/>
              </a:defRPr>
            </a:lvl2pPr>
            <a:lvl3pPr marL="872679" indent="0" algn="l" defTabSz="959937" rtl="0" eaLnBrk="1" latinLnBrk="0" hangingPunct="1">
              <a:lnSpc>
                <a:spcPct val="90000"/>
              </a:lnSpc>
              <a:spcBef>
                <a:spcPts val="525"/>
              </a:spcBef>
              <a:buFont typeface="Arial" panose="020B0604020202020204" pitchFamily="34" charset="0"/>
              <a:buNone/>
              <a:defRPr sz="2291" kern="1200">
                <a:solidFill>
                  <a:schemeClr val="tx1"/>
                </a:solidFill>
                <a:latin typeface="+mn-lt"/>
                <a:ea typeface="+mn-ea"/>
                <a:cs typeface="+mn-cs"/>
              </a:defRPr>
            </a:lvl3pPr>
            <a:lvl4pPr marL="1309019"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4pPr>
            <a:lvl5pPr marL="1745357"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5pPr>
            <a:lvl6pPr marL="2181697"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6pPr>
            <a:lvl7pPr marL="2618036"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7pPr>
            <a:lvl8pPr marL="3054376"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8pPr>
            <a:lvl9pPr marL="3490715" indent="0" algn="l" defTabSz="959937" rtl="0" eaLnBrk="1" latinLnBrk="0" hangingPunct="1">
              <a:lnSpc>
                <a:spcPct val="90000"/>
              </a:lnSpc>
              <a:spcBef>
                <a:spcPts val="525"/>
              </a:spcBef>
              <a:buFont typeface="Arial" panose="020B0604020202020204" pitchFamily="34" charset="0"/>
              <a:buNone/>
              <a:defRPr sz="1909" kern="1200">
                <a:solidFill>
                  <a:schemeClr val="tx1"/>
                </a:solidFill>
                <a:latin typeface="+mn-lt"/>
                <a:ea typeface="+mn-ea"/>
                <a:cs typeface="+mn-cs"/>
              </a:defRPr>
            </a:lvl9pPr>
          </a:lstStyle>
          <a:p>
            <a:r>
              <a:rPr lang="en-GB" sz="2800" b="1" i="1" dirty="0">
                <a:solidFill>
                  <a:schemeClr val="tx1">
                    <a:lumMod val="75000"/>
                    <a:lumOff val="25000"/>
                  </a:schemeClr>
                </a:solidFill>
                <a:latin typeface="Arial" panose="020B0604020202020204" pitchFamily="34" charset="0"/>
                <a:cs typeface="Arial" panose="020B0604020202020204" pitchFamily="34" charset="0"/>
              </a:rPr>
              <a:t>‘Unfair and avoidable differences in health, across the population and between groups within our society’</a:t>
            </a:r>
            <a:endParaRPr lang="en-US" sz="2800" b="1" i="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1" name="Title 1">
            <a:extLst>
              <a:ext uri="{FF2B5EF4-FFF2-40B4-BE49-F238E27FC236}">
                <a16:creationId xmlns:a16="http://schemas.microsoft.com/office/drawing/2014/main" id="{8491C748-15C2-E6A4-5B01-7A758724B86F}"/>
              </a:ext>
            </a:extLst>
          </p:cNvPr>
          <p:cNvSpPr txBox="1">
            <a:spLocks noGrp="1"/>
          </p:cNvSpPr>
          <p:nvPr>
            <p:ph type="title" idx="4294967295"/>
          </p:nvPr>
        </p:nvSpPr>
        <p:spPr>
          <a:xfrm>
            <a:off x="2111680" y="1152597"/>
            <a:ext cx="9293818" cy="208167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ts val="600"/>
              </a:spcBef>
              <a:spcAft>
                <a:spcPts val="600"/>
              </a:spcAft>
              <a:buClrTx/>
              <a:buSzTx/>
              <a:buFontTx/>
              <a:buNone/>
              <a:tabLst/>
              <a:defRPr/>
            </a:pPr>
            <a:r>
              <a:rPr kumimoji="0" lang="en-GB" sz="6000" b="1" i="0" u="none" strike="noStrike" kern="1200" cap="none" spc="0" normalizeH="0" baseline="0" noProof="0" dirty="0">
                <a:ln>
                  <a:noFill/>
                </a:ln>
                <a:solidFill>
                  <a:schemeClr val="accent1"/>
                </a:solidFill>
                <a:effectLst/>
                <a:uLnTx/>
                <a:uFillTx/>
                <a:latin typeface="Arial" panose="020B0604020202020204" pitchFamily="34" charset="0"/>
                <a:ea typeface="+mj-ea"/>
                <a:cs typeface="Arial" panose="020B0604020202020204" pitchFamily="34" charset="0"/>
              </a:rPr>
              <a:t>Tackling Health Inequalities - looking forward</a:t>
            </a:r>
            <a:endParaRPr kumimoji="0" lang="en-GB" sz="6000" b="1" i="0" u="none" strike="noStrike" kern="0" cap="none" spc="0" normalizeH="0" baseline="0" noProof="0" dirty="0">
              <a:ln>
                <a:noFill/>
              </a:ln>
              <a:solidFill>
                <a:schemeClr val="accent1"/>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989228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F09FBB7-4051-1700-4354-1DF054FD53A8}"/>
              </a:ext>
              <a:ext uri="{C183D7F6-B498-43B3-948B-1728B52AA6E4}">
                <adec:decorative xmlns:adec="http://schemas.microsoft.com/office/drawing/2017/decorative" val="1"/>
              </a:ext>
            </a:extLst>
          </p:cNvPr>
          <p:cNvGrpSpPr/>
          <p:nvPr/>
        </p:nvGrpSpPr>
        <p:grpSpPr>
          <a:xfrm>
            <a:off x="6144801" y="2175146"/>
            <a:ext cx="6362205" cy="3690690"/>
            <a:chOff x="6144801" y="2175146"/>
            <a:chExt cx="6362205" cy="3690690"/>
          </a:xfrm>
        </p:grpSpPr>
        <p:sp>
          <p:nvSpPr>
            <p:cNvPr id="15" name="Oval 14">
              <a:extLst>
                <a:ext uri="{FF2B5EF4-FFF2-40B4-BE49-F238E27FC236}">
                  <a16:creationId xmlns:a16="http://schemas.microsoft.com/office/drawing/2014/main" id="{4F87916B-391C-0E2E-CAF8-977DFFC951C3}"/>
                </a:ext>
                <a:ext uri="{C183D7F6-B498-43B3-948B-1728B52AA6E4}">
                  <adec:decorative xmlns:adec="http://schemas.microsoft.com/office/drawing/2017/decorative" val="1"/>
                </a:ext>
              </a:extLst>
            </p:cNvPr>
            <p:cNvSpPr/>
            <p:nvPr/>
          </p:nvSpPr>
          <p:spPr>
            <a:xfrm>
              <a:off x="6924965" y="3136876"/>
              <a:ext cx="549502" cy="549502"/>
            </a:xfrm>
            <a:prstGeom prst="ellipse">
              <a:avLst/>
            </a:prstGeom>
            <a:solidFill>
              <a:srgbClr val="0070C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5E38147-95FF-0503-FB36-F399FCE2A260}"/>
                </a:ext>
                <a:ext uri="{C183D7F6-B498-43B3-948B-1728B52AA6E4}">
                  <adec:decorative xmlns:adec="http://schemas.microsoft.com/office/drawing/2017/decorative" val="1"/>
                </a:ext>
              </a:extLst>
            </p:cNvPr>
            <p:cNvSpPr/>
            <p:nvPr/>
          </p:nvSpPr>
          <p:spPr>
            <a:xfrm>
              <a:off x="11435192" y="3126515"/>
              <a:ext cx="723086" cy="723086"/>
            </a:xfrm>
            <a:prstGeom prst="ellipse">
              <a:avLst/>
            </a:prstGeom>
            <a:solidFill>
              <a:srgbClr val="768591"/>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3C00F9BA-708A-29EB-9CCB-EE73CE2D396D}"/>
                </a:ext>
                <a:ext uri="{C183D7F6-B498-43B3-948B-1728B52AA6E4}">
                  <adec:decorative xmlns:adec="http://schemas.microsoft.com/office/drawing/2017/decorative" val="1"/>
                </a:ext>
              </a:extLst>
            </p:cNvPr>
            <p:cNvGrpSpPr/>
            <p:nvPr/>
          </p:nvGrpSpPr>
          <p:grpSpPr>
            <a:xfrm>
              <a:off x="8115913" y="2175146"/>
              <a:ext cx="2849019" cy="2849019"/>
              <a:chOff x="7566991" y="2348484"/>
              <a:chExt cx="2849019" cy="2849019"/>
            </a:xfrm>
          </p:grpSpPr>
          <p:sp>
            <p:nvSpPr>
              <p:cNvPr id="13" name="Oval 12">
                <a:extLst>
                  <a:ext uri="{FF2B5EF4-FFF2-40B4-BE49-F238E27FC236}">
                    <a16:creationId xmlns:a16="http://schemas.microsoft.com/office/drawing/2014/main" id="{26E0242F-0530-D060-E939-1A9B3F06CBAA}"/>
                  </a:ext>
                </a:extLst>
              </p:cNvPr>
              <p:cNvSpPr/>
              <p:nvPr/>
            </p:nvSpPr>
            <p:spPr>
              <a:xfrm>
                <a:off x="7598819" y="2394944"/>
                <a:ext cx="2761101" cy="2761101"/>
              </a:xfrm>
              <a:prstGeom prst="ellipse">
                <a:avLst/>
              </a:prstGeom>
              <a:solidFill>
                <a:schemeClr val="accent2"/>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8" name="Picture 17" descr="A white line drawing of a chat&#10;&#10;Description automatically generated with medium confidence">
                <a:extLst>
                  <a:ext uri="{FF2B5EF4-FFF2-40B4-BE49-F238E27FC236}">
                    <a16:creationId xmlns:a16="http://schemas.microsoft.com/office/drawing/2014/main" id="{C43AA688-0214-8DF1-60B2-1E1D26E425F8}"/>
                  </a:ext>
                </a:extLst>
              </p:cNvPr>
              <p:cNvPicPr>
                <a:picLocks noChangeAspect="1"/>
              </p:cNvPicPr>
              <p:nvPr/>
            </p:nvPicPr>
            <p:blipFill>
              <a:blip r:embed="rId2"/>
              <a:stretch>
                <a:fillRect/>
              </a:stretch>
            </p:blipFill>
            <p:spPr>
              <a:xfrm>
                <a:off x="7566991" y="2348484"/>
                <a:ext cx="2849019" cy="2849019"/>
              </a:xfrm>
              <a:prstGeom prst="rect">
                <a:avLst/>
              </a:prstGeom>
            </p:spPr>
          </p:pic>
        </p:grpSp>
        <p:grpSp>
          <p:nvGrpSpPr>
            <p:cNvPr id="6" name="Group 5">
              <a:extLst>
                <a:ext uri="{FF2B5EF4-FFF2-40B4-BE49-F238E27FC236}">
                  <a16:creationId xmlns:a16="http://schemas.microsoft.com/office/drawing/2014/main" id="{0A706202-64FD-2517-491C-84E4BE52DAAD}"/>
                </a:ext>
                <a:ext uri="{C183D7F6-B498-43B3-948B-1728B52AA6E4}">
                  <adec:decorative xmlns:adec="http://schemas.microsoft.com/office/drawing/2017/decorative" val="1"/>
                </a:ext>
              </a:extLst>
            </p:cNvPr>
            <p:cNvGrpSpPr/>
            <p:nvPr/>
          </p:nvGrpSpPr>
          <p:grpSpPr>
            <a:xfrm>
              <a:off x="10964932" y="4323762"/>
              <a:ext cx="1542074" cy="1542074"/>
              <a:chOff x="10495013" y="3613971"/>
              <a:chExt cx="1959300" cy="1959300"/>
            </a:xfrm>
          </p:grpSpPr>
          <p:sp>
            <p:nvSpPr>
              <p:cNvPr id="14" name="Oval 13">
                <a:extLst>
                  <a:ext uri="{FF2B5EF4-FFF2-40B4-BE49-F238E27FC236}">
                    <a16:creationId xmlns:a16="http://schemas.microsoft.com/office/drawing/2014/main" id="{C23C9054-D974-5067-DAE5-CC505317ACB2}"/>
                  </a:ext>
                </a:extLst>
              </p:cNvPr>
              <p:cNvSpPr/>
              <p:nvPr/>
            </p:nvSpPr>
            <p:spPr>
              <a:xfrm>
                <a:off x="10495013" y="3613971"/>
                <a:ext cx="1959300" cy="1959300"/>
              </a:xfrm>
              <a:prstGeom prst="ellipse">
                <a:avLst/>
              </a:prstGeom>
              <a:solidFill>
                <a:srgbClr val="002F86"/>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solidFill>
                    <a:srgbClr val="002F86"/>
                  </a:solidFill>
                </a:endParaRPr>
              </a:p>
            </p:txBody>
          </p:sp>
          <p:pic>
            <p:nvPicPr>
              <p:cNvPr id="19" name="Picture 18" descr="A white hand with a black background&#10;&#10;Description automatically generated">
                <a:extLst>
                  <a:ext uri="{FF2B5EF4-FFF2-40B4-BE49-F238E27FC236}">
                    <a16:creationId xmlns:a16="http://schemas.microsoft.com/office/drawing/2014/main" id="{1C8DA4B9-39E3-EF6F-E93B-9479C252561D}"/>
                  </a:ext>
                </a:extLst>
              </p:cNvPr>
              <p:cNvPicPr>
                <a:picLocks noChangeAspect="1"/>
              </p:cNvPicPr>
              <p:nvPr/>
            </p:nvPicPr>
            <p:blipFill>
              <a:blip r:embed="rId3"/>
              <a:stretch>
                <a:fillRect/>
              </a:stretch>
            </p:blipFill>
            <p:spPr>
              <a:xfrm>
                <a:off x="10610711" y="3729669"/>
                <a:ext cx="1727905" cy="1727905"/>
              </a:xfrm>
              <a:prstGeom prst="rect">
                <a:avLst/>
              </a:prstGeom>
            </p:spPr>
          </p:pic>
        </p:grpSp>
        <p:sp>
          <p:nvSpPr>
            <p:cNvPr id="4" name="Oval 3">
              <a:extLst>
                <a:ext uri="{FF2B5EF4-FFF2-40B4-BE49-F238E27FC236}">
                  <a16:creationId xmlns:a16="http://schemas.microsoft.com/office/drawing/2014/main" id="{CF18164E-03ED-9CEE-ED08-7DD2523820E0}"/>
                </a:ext>
                <a:ext uri="{C183D7F6-B498-43B3-948B-1728B52AA6E4}">
                  <adec:decorative xmlns:adec="http://schemas.microsoft.com/office/drawing/2017/decorative" val="1"/>
                </a:ext>
              </a:extLst>
            </p:cNvPr>
            <p:cNvSpPr/>
            <p:nvPr/>
          </p:nvSpPr>
          <p:spPr>
            <a:xfrm>
              <a:off x="6487421" y="4400228"/>
              <a:ext cx="1030070" cy="1030070"/>
            </a:xfrm>
            <a:prstGeom prst="ellipse">
              <a:avLst/>
            </a:prstGeom>
            <a:solidFill>
              <a:srgbClr val="00A49A"/>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747BCAA0-FED5-0C5E-EE56-7D77F6035E73}"/>
                </a:ext>
                <a:ext uri="{C183D7F6-B498-43B3-948B-1728B52AA6E4}">
                  <adec:decorative xmlns:adec="http://schemas.microsoft.com/office/drawing/2017/decorative" val="1"/>
                </a:ext>
              </a:extLst>
            </p:cNvPr>
            <p:cNvSpPr/>
            <p:nvPr/>
          </p:nvSpPr>
          <p:spPr>
            <a:xfrm>
              <a:off x="6144801" y="3849601"/>
              <a:ext cx="342620" cy="342620"/>
            </a:xfrm>
            <a:prstGeom prst="ellipse">
              <a:avLst/>
            </a:prstGeom>
            <a:solidFill>
              <a:schemeClr val="accent3">
                <a:lumMod val="20000"/>
                <a:lumOff val="80000"/>
              </a:schemeClr>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CB1F9F05-1C2E-CF92-2DCE-94D5075A4FF8}"/>
              </a:ext>
            </a:extLst>
          </p:cNvPr>
          <p:cNvSpPr>
            <a:spLocks noGrp="1"/>
          </p:cNvSpPr>
          <p:nvPr>
            <p:ph sz="half" idx="1"/>
          </p:nvPr>
        </p:nvSpPr>
        <p:spPr>
          <a:xfrm>
            <a:off x="17695544" y="1152596"/>
            <a:ext cx="11872926" cy="4895278"/>
          </a:xfrm>
        </p:spPr>
        <p:txBody>
          <a:bodyPr>
            <a:normAutofit/>
          </a:bodyPr>
          <a:lstStyle/>
          <a:p>
            <a:pPr>
              <a:lnSpc>
                <a:spcPct val="100000"/>
              </a:lnSpc>
              <a:spcAft>
                <a:spcPts val="600"/>
              </a:spcAft>
              <a:buClr>
                <a:srgbClr val="0070C0"/>
              </a:buClr>
            </a:pPr>
            <a:r>
              <a:rPr lang="en-US" sz="4000" dirty="0">
                <a:solidFill>
                  <a:schemeClr val="tx1">
                    <a:lumMod val="75000"/>
                    <a:lumOff val="25000"/>
                  </a:schemeClr>
                </a:solidFill>
                <a:latin typeface="Arial" panose="020B0604020202020204" pitchFamily="34" charset="0"/>
                <a:ea typeface="Calibri" panose="020F0502020204030204" pitchFamily="34" charset="0"/>
              </a:rPr>
              <a:t>Questions submitted via email in advance of the meeting will be addressed by the Chair during this session.</a:t>
            </a:r>
          </a:p>
          <a:p>
            <a:pPr>
              <a:lnSpc>
                <a:spcPct val="100000"/>
              </a:lnSpc>
              <a:spcAft>
                <a:spcPts val="600"/>
              </a:spcAft>
              <a:buClr>
                <a:srgbClr val="0070C0"/>
              </a:buClr>
            </a:pPr>
            <a:r>
              <a:rPr lang="en-US" sz="4000" dirty="0">
                <a:solidFill>
                  <a:schemeClr val="tx1">
                    <a:lumMod val="75000"/>
                    <a:lumOff val="25000"/>
                  </a:schemeClr>
                </a:solidFill>
                <a:latin typeface="Arial" panose="020B0604020202020204" pitchFamily="34" charset="0"/>
                <a:ea typeface="Calibri" panose="020F0502020204030204" pitchFamily="34" charset="0"/>
              </a:rPr>
              <a:t>Please ‘raise your hand’ on Teams if you would like to ask a question now</a:t>
            </a:r>
            <a:endParaRPr lang="en-US" sz="4000" dirty="0">
              <a:solidFill>
                <a:schemeClr val="tx1">
                  <a:lumMod val="75000"/>
                  <a:lumOff val="25000"/>
                </a:schemeClr>
              </a:solidFill>
            </a:endParaRPr>
          </a:p>
        </p:txBody>
      </p:sp>
      <p:sp>
        <p:nvSpPr>
          <p:cNvPr id="21" name="Title 1">
            <a:extLst>
              <a:ext uri="{FF2B5EF4-FFF2-40B4-BE49-F238E27FC236}">
                <a16:creationId xmlns:a16="http://schemas.microsoft.com/office/drawing/2014/main" id="{8491C748-15C2-E6A4-5B01-7A758724B86F}"/>
              </a:ext>
            </a:extLst>
          </p:cNvPr>
          <p:cNvSpPr txBox="1">
            <a:spLocks noGrp="1"/>
          </p:cNvSpPr>
          <p:nvPr>
            <p:ph type="title" idx="4294967295"/>
          </p:nvPr>
        </p:nvSpPr>
        <p:spPr>
          <a:xfrm>
            <a:off x="2111680" y="1152598"/>
            <a:ext cx="9043609" cy="114260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461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US" sz="6000" b="1" i="0" u="none" strike="noStrike" kern="0" cap="none" spc="0" normalizeH="0" baseline="0" noProof="0" dirty="0">
                <a:ln>
                  <a:noFill/>
                </a:ln>
                <a:solidFill>
                  <a:srgbClr val="0070C0"/>
                </a:solidFill>
                <a:effectLst/>
                <a:uLnTx/>
                <a:uFillTx/>
                <a:latin typeface="Arial" panose="020B0604020202020204" pitchFamily="34" charset="0"/>
                <a:ea typeface="Times New Roman" panose="02020603050405020304" pitchFamily="18" charset="0"/>
                <a:cs typeface="Times New Roman" panose="02020603050405020304" pitchFamily="18" charset="0"/>
              </a:rPr>
              <a:t>Q&amp;A open session</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37095410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45E04D8-6EE9-538F-9963-D69090E2C530}"/>
              </a:ext>
              <a:ext uri="{C183D7F6-B498-43B3-948B-1728B52AA6E4}">
                <adec:decorative xmlns:adec="http://schemas.microsoft.com/office/drawing/2017/decorative" val="1"/>
              </a:ext>
            </a:extLst>
          </p:cNvPr>
          <p:cNvSpPr/>
          <p:nvPr/>
        </p:nvSpPr>
        <p:spPr>
          <a:xfrm>
            <a:off x="304800" y="-1"/>
            <a:ext cx="31375350" cy="7199313"/>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6725359A-0AAB-45CD-734A-87D32280893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2548834" y="228600"/>
            <a:ext cx="6248889" cy="6342857"/>
          </a:xfrm>
          <a:prstGeom prst="rect">
            <a:avLst/>
          </a:prstGeom>
        </p:spPr>
      </p:pic>
      <p:cxnSp>
        <p:nvCxnSpPr>
          <p:cNvPr id="20" name="Straight Connector 19">
            <a:extLst>
              <a:ext uri="{FF2B5EF4-FFF2-40B4-BE49-F238E27FC236}">
                <a16:creationId xmlns:a16="http://schemas.microsoft.com/office/drawing/2014/main" id="{1C6556A2-D878-833E-E224-CEA5EA638862}"/>
              </a:ext>
              <a:ext uri="{C183D7F6-B498-43B3-948B-1728B52AA6E4}">
                <adec:decorative xmlns:adec="http://schemas.microsoft.com/office/drawing/2017/decorative" val="1"/>
              </a:ext>
            </a:extLst>
          </p:cNvPr>
          <p:cNvCxnSpPr>
            <a:cxnSpLocks/>
          </p:cNvCxnSpPr>
          <p:nvPr/>
        </p:nvCxnSpPr>
        <p:spPr>
          <a:xfrm>
            <a:off x="3419893" y="6674186"/>
            <a:ext cx="24840367"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FC07B989-44DD-D128-0C8B-1DE7D7592917}"/>
              </a:ext>
              <a:ext uri="{C183D7F6-B498-43B3-948B-1728B52AA6E4}">
                <adec:decorative xmlns:adec="http://schemas.microsoft.com/office/drawing/2017/decorative" val="1"/>
              </a:ext>
            </a:extLst>
          </p:cNvPr>
          <p:cNvCxnSpPr>
            <a:cxnSpLocks/>
          </p:cNvCxnSpPr>
          <p:nvPr/>
        </p:nvCxnSpPr>
        <p:spPr>
          <a:xfrm>
            <a:off x="2178011" y="6674186"/>
            <a:ext cx="2732413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28" name="Picture 27" descr="Logo of Staffordshire and Stoke-on-Trent Integrated Care Board">
            <a:extLst>
              <a:ext uri="{FF2B5EF4-FFF2-40B4-BE49-F238E27FC236}">
                <a16:creationId xmlns:a16="http://schemas.microsoft.com/office/drawing/2014/main" id="{F4F9BE08-43F0-6044-CC29-2DCC68499776}"/>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29063981" y="448638"/>
            <a:ext cx="2129097" cy="1176607"/>
          </a:xfrm>
          <a:prstGeom prst="rect">
            <a:avLst/>
          </a:prstGeom>
        </p:spPr>
      </p:pic>
      <p:sp>
        <p:nvSpPr>
          <p:cNvPr id="24" name="Footer Placeholder 3">
            <a:extLst>
              <a:ext uri="{FF2B5EF4-FFF2-40B4-BE49-F238E27FC236}">
                <a16:creationId xmlns:a16="http://schemas.microsoft.com/office/drawing/2014/main" id="{6C96784F-645C-D4E2-F57E-D7AE78ED5226}"/>
              </a:ext>
            </a:extLst>
          </p:cNvPr>
          <p:cNvSpPr txBox="1">
            <a:spLocks/>
          </p:cNvSpPr>
          <p:nvPr/>
        </p:nvSpPr>
        <p:spPr>
          <a:xfrm>
            <a:off x="2127208" y="6730329"/>
            <a:ext cx="19008090" cy="26434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400" dirty="0">
                <a:solidFill>
                  <a:schemeClr val="bg1"/>
                </a:solidFill>
                <a:latin typeface="Arial" panose="020B0604020202020204" pitchFamily="34" charset="0"/>
                <a:cs typeface="Arial" panose="020B0604020202020204" pitchFamily="34" charset="0"/>
              </a:rPr>
              <a:t>Staffordshire and Stoke-on-Trent Integrated Care Board
</a:t>
            </a:r>
          </a:p>
        </p:txBody>
      </p:sp>
      <p:sp>
        <p:nvSpPr>
          <p:cNvPr id="4" name="Text Placeholder 3">
            <a:extLst>
              <a:ext uri="{FF2B5EF4-FFF2-40B4-BE49-F238E27FC236}">
                <a16:creationId xmlns:a16="http://schemas.microsoft.com/office/drawing/2014/main" id="{7E25FC90-461B-70DA-3A1E-6641873D0C33}"/>
              </a:ext>
            </a:extLst>
          </p:cNvPr>
          <p:cNvSpPr>
            <a:spLocks noGrp="1"/>
          </p:cNvSpPr>
          <p:nvPr>
            <p:ph type="body" sz="half" idx="2"/>
          </p:nvPr>
        </p:nvSpPr>
        <p:spPr>
          <a:xfrm>
            <a:off x="2199192" y="4235517"/>
            <a:ext cx="10463260" cy="1542984"/>
          </a:xfrm>
        </p:spPr>
        <p:txBody>
          <a:bodyPr>
            <a:normAutofit/>
          </a:bodyPr>
          <a:lstStyle/>
          <a:p>
            <a:r>
              <a:rPr lang="en-GB" sz="4400" b="1" dirty="0">
                <a:solidFill>
                  <a:schemeClr val="bg1"/>
                </a:solidFill>
                <a:latin typeface="Arial" panose="020B0604020202020204" pitchFamily="34" charset="0"/>
                <a:cs typeface="Arial" panose="020B0604020202020204" pitchFamily="34" charset="0"/>
              </a:rPr>
              <a:t>A recording of this meeting will be available on our website.</a:t>
            </a:r>
          </a:p>
        </p:txBody>
      </p:sp>
      <p:sp>
        <p:nvSpPr>
          <p:cNvPr id="7" name="Title 1">
            <a:extLst>
              <a:ext uri="{FF2B5EF4-FFF2-40B4-BE49-F238E27FC236}">
                <a16:creationId xmlns:a16="http://schemas.microsoft.com/office/drawing/2014/main" id="{1CFF5C31-FF40-AA60-DC24-025BB47CE642}"/>
              </a:ext>
            </a:extLst>
          </p:cNvPr>
          <p:cNvSpPr txBox="1">
            <a:spLocks noGrp="1"/>
          </p:cNvSpPr>
          <p:nvPr>
            <p:ph type="title" idx="4294967295"/>
          </p:nvPr>
        </p:nvSpPr>
        <p:spPr>
          <a:xfrm>
            <a:off x="2178010" y="1152597"/>
            <a:ext cx="10901886" cy="10890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50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rPr>
              <a:t>Thank you for attending </a:t>
            </a:r>
            <a:br>
              <a:rPr kumimoji="0" lang="en-GB" sz="50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rPr>
            </a:br>
            <a:r>
              <a:rPr kumimoji="0" lang="en-GB" sz="50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rPr>
              <a:t>Staffordshire and Stoke-on-Trent Integrated Care Board’s Annual General Meeting</a:t>
            </a:r>
            <a:endParaRPr kumimoji="0" lang="en-US" sz="5000" b="1"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706607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4FD2CC7-8801-EA59-3083-DB790A57C135}"/>
              </a:ext>
              <a:ext uri="{C183D7F6-B498-43B3-948B-1728B52AA6E4}">
                <adec:decorative xmlns:adec="http://schemas.microsoft.com/office/drawing/2017/decorative" val="1"/>
              </a:ext>
            </a:extLst>
          </p:cNvPr>
          <p:cNvGrpSpPr/>
          <p:nvPr/>
        </p:nvGrpSpPr>
        <p:grpSpPr>
          <a:xfrm>
            <a:off x="3975094" y="1472169"/>
            <a:ext cx="5731614" cy="3970554"/>
            <a:chOff x="3975094" y="1472169"/>
            <a:chExt cx="5731614" cy="3970554"/>
          </a:xfrm>
        </p:grpSpPr>
        <p:sp>
          <p:nvSpPr>
            <p:cNvPr id="12" name="Oval 11">
              <a:extLst>
                <a:ext uri="{FF2B5EF4-FFF2-40B4-BE49-F238E27FC236}">
                  <a16:creationId xmlns:a16="http://schemas.microsoft.com/office/drawing/2014/main" id="{4F507B61-1D20-A9D1-BF12-7284D8388DBB}"/>
                </a:ext>
                <a:ext uri="{C183D7F6-B498-43B3-948B-1728B52AA6E4}">
                  <adec:decorative xmlns:adec="http://schemas.microsoft.com/office/drawing/2017/decorative" val="1"/>
                </a:ext>
              </a:extLst>
            </p:cNvPr>
            <p:cNvSpPr/>
            <p:nvPr/>
          </p:nvSpPr>
          <p:spPr>
            <a:xfrm>
              <a:off x="6152330" y="4590904"/>
              <a:ext cx="851820" cy="851819"/>
            </a:xfrm>
            <a:prstGeom prst="ellipse">
              <a:avLst/>
            </a:prstGeom>
            <a:solidFill>
              <a:srgbClr val="0070C0"/>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728D7737-9C81-7BD9-AE9C-142E2002218E}"/>
                </a:ext>
                <a:ext uri="{C183D7F6-B498-43B3-948B-1728B52AA6E4}">
                  <adec:decorative xmlns:adec="http://schemas.microsoft.com/office/drawing/2017/decorative" val="1"/>
                </a:ext>
              </a:extLst>
            </p:cNvPr>
            <p:cNvSpPr/>
            <p:nvPr/>
          </p:nvSpPr>
          <p:spPr>
            <a:xfrm>
              <a:off x="5053263" y="2618575"/>
              <a:ext cx="460156" cy="460156"/>
            </a:xfrm>
            <a:prstGeom prst="ellipse">
              <a:avLst/>
            </a:prstGeom>
            <a:solidFill>
              <a:srgbClr val="768591"/>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FDEC773-8C8E-9797-8496-760291FA12D8}"/>
                </a:ext>
                <a:ext uri="{C183D7F6-B498-43B3-948B-1728B52AA6E4}">
                  <adec:decorative xmlns:adec="http://schemas.microsoft.com/office/drawing/2017/decorative" val="1"/>
                </a:ext>
              </a:extLst>
            </p:cNvPr>
            <p:cNvSpPr/>
            <p:nvPr/>
          </p:nvSpPr>
          <p:spPr>
            <a:xfrm>
              <a:off x="9158068" y="1865234"/>
              <a:ext cx="548640" cy="548640"/>
            </a:xfrm>
            <a:prstGeom prst="ellipse">
              <a:avLst/>
            </a:prstGeom>
            <a:solidFill>
              <a:srgbClr val="01A9CE"/>
            </a:solidFill>
            <a:ln>
              <a:no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EAD34DD-F555-4C10-7415-2F8C399F8D7D}"/>
                </a:ext>
                <a:ext uri="{C183D7F6-B498-43B3-948B-1728B52AA6E4}">
                  <adec:decorative xmlns:adec="http://schemas.microsoft.com/office/drawing/2017/decorative" val="1"/>
                </a:ext>
              </a:extLst>
            </p:cNvPr>
            <p:cNvGrpSpPr/>
            <p:nvPr/>
          </p:nvGrpSpPr>
          <p:grpSpPr>
            <a:xfrm>
              <a:off x="3975094" y="3533951"/>
              <a:ext cx="1752164" cy="1744774"/>
              <a:chOff x="3975094" y="3373855"/>
              <a:chExt cx="1912938" cy="1904870"/>
            </a:xfrm>
          </p:grpSpPr>
          <p:sp>
            <p:nvSpPr>
              <p:cNvPr id="16" name="Oval 15">
                <a:extLst>
                  <a:ext uri="{FF2B5EF4-FFF2-40B4-BE49-F238E27FC236}">
                    <a16:creationId xmlns:a16="http://schemas.microsoft.com/office/drawing/2014/main" id="{CCDFFDB2-2C7F-5CE8-DF62-64F51464F2AB}"/>
                  </a:ext>
                </a:extLst>
              </p:cNvPr>
              <p:cNvSpPr/>
              <p:nvPr/>
            </p:nvSpPr>
            <p:spPr>
              <a:xfrm>
                <a:off x="3983162" y="3373855"/>
                <a:ext cx="1904870" cy="190487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A hand holding a group of people&#10;&#10;Description automatically generated">
                <a:extLst>
                  <a:ext uri="{FF2B5EF4-FFF2-40B4-BE49-F238E27FC236}">
                    <a16:creationId xmlns:a16="http://schemas.microsoft.com/office/drawing/2014/main" id="{9DFAC8CF-D320-363B-39BC-58521431BA0C}"/>
                  </a:ext>
                </a:extLst>
              </p:cNvPr>
              <p:cNvPicPr>
                <a:picLocks noChangeAspect="1"/>
              </p:cNvPicPr>
              <p:nvPr/>
            </p:nvPicPr>
            <p:blipFill>
              <a:blip r:embed="rId2"/>
              <a:stretch>
                <a:fillRect/>
              </a:stretch>
            </p:blipFill>
            <p:spPr>
              <a:xfrm>
                <a:off x="3975094" y="3373855"/>
                <a:ext cx="1904870" cy="1904870"/>
              </a:xfrm>
              <a:prstGeom prst="rect">
                <a:avLst/>
              </a:prstGeom>
            </p:spPr>
          </p:pic>
        </p:grpSp>
        <p:grpSp>
          <p:nvGrpSpPr>
            <p:cNvPr id="28" name="Group 27">
              <a:extLst>
                <a:ext uri="{FF2B5EF4-FFF2-40B4-BE49-F238E27FC236}">
                  <a16:creationId xmlns:a16="http://schemas.microsoft.com/office/drawing/2014/main" id="{3C508BE1-B337-EC53-A406-BCFC4A871CD1}"/>
                </a:ext>
                <a:ext uri="{C183D7F6-B498-43B3-948B-1728B52AA6E4}">
                  <adec:decorative xmlns:adec="http://schemas.microsoft.com/office/drawing/2017/decorative" val="1"/>
                </a:ext>
              </a:extLst>
            </p:cNvPr>
            <p:cNvGrpSpPr/>
            <p:nvPr/>
          </p:nvGrpSpPr>
          <p:grpSpPr>
            <a:xfrm>
              <a:off x="6152330" y="1472169"/>
              <a:ext cx="2799164" cy="2804409"/>
              <a:chOff x="5879299" y="1472169"/>
              <a:chExt cx="3072195" cy="3077952"/>
            </a:xfrm>
          </p:grpSpPr>
          <p:sp>
            <p:nvSpPr>
              <p:cNvPr id="19" name="Oval 18">
                <a:extLst>
                  <a:ext uri="{FF2B5EF4-FFF2-40B4-BE49-F238E27FC236}">
                    <a16:creationId xmlns:a16="http://schemas.microsoft.com/office/drawing/2014/main" id="{337F674D-46E8-B022-2EB7-45DB879FC8CF}"/>
                  </a:ext>
                </a:extLst>
              </p:cNvPr>
              <p:cNvSpPr/>
              <p:nvPr/>
            </p:nvSpPr>
            <p:spPr>
              <a:xfrm>
                <a:off x="5879299" y="1472169"/>
                <a:ext cx="3072195" cy="3072195"/>
              </a:xfrm>
              <a:prstGeom prst="ellipse">
                <a:avLst/>
              </a:prstGeom>
              <a:solidFill>
                <a:srgbClr val="00A49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A white line drawing of a person pointing at a black board&#10;&#10;Description automatically generated">
                <a:extLst>
                  <a:ext uri="{FF2B5EF4-FFF2-40B4-BE49-F238E27FC236}">
                    <a16:creationId xmlns:a16="http://schemas.microsoft.com/office/drawing/2014/main" id="{D8717437-CCC5-EA88-9DF0-197D966327BE}"/>
                  </a:ext>
                </a:extLst>
              </p:cNvPr>
              <p:cNvPicPr>
                <a:picLocks noChangeAspect="1"/>
              </p:cNvPicPr>
              <p:nvPr/>
            </p:nvPicPr>
            <p:blipFill>
              <a:blip r:embed="rId3"/>
              <a:stretch>
                <a:fillRect/>
              </a:stretch>
            </p:blipFill>
            <p:spPr>
              <a:xfrm>
                <a:off x="5879299" y="1477926"/>
                <a:ext cx="3072195" cy="3072195"/>
              </a:xfrm>
              <a:prstGeom prst="rect">
                <a:avLst/>
              </a:prstGeom>
            </p:spPr>
          </p:pic>
        </p:grpSp>
      </p:grpSp>
      <p:graphicFrame>
        <p:nvGraphicFramePr>
          <p:cNvPr id="8" name="Table 7">
            <a:extLst>
              <a:ext uri="{FF2B5EF4-FFF2-40B4-BE49-F238E27FC236}">
                <a16:creationId xmlns:a16="http://schemas.microsoft.com/office/drawing/2014/main" id="{FA3A0E7F-AA42-B972-5103-C657B11F5F81}"/>
              </a:ext>
            </a:extLst>
          </p:cNvPr>
          <p:cNvGraphicFramePr>
            <a:graphicFrameLocks noGrp="1"/>
          </p:cNvGraphicFramePr>
          <p:nvPr>
            <p:extLst>
              <p:ext uri="{D42A27DB-BD31-4B8C-83A1-F6EECF244321}">
                <p14:modId xmlns:p14="http://schemas.microsoft.com/office/powerpoint/2010/main" val="2654119355"/>
              </p:ext>
            </p:extLst>
          </p:nvPr>
        </p:nvGraphicFramePr>
        <p:xfrm>
          <a:off x="16197959" y="144111"/>
          <a:ext cx="15108210" cy="6403059"/>
        </p:xfrm>
        <a:graphic>
          <a:graphicData uri="http://schemas.openxmlformats.org/drawingml/2006/table">
            <a:tbl>
              <a:tblPr firstRow="1" firstCol="1" bandRow="1">
                <a:tableStyleId>{5C22544A-7EE6-4342-B048-85BDC9FD1C3A}</a:tableStyleId>
              </a:tblPr>
              <a:tblGrid>
                <a:gridCol w="1194339">
                  <a:extLst>
                    <a:ext uri="{9D8B030D-6E8A-4147-A177-3AD203B41FA5}">
                      <a16:colId xmlns:a16="http://schemas.microsoft.com/office/drawing/2014/main" val="3939036512"/>
                    </a:ext>
                  </a:extLst>
                </a:gridCol>
                <a:gridCol w="2858707">
                  <a:extLst>
                    <a:ext uri="{9D8B030D-6E8A-4147-A177-3AD203B41FA5}">
                      <a16:colId xmlns:a16="http://schemas.microsoft.com/office/drawing/2014/main" val="3509040249"/>
                    </a:ext>
                  </a:extLst>
                </a:gridCol>
                <a:gridCol w="5084146">
                  <a:extLst>
                    <a:ext uri="{9D8B030D-6E8A-4147-A177-3AD203B41FA5}">
                      <a16:colId xmlns:a16="http://schemas.microsoft.com/office/drawing/2014/main" val="1889684541"/>
                    </a:ext>
                  </a:extLst>
                </a:gridCol>
                <a:gridCol w="5971018">
                  <a:extLst>
                    <a:ext uri="{9D8B030D-6E8A-4147-A177-3AD203B41FA5}">
                      <a16:colId xmlns:a16="http://schemas.microsoft.com/office/drawing/2014/main" val="2359377885"/>
                    </a:ext>
                  </a:extLst>
                </a:gridCol>
              </a:tblGrid>
              <a:tr h="512171">
                <a:tc>
                  <a:txBody>
                    <a:bodyPr/>
                    <a:lstStyle/>
                    <a:p>
                      <a:pPr algn="ctr">
                        <a:lnSpc>
                          <a:spcPct val="107000"/>
                        </a:lnSpc>
                        <a:spcAft>
                          <a:spcPts val="800"/>
                        </a:spcAft>
                      </a:pPr>
                      <a:r>
                        <a:rPr lang="en-GB" sz="2200" dirty="0">
                          <a:effectLst/>
                          <a:latin typeface="Arial" panose="020B0604020202020204" pitchFamily="34" charset="0"/>
                          <a:cs typeface="Arial" panose="020B0604020202020204" pitchFamily="34" charset="0"/>
                        </a:rPr>
                        <a:t>Time</a:t>
                      </a:r>
                      <a:endParaRPr lang="en-GB" sz="2200" dirty="0">
                        <a:effectLst/>
                        <a:latin typeface="Arial" panose="020B0604020202020204" pitchFamily="34" charset="0"/>
                        <a:ea typeface="Calibri" panose="020F0502020204030204" pitchFamily="34" charset="0"/>
                        <a:cs typeface="Arial" panose="020B0604020202020204" pitchFamily="34" charset="0"/>
                      </a:endParaRPr>
                    </a:p>
                  </a:txBody>
                  <a:tcPr marL="60908" marR="60908" marT="0" marB="0" anchor="ctr">
                    <a:solidFill>
                      <a:srgbClr val="002F87"/>
                    </a:solidFill>
                  </a:tcPr>
                </a:tc>
                <a:tc>
                  <a:txBody>
                    <a:bodyPr/>
                    <a:lstStyle/>
                    <a:p>
                      <a:pPr algn="ctr">
                        <a:lnSpc>
                          <a:spcPct val="107000"/>
                        </a:lnSpc>
                        <a:spcAft>
                          <a:spcPts val="800"/>
                        </a:spcAft>
                      </a:pPr>
                      <a:r>
                        <a:rPr lang="en-GB" sz="2200" dirty="0">
                          <a:effectLst/>
                          <a:latin typeface="Arial" panose="020B0604020202020204" pitchFamily="34" charset="0"/>
                          <a:cs typeface="Arial" panose="020B0604020202020204" pitchFamily="34" charset="0"/>
                        </a:rPr>
                        <a:t>Item</a:t>
                      </a:r>
                      <a:endParaRPr lang="en-GB" sz="2200" dirty="0">
                        <a:effectLst/>
                        <a:latin typeface="Arial" panose="020B0604020202020204" pitchFamily="34" charset="0"/>
                        <a:ea typeface="Calibri" panose="020F0502020204030204" pitchFamily="34" charset="0"/>
                        <a:cs typeface="Arial" panose="020B0604020202020204" pitchFamily="34" charset="0"/>
                      </a:endParaRPr>
                    </a:p>
                  </a:txBody>
                  <a:tcPr marL="60908" marR="60908" marT="0" marB="0" anchor="ctr">
                    <a:solidFill>
                      <a:srgbClr val="002F87"/>
                    </a:solidFill>
                  </a:tcPr>
                </a:tc>
                <a:tc>
                  <a:txBody>
                    <a:bodyPr/>
                    <a:lstStyle/>
                    <a:p>
                      <a:pPr algn="ctr">
                        <a:lnSpc>
                          <a:spcPct val="107000"/>
                        </a:lnSpc>
                        <a:spcAft>
                          <a:spcPts val="800"/>
                        </a:spcAft>
                      </a:pPr>
                      <a:r>
                        <a:rPr lang="en-GB" sz="2200" dirty="0">
                          <a:effectLst/>
                          <a:latin typeface="Arial" panose="020B0604020202020204" pitchFamily="34" charset="0"/>
                          <a:cs typeface="Arial" panose="020B0604020202020204" pitchFamily="34" charset="0"/>
                        </a:rPr>
                        <a:t>Description</a:t>
                      </a:r>
                      <a:endParaRPr lang="en-GB" sz="2200" dirty="0">
                        <a:effectLst/>
                        <a:latin typeface="Arial" panose="020B0604020202020204" pitchFamily="34" charset="0"/>
                        <a:ea typeface="Calibri" panose="020F0502020204030204" pitchFamily="34" charset="0"/>
                        <a:cs typeface="Arial" panose="020B0604020202020204" pitchFamily="34" charset="0"/>
                      </a:endParaRPr>
                    </a:p>
                  </a:txBody>
                  <a:tcPr marL="60908" marR="60908" marT="0" marB="0" anchor="ctr">
                    <a:solidFill>
                      <a:srgbClr val="002F87"/>
                    </a:solidFill>
                  </a:tcPr>
                </a:tc>
                <a:tc>
                  <a:txBody>
                    <a:bodyPr/>
                    <a:lstStyle/>
                    <a:p>
                      <a:pPr algn="ctr">
                        <a:lnSpc>
                          <a:spcPct val="107000"/>
                        </a:lnSpc>
                        <a:spcAft>
                          <a:spcPts val="800"/>
                        </a:spcAft>
                      </a:pPr>
                      <a:r>
                        <a:rPr lang="en-GB" sz="2200" dirty="0">
                          <a:effectLst/>
                          <a:latin typeface="Arial" panose="020B0604020202020204" pitchFamily="34" charset="0"/>
                          <a:cs typeface="Arial" panose="020B0604020202020204" pitchFamily="34" charset="0"/>
                        </a:rPr>
                        <a:t>Presenter</a:t>
                      </a:r>
                      <a:endParaRPr lang="en-GB" sz="2200" dirty="0">
                        <a:effectLst/>
                        <a:latin typeface="Arial" panose="020B0604020202020204" pitchFamily="34" charset="0"/>
                        <a:ea typeface="Calibri" panose="020F0502020204030204" pitchFamily="34" charset="0"/>
                        <a:cs typeface="Arial" panose="020B0604020202020204" pitchFamily="34" charset="0"/>
                      </a:endParaRPr>
                    </a:p>
                  </a:txBody>
                  <a:tcPr marL="60908" marR="60908" marT="0" marB="0" anchor="ctr">
                    <a:solidFill>
                      <a:srgbClr val="002F87"/>
                    </a:solidFill>
                  </a:tcPr>
                </a:tc>
                <a:extLst>
                  <a:ext uri="{0D108BD9-81ED-4DB2-BD59-A6C34878D82A}">
                    <a16:rowId xmlns:a16="http://schemas.microsoft.com/office/drawing/2014/main" val="312766206"/>
                  </a:ext>
                </a:extLst>
              </a:tr>
              <a:tr h="540659">
                <a:tc>
                  <a:txBody>
                    <a:bodyPr/>
                    <a:lstStyle/>
                    <a:p>
                      <a:pPr algn="ctr">
                        <a:lnSpc>
                          <a:spcPct val="107000"/>
                        </a:lnSpc>
                        <a:spcAft>
                          <a:spcPts val="800"/>
                        </a:spcAft>
                      </a:pPr>
                      <a:r>
                        <a:rPr lang="en-GB" sz="2200" dirty="0">
                          <a:effectLst/>
                          <a:latin typeface="Arial" panose="020B0604020202020204" pitchFamily="34" charset="0"/>
                          <a:ea typeface="Calibri" panose="020F0502020204030204" pitchFamily="34" charset="0"/>
                          <a:cs typeface="Arial" panose="020B0604020202020204" pitchFamily="34" charset="0"/>
                        </a:rPr>
                        <a:t>5:00pm</a:t>
                      </a:r>
                    </a:p>
                  </a:txBody>
                  <a:tcPr marL="60908" marR="60908" marT="0" marB="0" anchor="ctr">
                    <a:solidFill>
                      <a:srgbClr val="002F87"/>
                    </a:solidFill>
                  </a:tcP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Welcome</a:t>
                      </a:r>
                    </a:p>
                  </a:txBody>
                  <a:tcPr marL="108000" marR="60908" marT="0" marB="0" anchor="ctr">
                    <a:solidFill>
                      <a:srgbClr val="CEE0F1"/>
                    </a:solidFill>
                  </a:tcP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Welcome</a:t>
                      </a:r>
                    </a:p>
                  </a:txBody>
                  <a:tcPr marL="108000" marR="60908" marT="0" marB="0" anchor="ctr">
                    <a:solidFill>
                      <a:srgbClr val="CEE0F1"/>
                    </a:solidFill>
                  </a:tcPr>
                </a:tc>
                <a:tc>
                  <a:txBody>
                    <a:bodyPr/>
                    <a:lstStyle/>
                    <a:p>
                      <a:pPr algn="l">
                        <a:lnSpc>
                          <a:spcPct val="107000"/>
                        </a:lnSpc>
                        <a:spcAft>
                          <a:spcPts val="800"/>
                        </a:spcAft>
                      </a:pPr>
                      <a:r>
                        <a:rPr lang="en-GB" sz="2200">
                          <a:solidFill>
                            <a:schemeClr val="tx1">
                              <a:lumMod val="75000"/>
                              <a:lumOff val="25000"/>
                            </a:schemeClr>
                          </a:solidFill>
                          <a:effectLst/>
                          <a:latin typeface="Arial" panose="020B0604020202020204" pitchFamily="34" charset="0"/>
                          <a:cs typeface="Arial" panose="020B0604020202020204" pitchFamily="34" charset="0"/>
                        </a:rPr>
                        <a:t>David Pearson</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solidFill>
                      <a:srgbClr val="CEE0F1"/>
                    </a:solidFill>
                  </a:tcPr>
                </a:tc>
                <a:extLst>
                  <a:ext uri="{0D108BD9-81ED-4DB2-BD59-A6C34878D82A}">
                    <a16:rowId xmlns:a16="http://schemas.microsoft.com/office/drawing/2014/main" val="2385258146"/>
                  </a:ext>
                </a:extLst>
              </a:tr>
              <a:tr h="2098329">
                <a:tc>
                  <a:txBody>
                    <a:bodyPr/>
                    <a:lstStyle/>
                    <a:p>
                      <a:pPr algn="ctr">
                        <a:lnSpc>
                          <a:spcPct val="107000"/>
                        </a:lnSpc>
                        <a:spcAft>
                          <a:spcPts val="800"/>
                        </a:spcAft>
                      </a:pPr>
                      <a:r>
                        <a:rPr lang="en-GB" sz="2200" dirty="0">
                          <a:effectLst/>
                          <a:latin typeface="Arial" panose="020B0604020202020204" pitchFamily="34" charset="0"/>
                          <a:ea typeface="Calibri" panose="020F0502020204030204" pitchFamily="34" charset="0"/>
                          <a:cs typeface="Arial" panose="020B0604020202020204" pitchFamily="34" charset="0"/>
                        </a:rPr>
                        <a:t>5:05pm</a:t>
                      </a:r>
                    </a:p>
                  </a:txBody>
                  <a:tcPr marL="60908" marR="60908" marT="0" marB="0" anchor="ctr">
                    <a:solidFill>
                      <a:srgbClr val="002F87"/>
                    </a:solidFill>
                  </a:tcP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Annual Reports and Accounts</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tc>
                <a:tc>
                  <a:txBody>
                    <a:bodyPr/>
                    <a:lstStyle/>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System Evolution </a:t>
                      </a: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Community Transformation</a:t>
                      </a:r>
                    </a:p>
                    <a:p>
                      <a:pPr marL="742950" lvl="1" indent="-285750" algn="l">
                        <a:lnSpc>
                          <a:spcPct val="150000"/>
                        </a:lnSpc>
                        <a:buClr>
                          <a:srgbClr val="005EB8"/>
                        </a:buClr>
                        <a:buFont typeface="Courier New" panose="02070309020205020404" pitchFamily="49" charset="0"/>
                        <a:buChar char="o"/>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Provider Collaborative</a:t>
                      </a: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Operational updates </a:t>
                      </a: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System Finance and Accounts</a:t>
                      </a: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Workforce </a:t>
                      </a: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Quality and Safety</a:t>
                      </a:r>
                    </a:p>
                  </a:txBody>
                  <a:tcPr marL="108000" marR="60908" marT="0" marB="0" anchor="ctr"/>
                </a:tc>
                <a:tc>
                  <a:txBody>
                    <a:bodyPr/>
                    <a:lstStyle/>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Paul Edmondson-Jones</a:t>
                      </a: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Elizabeth Disney</a:t>
                      </a:r>
                    </a:p>
                    <a:p>
                      <a:pPr marL="342900" lvl="0" indent="-342900" algn="l">
                        <a:lnSpc>
                          <a:spcPct val="150000"/>
                        </a:lnSpc>
                        <a:buClr>
                          <a:srgbClr val="005EB8"/>
                        </a:buClr>
                        <a:buFont typeface="Symbol" panose="05050102010706020507" pitchFamily="18" charset="2"/>
                        <a:buChar char=""/>
                      </a:pP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Phil Smith</a:t>
                      </a: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Claire Finn</a:t>
                      </a: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Mish Irvine </a:t>
                      </a:r>
                    </a:p>
                    <a:p>
                      <a:pPr marL="342900" lvl="0" indent="-342900" algn="l">
                        <a:lnSpc>
                          <a:spcPct val="150000"/>
                        </a:lnSpc>
                        <a:buClr>
                          <a:srgbClr val="005EB8"/>
                        </a:buClr>
                        <a:buFont typeface="Symbol" panose="05050102010706020507" pitchFamily="18" charset="2"/>
                        <a:buChar char=""/>
                      </a:pP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Heat</a:t>
                      </a:r>
                      <a:r>
                        <a:rPr lang="en-GB" sz="2200" dirty="0">
                          <a:solidFill>
                            <a:srgbClr val="404040"/>
                          </a:solidFill>
                          <a:effectLst/>
                          <a:latin typeface="Arial" panose="020B0604020202020204" pitchFamily="34" charset="0"/>
                          <a:ea typeface="Calibri" panose="020F0502020204030204" pitchFamily="34" charset="0"/>
                          <a:cs typeface="Arial" panose="020B0604020202020204" pitchFamily="34" charset="0"/>
                        </a:rPr>
                        <a:t>her </a:t>
                      </a:r>
                      <a:r>
                        <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Johnstone</a:t>
                      </a:r>
                      <a:endParaRPr lang="en-GB" sz="2200" kern="1200" dirty="0">
                        <a:solidFill>
                          <a:schemeClr val="tx1">
                            <a:lumMod val="75000"/>
                            <a:lumOff val="25000"/>
                          </a:schemeClr>
                        </a:solidFill>
                        <a:effectLst/>
                        <a:latin typeface="Arial" panose="020B0604020202020204" pitchFamily="34" charset="0"/>
                        <a:ea typeface="+mn-ea"/>
                        <a:cs typeface="Arial" panose="020B0604020202020204" pitchFamily="34" charset="0"/>
                      </a:endParaRPr>
                    </a:p>
                  </a:txBody>
                  <a:tcPr marL="108000" marR="60908" marT="0" marB="0" anchor="ctr"/>
                </a:tc>
                <a:extLst>
                  <a:ext uri="{0D108BD9-81ED-4DB2-BD59-A6C34878D82A}">
                    <a16:rowId xmlns:a16="http://schemas.microsoft.com/office/drawing/2014/main" val="2262319635"/>
                  </a:ext>
                </a:extLst>
              </a:tr>
              <a:tr h="482320">
                <a:tc>
                  <a:txBody>
                    <a:bodyPr/>
                    <a:lstStyle/>
                    <a:p>
                      <a:pPr algn="ctr">
                        <a:lnSpc>
                          <a:spcPct val="107000"/>
                        </a:lnSpc>
                        <a:spcAft>
                          <a:spcPts val="800"/>
                        </a:spcAft>
                      </a:pPr>
                      <a:r>
                        <a:rPr lang="en-GB" sz="2200" dirty="0">
                          <a:effectLst/>
                          <a:latin typeface="Arial" panose="020B0604020202020204" pitchFamily="34" charset="0"/>
                          <a:ea typeface="Calibri" panose="020F0502020204030204" pitchFamily="34" charset="0"/>
                          <a:cs typeface="Arial" panose="020B0604020202020204" pitchFamily="34" charset="0"/>
                        </a:rPr>
                        <a:t>5:35pm</a:t>
                      </a:r>
                    </a:p>
                  </a:txBody>
                  <a:tcPr marL="60908" marR="60908" marT="0" marB="0" anchor="ctr">
                    <a:solidFill>
                      <a:srgbClr val="002F87"/>
                    </a:solidFill>
                  </a:tcP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Video </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solidFill>
                      <a:srgbClr val="CEE0F1"/>
                    </a:solidFill>
                  </a:tcPr>
                </a:tc>
                <a:tc>
                  <a:txBody>
                    <a:bodyPr/>
                    <a:lstStyle/>
                    <a:p>
                      <a:pPr algn="l">
                        <a:lnSpc>
                          <a:spcPct val="107000"/>
                        </a:lnSpc>
                        <a:spcAft>
                          <a:spcPts val="800"/>
                        </a:spcAft>
                      </a:pPr>
                      <a:r>
                        <a:rPr lang="en-GB" sz="2200" kern="1200" dirty="0">
                          <a:solidFill>
                            <a:srgbClr val="404040"/>
                          </a:solidFill>
                          <a:effectLst/>
                          <a:latin typeface="Arial" panose="020B0604020202020204" pitchFamily="34" charset="0"/>
                          <a:ea typeface="+mn-ea"/>
                          <a:cs typeface="Arial" panose="020B0604020202020204" pitchFamily="34" charset="0"/>
                        </a:rPr>
                        <a:t>Down Syndrome Forum  </a:t>
                      </a:r>
                      <a:endParaRPr lang="en-GB" sz="2200" dirty="0">
                        <a:solidFill>
                          <a:srgbClr val="404040"/>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solidFill>
                      <a:srgbClr val="CEE0F1"/>
                    </a:solidFill>
                  </a:tcPr>
                </a:tc>
                <a:tc>
                  <a:txBody>
                    <a:bodyPr/>
                    <a:lstStyle/>
                    <a:p>
                      <a:pPr algn="l">
                        <a:lnSpc>
                          <a:spcPct val="107000"/>
                        </a:lnSpc>
                        <a:spcAft>
                          <a:spcPts val="800"/>
                        </a:spcAft>
                      </a:pPr>
                      <a:r>
                        <a:rPr lang="en-GB" sz="2200" kern="1200" dirty="0">
                          <a:solidFill>
                            <a:srgbClr val="404040"/>
                          </a:solidFill>
                          <a:effectLst/>
                          <a:latin typeface="Arial" panose="020B0604020202020204" pitchFamily="34" charset="0"/>
                          <a:ea typeface="+mn-ea"/>
                          <a:cs typeface="Arial" panose="020B0604020202020204" pitchFamily="34" charset="0"/>
                        </a:rPr>
                        <a:t>Karen Webb </a:t>
                      </a:r>
                      <a:endParaRPr lang="en-GB" sz="2200" dirty="0">
                        <a:solidFill>
                          <a:srgbClr val="404040"/>
                        </a:solidFill>
                        <a:effectLst/>
                        <a:latin typeface="Arial" panose="020B0604020202020204" pitchFamily="34" charset="0"/>
                        <a:cs typeface="Arial" panose="020B0604020202020204" pitchFamily="34" charset="0"/>
                      </a:endParaRPr>
                    </a:p>
                  </a:txBody>
                  <a:tcPr marL="108000" marR="60908" marT="0" marB="0" anchor="ctr">
                    <a:solidFill>
                      <a:srgbClr val="CEE0F1"/>
                    </a:solidFill>
                  </a:tcPr>
                </a:tc>
                <a:extLst>
                  <a:ext uri="{0D108BD9-81ED-4DB2-BD59-A6C34878D82A}">
                    <a16:rowId xmlns:a16="http://schemas.microsoft.com/office/drawing/2014/main" val="2222211009"/>
                  </a:ext>
                </a:extLst>
              </a:tr>
              <a:tr h="586503">
                <a:tc>
                  <a:txBody>
                    <a:bodyPr/>
                    <a:lstStyle/>
                    <a:p>
                      <a:pPr algn="ctr">
                        <a:lnSpc>
                          <a:spcPct val="107000"/>
                        </a:lnSpc>
                        <a:spcAft>
                          <a:spcPts val="800"/>
                        </a:spcAft>
                      </a:pPr>
                      <a:r>
                        <a:rPr lang="en-GB" sz="2200" dirty="0">
                          <a:effectLst/>
                          <a:latin typeface="Arial" panose="020B0604020202020204" pitchFamily="34" charset="0"/>
                          <a:ea typeface="Calibri" panose="020F0502020204030204" pitchFamily="34" charset="0"/>
                          <a:cs typeface="Arial" panose="020B0604020202020204" pitchFamily="34" charset="0"/>
                        </a:rPr>
                        <a:t>5:40pm</a:t>
                      </a:r>
                    </a:p>
                  </a:txBody>
                  <a:tcPr marL="60908" marR="60908" marT="0" marB="0" anchor="ctr">
                    <a:solidFill>
                      <a:srgbClr val="002F87"/>
                    </a:solidFill>
                  </a:tcP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Looking forward</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Integrated Care Partnership update</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tc>
                <a:tc>
                  <a:txBody>
                    <a:bodyPr/>
                    <a:lstStyle/>
                    <a:p>
                      <a:pPr algn="l">
                        <a:lnSpc>
                          <a:spcPct val="107000"/>
                        </a:lnSpc>
                        <a:spcAft>
                          <a:spcPts val="800"/>
                        </a:spcAft>
                      </a:pPr>
                      <a:r>
                        <a:rPr lang="en-GB" sz="2200" kern="1200" dirty="0">
                          <a:solidFill>
                            <a:srgbClr val="404040"/>
                          </a:solidFill>
                          <a:effectLst/>
                          <a:latin typeface="Arial" panose="020B0604020202020204" pitchFamily="34" charset="0"/>
                          <a:ea typeface="+mn-ea"/>
                          <a:cs typeface="Arial" panose="020B0604020202020204" pitchFamily="34" charset="0"/>
                        </a:rPr>
                        <a:t>Lynn Millar</a:t>
                      </a:r>
                    </a:p>
                  </a:txBody>
                  <a:tcPr marL="108000" marR="60908" marT="0" marB="0" anchor="ctr"/>
                </a:tc>
                <a:extLst>
                  <a:ext uri="{0D108BD9-81ED-4DB2-BD59-A6C34878D82A}">
                    <a16:rowId xmlns:a16="http://schemas.microsoft.com/office/drawing/2014/main" val="3959484529"/>
                  </a:ext>
                </a:extLst>
              </a:tr>
              <a:tr h="379253">
                <a:tc>
                  <a:txBody>
                    <a:bodyPr/>
                    <a:lstStyle/>
                    <a:p>
                      <a:pPr algn="ctr">
                        <a:lnSpc>
                          <a:spcPct val="107000"/>
                        </a:lnSpc>
                        <a:spcAft>
                          <a:spcPts val="800"/>
                        </a:spcAft>
                      </a:pPr>
                      <a:r>
                        <a:rPr lang="en-GB" sz="2200" dirty="0">
                          <a:effectLst/>
                          <a:latin typeface="Arial" panose="020B0604020202020204" pitchFamily="34" charset="0"/>
                          <a:ea typeface="Calibri" panose="020F0502020204030204" pitchFamily="34" charset="0"/>
                          <a:cs typeface="Arial" panose="020B0604020202020204" pitchFamily="34" charset="0"/>
                        </a:rPr>
                        <a:t>5:45pm</a:t>
                      </a:r>
                    </a:p>
                  </a:txBody>
                  <a:tcPr marL="60908" marR="60908" marT="0" marB="0" anchor="ctr">
                    <a:solidFill>
                      <a:srgbClr val="002F87"/>
                    </a:solidFill>
                  </a:tcP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Public open session</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solidFill>
                      <a:srgbClr val="CEE0F1"/>
                    </a:solidFill>
                  </a:tcPr>
                </a:tc>
                <a:tc>
                  <a:txBody>
                    <a:bodyPr/>
                    <a:lstStyle/>
                    <a:p>
                      <a:pPr algn="l">
                        <a:lnSpc>
                          <a:spcPct val="107000"/>
                        </a:lnSpc>
                        <a:spcAft>
                          <a:spcPts val="800"/>
                        </a:spcAft>
                      </a:pPr>
                      <a:r>
                        <a:rPr lang="en-GB" sz="2200">
                          <a:solidFill>
                            <a:schemeClr val="tx1">
                              <a:lumMod val="75000"/>
                              <a:lumOff val="25000"/>
                            </a:schemeClr>
                          </a:solidFill>
                          <a:effectLst/>
                          <a:latin typeface="Arial" panose="020B0604020202020204" pitchFamily="34" charset="0"/>
                          <a:cs typeface="Arial" panose="020B0604020202020204" pitchFamily="34" charset="0"/>
                        </a:rPr>
                        <a:t>Q&amp;A session</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solidFill>
                      <a:srgbClr val="CEE0F1"/>
                    </a:solidFill>
                  </a:tcP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David Pearson</a:t>
                      </a:r>
                    </a:p>
                  </a:txBody>
                  <a:tcPr marL="108000" marR="60908" marT="0" marB="0" anchor="ctr">
                    <a:solidFill>
                      <a:srgbClr val="CEE0F1"/>
                    </a:solidFill>
                  </a:tcPr>
                </a:tc>
                <a:extLst>
                  <a:ext uri="{0D108BD9-81ED-4DB2-BD59-A6C34878D82A}">
                    <a16:rowId xmlns:a16="http://schemas.microsoft.com/office/drawing/2014/main" val="3393419001"/>
                  </a:ext>
                </a:extLst>
              </a:tr>
              <a:tr h="443879">
                <a:tc>
                  <a:txBody>
                    <a:bodyPr/>
                    <a:lstStyle/>
                    <a:p>
                      <a:pPr algn="ctr">
                        <a:lnSpc>
                          <a:spcPct val="107000"/>
                        </a:lnSpc>
                        <a:spcAft>
                          <a:spcPts val="800"/>
                        </a:spcAft>
                      </a:pPr>
                      <a:r>
                        <a:rPr lang="en-GB" sz="2200" dirty="0">
                          <a:effectLst/>
                          <a:latin typeface="Arial" panose="020B0604020202020204" pitchFamily="34" charset="0"/>
                          <a:ea typeface="Calibri" panose="020F0502020204030204" pitchFamily="34" charset="0"/>
                          <a:cs typeface="Arial" panose="020B0604020202020204" pitchFamily="34" charset="0"/>
                        </a:rPr>
                        <a:t>6.15pm</a:t>
                      </a:r>
                    </a:p>
                  </a:txBody>
                  <a:tcPr marL="60908" marR="60908" marT="0" marB="0" anchor="ctr">
                    <a:solidFill>
                      <a:srgbClr val="002F87"/>
                    </a:solidFill>
                  </a:tcP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Close</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Closing remarks</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tc>
                <a:tc>
                  <a:txBody>
                    <a:bodyPr/>
                    <a:lstStyle/>
                    <a:p>
                      <a:pPr algn="l">
                        <a:lnSpc>
                          <a:spcPct val="107000"/>
                        </a:lnSpc>
                        <a:spcAft>
                          <a:spcPts val="800"/>
                        </a:spcAft>
                      </a:pPr>
                      <a:r>
                        <a:rPr lang="en-GB" sz="2200" dirty="0">
                          <a:solidFill>
                            <a:schemeClr val="tx1">
                              <a:lumMod val="75000"/>
                              <a:lumOff val="25000"/>
                            </a:schemeClr>
                          </a:solidFill>
                          <a:effectLst/>
                          <a:latin typeface="Arial" panose="020B0604020202020204" pitchFamily="34" charset="0"/>
                          <a:cs typeface="Arial" panose="020B0604020202020204" pitchFamily="34" charset="0"/>
                        </a:rPr>
                        <a:t>David Pearson</a:t>
                      </a:r>
                      <a:endParaRPr lang="en-GB" sz="2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08000" marR="60908" marT="0" marB="0" anchor="ctr"/>
                </a:tc>
                <a:extLst>
                  <a:ext uri="{0D108BD9-81ED-4DB2-BD59-A6C34878D82A}">
                    <a16:rowId xmlns:a16="http://schemas.microsoft.com/office/drawing/2014/main" val="3994757207"/>
                  </a:ext>
                </a:extLst>
              </a:tr>
            </a:tbl>
          </a:graphicData>
        </a:graphic>
      </p:graphicFrame>
      <p:sp>
        <p:nvSpPr>
          <p:cNvPr id="6" name="Title 1">
            <a:extLst>
              <a:ext uri="{FF2B5EF4-FFF2-40B4-BE49-F238E27FC236}">
                <a16:creationId xmlns:a16="http://schemas.microsoft.com/office/drawing/2014/main" id="{9C8E3792-D15C-659D-F436-F9A53DBD535B}"/>
              </a:ext>
            </a:extLst>
          </p:cNvPr>
          <p:cNvSpPr>
            <a:spLocks noGrp="1"/>
          </p:cNvSpPr>
          <p:nvPr>
            <p:ph type="title"/>
          </p:nvPr>
        </p:nvSpPr>
        <p:spPr>
          <a:xfrm>
            <a:off x="2204444" y="1152598"/>
            <a:ext cx="9043609" cy="737374"/>
          </a:xfrm>
        </p:spPr>
        <p:txBody>
          <a:bodyPr anchor="t">
            <a:noAutofit/>
          </a:bodyPr>
          <a:lstStyle/>
          <a:p>
            <a:r>
              <a:rPr lang="en-GB" sz="6000" b="1" dirty="0">
                <a:solidFill>
                  <a:srgbClr val="0070C0"/>
                </a:solidFill>
                <a:latin typeface="Arial" panose="020B0604020202020204" pitchFamily="34" charset="0"/>
              </a:rPr>
              <a:t>Agenda</a:t>
            </a:r>
            <a:endParaRPr lang="en-US" sz="6000" dirty="0">
              <a:solidFill>
                <a:srgbClr val="0070C0"/>
              </a:solidFill>
            </a:endParaRPr>
          </a:p>
        </p:txBody>
      </p:sp>
    </p:spTree>
    <p:extLst>
      <p:ext uri="{BB962C8B-B14F-4D97-AF65-F5344CB8AC3E}">
        <p14:creationId xmlns:p14="http://schemas.microsoft.com/office/powerpoint/2010/main" val="1102986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916F4B2-7962-ED61-A48E-1FFD62E8D3A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22542049" y="228600"/>
            <a:ext cx="6248888" cy="6342856"/>
          </a:xfrm>
          <a:prstGeom prst="rect">
            <a:avLst/>
          </a:prstGeom>
        </p:spPr>
      </p:pic>
      <p:pic>
        <p:nvPicPr>
          <p:cNvPr id="14" name="Picture 13">
            <a:extLst>
              <a:ext uri="{FF2B5EF4-FFF2-40B4-BE49-F238E27FC236}">
                <a16:creationId xmlns:a16="http://schemas.microsoft.com/office/drawing/2014/main" id="{605F667A-8DDB-930A-7870-140FE762A8A4}"/>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063981" y="501114"/>
            <a:ext cx="2129097" cy="1071657"/>
          </a:xfrm>
          <a:prstGeom prst="rect">
            <a:avLst/>
          </a:prstGeom>
        </p:spPr>
      </p:pic>
      <p:sp>
        <p:nvSpPr>
          <p:cNvPr id="4" name="Text Placeholder 3">
            <a:extLst>
              <a:ext uri="{FF2B5EF4-FFF2-40B4-BE49-F238E27FC236}">
                <a16:creationId xmlns:a16="http://schemas.microsoft.com/office/drawing/2014/main" id="{7E25FC90-461B-70DA-3A1E-6641873D0C33}"/>
              </a:ext>
            </a:extLst>
          </p:cNvPr>
          <p:cNvSpPr>
            <a:spLocks noGrp="1"/>
          </p:cNvSpPr>
          <p:nvPr>
            <p:ph type="body" sz="half" idx="2"/>
          </p:nvPr>
        </p:nvSpPr>
        <p:spPr>
          <a:xfrm>
            <a:off x="2187512" y="2241617"/>
            <a:ext cx="9288886" cy="4001285"/>
          </a:xfrm>
        </p:spPr>
        <p:txBody>
          <a:bodyPr>
            <a:normAutofit/>
          </a:bodyPr>
          <a:lstStyle/>
          <a:p>
            <a:r>
              <a:rPr lang="en-GB" sz="4400" b="1" dirty="0">
                <a:solidFill>
                  <a:schemeClr val="tx1">
                    <a:lumMod val="75000"/>
                    <a:lumOff val="25000"/>
                  </a:schemeClr>
                </a:solidFill>
                <a:latin typeface="Arial" panose="020B0604020202020204" pitchFamily="34" charset="0"/>
                <a:cs typeface="Arial" panose="020B0604020202020204" pitchFamily="34" charset="0"/>
              </a:rPr>
              <a:t>Dr Paul Edmondson-Jones, Interim Chief Executive</a:t>
            </a:r>
          </a:p>
          <a:p>
            <a:endParaRPr lang="en-US" sz="3200" b="1" dirty="0">
              <a:latin typeface="Arial" panose="020B0604020202020204" pitchFamily="34" charset="0"/>
              <a:cs typeface="Arial" panose="020B0604020202020204" pitchFamily="34" charset="0"/>
            </a:endParaRPr>
          </a:p>
        </p:txBody>
      </p:sp>
      <p:sp>
        <p:nvSpPr>
          <p:cNvPr id="7" name="Title 1">
            <a:extLst>
              <a:ext uri="{FF2B5EF4-FFF2-40B4-BE49-F238E27FC236}">
                <a16:creationId xmlns:a16="http://schemas.microsoft.com/office/drawing/2014/main" id="{1CFF5C31-FF40-AA60-DC24-025BB47CE642}"/>
              </a:ext>
            </a:extLst>
          </p:cNvPr>
          <p:cNvSpPr txBox="1">
            <a:spLocks/>
          </p:cNvSpPr>
          <p:nvPr/>
        </p:nvSpPr>
        <p:spPr>
          <a:xfrm>
            <a:off x="2180009" y="1152597"/>
            <a:ext cx="9043609" cy="2447059"/>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3054" kern="1200">
                <a:solidFill>
                  <a:schemeClr val="tx1"/>
                </a:solidFill>
                <a:latin typeface="+mj-lt"/>
                <a:ea typeface="+mj-ea"/>
                <a:cs typeface="+mj-cs"/>
              </a:defRPr>
            </a:lvl1pPr>
          </a:lstStyle>
          <a:p>
            <a:r>
              <a:rPr lang="en-GB" sz="6000" b="1" dirty="0">
                <a:solidFill>
                  <a:srgbClr val="0070C0"/>
                </a:solidFill>
                <a:latin typeface="Arial" panose="020B0604020202020204" pitchFamily="34" charset="0"/>
              </a:rPr>
              <a:t>System Evolution</a:t>
            </a:r>
            <a:endParaRPr lang="en-US" sz="6000" dirty="0">
              <a:solidFill>
                <a:srgbClr val="0070C0"/>
              </a:solidFill>
            </a:endParaRPr>
          </a:p>
        </p:txBody>
      </p:sp>
      <p:sp>
        <p:nvSpPr>
          <p:cNvPr id="2" name="Title 1">
            <a:extLst>
              <a:ext uri="{FF2B5EF4-FFF2-40B4-BE49-F238E27FC236}">
                <a16:creationId xmlns:a16="http://schemas.microsoft.com/office/drawing/2014/main" id="{B0A8A852-DFB4-E9AC-9103-8F806B081F8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1005946" y="-3061261"/>
            <a:ext cx="10217672" cy="1679840"/>
          </a:xfrm>
        </p:spPr>
        <p:txBody>
          <a:bodyPr/>
          <a:lstStyle/>
          <a:p>
            <a:r>
              <a:rPr lang="en-GB" sz="3600" b="1" dirty="0">
                <a:solidFill>
                  <a:srgbClr val="252525"/>
                </a:solidFill>
                <a:latin typeface="Arial" panose="020B0604020202020204" pitchFamily="34" charset="0"/>
              </a:rPr>
              <a:t>System Evolution</a:t>
            </a:r>
            <a:br>
              <a:rPr lang="en-US" sz="3600" dirty="0">
                <a:solidFill>
                  <a:srgbClr val="0070C0"/>
                </a:solidFill>
              </a:rPr>
            </a:br>
            <a:endParaRPr lang="en-US" dirty="0"/>
          </a:p>
        </p:txBody>
      </p:sp>
    </p:spTree>
    <p:extLst>
      <p:ext uri="{BB962C8B-B14F-4D97-AF65-F5344CB8AC3E}">
        <p14:creationId xmlns:p14="http://schemas.microsoft.com/office/powerpoint/2010/main" val="749642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492149B-CD97-DD6D-F91A-423432EAF438}"/>
              </a:ext>
            </a:extLst>
          </p:cNvPr>
          <p:cNvSpPr>
            <a:spLocks noGrp="1"/>
          </p:cNvSpPr>
          <p:nvPr>
            <p:ph type="sldNum" sz="quarter" idx="12"/>
          </p:nvPr>
        </p:nvSpPr>
        <p:spPr/>
        <p:txBody>
          <a:bodyPr/>
          <a:lstStyle/>
          <a:p>
            <a:fld id="{48F63A3B-78C7-47BE-AE5E-E10140E04643}" type="slidenum">
              <a:rPr lang="en-US" smtClean="0"/>
              <a:t>6</a:t>
            </a:fld>
            <a:endParaRPr lang="en-US" dirty="0"/>
          </a:p>
        </p:txBody>
      </p:sp>
      <p:pic>
        <p:nvPicPr>
          <p:cNvPr id="11" name="Content Placeholder 6" descr="Integrated Care Board Strategy on a Page diagram">
            <a:extLst>
              <a:ext uri="{FF2B5EF4-FFF2-40B4-BE49-F238E27FC236}">
                <a16:creationId xmlns:a16="http://schemas.microsoft.com/office/drawing/2014/main" id="{F30F5BF4-2345-CA95-4A14-00BC4152248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6659" t="15113" r="6773" b="4126"/>
          <a:stretch/>
        </p:blipFill>
        <p:spPr>
          <a:xfrm>
            <a:off x="17182162" y="32684"/>
            <a:ext cx="12653293" cy="6640013"/>
          </a:xfrm>
          <a:prstGeom prst="rect">
            <a:avLst/>
          </a:prstGeom>
        </p:spPr>
      </p:pic>
      <p:sp>
        <p:nvSpPr>
          <p:cNvPr id="8" name="Title 1">
            <a:extLst>
              <a:ext uri="{FF2B5EF4-FFF2-40B4-BE49-F238E27FC236}">
                <a16:creationId xmlns:a16="http://schemas.microsoft.com/office/drawing/2014/main" id="{10F9B5EA-9915-880F-2AB8-8A10B002634D}"/>
              </a:ext>
            </a:extLst>
          </p:cNvPr>
          <p:cNvSpPr txBox="1">
            <a:spLocks noGrp="1"/>
          </p:cNvSpPr>
          <p:nvPr>
            <p:ph type="title" idx="4294967295"/>
          </p:nvPr>
        </p:nvSpPr>
        <p:spPr>
          <a:xfrm>
            <a:off x="1466152" y="693503"/>
            <a:ext cx="10692050" cy="244705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35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Integrated Care Board Strategy on a Page 2024-25</a:t>
            </a:r>
            <a:endParaRPr kumimoji="0" lang="en-US" sz="6000" b="0" i="0" u="none" strike="noStrike" kern="1200" cap="none" spc="0" normalizeH="0" baseline="0" noProof="0" dirty="0">
              <a:ln>
                <a:noFill/>
              </a:ln>
              <a:solidFill>
                <a:srgbClr val="0070C0"/>
              </a:solidFill>
              <a:effectLst/>
              <a:uLnTx/>
              <a:uFillTx/>
              <a:latin typeface="+mj-lt"/>
              <a:ea typeface="+mj-ea"/>
              <a:cs typeface="+mj-cs"/>
            </a:endParaRPr>
          </a:p>
        </p:txBody>
      </p:sp>
    </p:spTree>
    <p:extLst>
      <p:ext uri="{BB962C8B-B14F-4D97-AF65-F5344CB8AC3E}">
        <p14:creationId xmlns:p14="http://schemas.microsoft.com/office/powerpoint/2010/main" val="2873320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ED6B0-4700-1226-39CF-4402DF395BB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ED15652-A381-4222-4BC0-9A12E6F64CF6}"/>
              </a:ext>
            </a:extLst>
          </p:cNvPr>
          <p:cNvSpPr>
            <a:spLocks noGrp="1"/>
          </p:cNvSpPr>
          <p:nvPr>
            <p:ph type="sldNum" sz="quarter" idx="12"/>
          </p:nvPr>
        </p:nvSpPr>
        <p:spPr/>
        <p:txBody>
          <a:bodyPr/>
          <a:lstStyle/>
          <a:p>
            <a:fld id="{48F63A3B-78C7-47BE-AE5E-E10140E04643}" type="slidenum">
              <a:rPr lang="en-US" smtClean="0"/>
              <a:t>7</a:t>
            </a:fld>
            <a:endParaRPr lang="en-US" dirty="0"/>
          </a:p>
        </p:txBody>
      </p:sp>
      <p:sp>
        <p:nvSpPr>
          <p:cNvPr id="3" name="Rectangle 2">
            <a:extLst>
              <a:ext uri="{FF2B5EF4-FFF2-40B4-BE49-F238E27FC236}">
                <a16:creationId xmlns:a16="http://schemas.microsoft.com/office/drawing/2014/main" id="{06E76347-A031-B0E7-0138-69EDA36620E5}"/>
              </a:ext>
              <a:ext uri="{C183D7F6-B498-43B3-948B-1728B52AA6E4}">
                <adec:decorative xmlns:adec="http://schemas.microsoft.com/office/drawing/2017/decorative" val="1"/>
              </a:ext>
            </a:extLst>
          </p:cNvPr>
          <p:cNvSpPr/>
          <p:nvPr/>
        </p:nvSpPr>
        <p:spPr>
          <a:xfrm>
            <a:off x="16296640" y="345440"/>
            <a:ext cx="14549120" cy="5913515"/>
          </a:xfrm>
          <a:prstGeom prst="rect">
            <a:avLst/>
          </a:prstGeom>
          <a:solidFill>
            <a:srgbClr val="D0EEE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3613F39-87A8-7FFA-6AD5-47C6D94143F3}"/>
              </a:ext>
            </a:extLst>
          </p:cNvPr>
          <p:cNvSpPr txBox="1"/>
          <p:nvPr/>
        </p:nvSpPr>
        <p:spPr>
          <a:xfrm>
            <a:off x="17009147" y="1286260"/>
            <a:ext cx="12984480" cy="4031873"/>
          </a:xfrm>
          <a:prstGeom prst="rect">
            <a:avLst/>
          </a:prstGeom>
          <a:noFill/>
        </p:spPr>
        <p:txBody>
          <a:bodyPr wrap="square" rtlCol="0">
            <a:spAutoFit/>
          </a:bodyPr>
          <a:lstStyle/>
          <a:p>
            <a:pPr marL="171450" indent="-171450">
              <a:spcBef>
                <a:spcPts val="600"/>
              </a:spcBef>
              <a:spcAft>
                <a:spcPts val="600"/>
              </a:spcAft>
              <a:buClr>
                <a:srgbClr val="076AB4"/>
              </a:buClr>
              <a:buFont typeface="Arial" panose="020B0604020202020204" pitchFamily="34" charset="0"/>
              <a:buChar char="•"/>
            </a:pPr>
            <a:r>
              <a:rPr lang="en-GB" sz="2400" dirty="0">
                <a:solidFill>
                  <a:schemeClr val="tx1">
                    <a:lumMod val="75000"/>
                    <a:lumOff val="25000"/>
                  </a:schemeClr>
                </a:solidFill>
                <a:latin typeface="Arial" panose="020B0604020202020204" pitchFamily="34" charset="0"/>
                <a:cs typeface="Arial" panose="020B0604020202020204" pitchFamily="34" charset="0"/>
              </a:rPr>
              <a:t>Portfolios are clinically orientated with a </a:t>
            </a:r>
            <a:r>
              <a:rPr lang="en-GB" sz="2400" b="1" dirty="0">
                <a:solidFill>
                  <a:schemeClr val="tx1">
                    <a:lumMod val="75000"/>
                    <a:lumOff val="25000"/>
                  </a:schemeClr>
                </a:solidFill>
                <a:latin typeface="Arial" panose="020B0604020202020204" pitchFamily="34" charset="0"/>
                <a:cs typeface="Arial" panose="020B0604020202020204" pitchFamily="34" charset="0"/>
              </a:rPr>
              <a:t>system wide</a:t>
            </a:r>
            <a:r>
              <a:rPr lang="en-GB" sz="2400" dirty="0">
                <a:solidFill>
                  <a:schemeClr val="tx1">
                    <a:lumMod val="75000"/>
                    <a:lumOff val="25000"/>
                  </a:schemeClr>
                </a:solidFill>
                <a:latin typeface="Arial" panose="020B0604020202020204" pitchFamily="34" charset="0"/>
                <a:cs typeface="Arial" panose="020B0604020202020204" pitchFamily="34" charset="0"/>
              </a:rPr>
              <a:t> focus. They bring together organisations responsible for </a:t>
            </a:r>
            <a:r>
              <a:rPr lang="en-GB" sz="2400" b="1" dirty="0">
                <a:solidFill>
                  <a:schemeClr val="tx1">
                    <a:lumMod val="75000"/>
                    <a:lumOff val="25000"/>
                  </a:schemeClr>
                </a:solidFill>
                <a:latin typeface="Arial" panose="020B0604020202020204" pitchFamily="34" charset="0"/>
                <a:cs typeface="Arial" panose="020B0604020202020204" pitchFamily="34" charset="0"/>
              </a:rPr>
              <a:t>planning and commissioning</a:t>
            </a:r>
            <a:r>
              <a:rPr lang="en-GB" sz="2400" dirty="0">
                <a:solidFill>
                  <a:schemeClr val="tx1">
                    <a:lumMod val="75000"/>
                    <a:lumOff val="25000"/>
                  </a:schemeClr>
                </a:solidFill>
                <a:latin typeface="Arial" panose="020B0604020202020204" pitchFamily="34" charset="0"/>
                <a:cs typeface="Arial" panose="020B0604020202020204" pitchFamily="34" charset="0"/>
              </a:rPr>
              <a:t> health and care services </a:t>
            </a:r>
          </a:p>
          <a:p>
            <a:pPr marL="171450" indent="-171450">
              <a:spcBef>
                <a:spcPts val="600"/>
              </a:spcBef>
              <a:spcAft>
                <a:spcPts val="600"/>
              </a:spcAft>
              <a:buClr>
                <a:srgbClr val="076AB4"/>
              </a:buClr>
              <a:buFont typeface="Arial" panose="020B0604020202020204" pitchFamily="34" charset="0"/>
              <a:buChar char="•"/>
            </a:pPr>
            <a:r>
              <a:rPr lang="en-GB" sz="2400" dirty="0">
                <a:solidFill>
                  <a:schemeClr val="tx1">
                    <a:lumMod val="75000"/>
                    <a:lumOff val="25000"/>
                  </a:schemeClr>
                </a:solidFill>
                <a:latin typeface="Arial" panose="020B0604020202020204" pitchFamily="34" charset="0"/>
                <a:cs typeface="Arial" panose="020B0604020202020204" pitchFamily="34" charset="0"/>
              </a:rPr>
              <a:t>Place involves NHS, local government and providers of health and care services working </a:t>
            </a:r>
            <a:br>
              <a:rPr lang="en-GB" sz="2400" dirty="0">
                <a:solidFill>
                  <a:schemeClr val="tx1">
                    <a:lumMod val="75000"/>
                    <a:lumOff val="25000"/>
                  </a:schemeClr>
                </a:solidFill>
                <a:latin typeface="Arial" panose="020B0604020202020204" pitchFamily="34" charset="0"/>
                <a:cs typeface="Arial" panose="020B0604020202020204" pitchFamily="34" charset="0"/>
              </a:rPr>
            </a:br>
            <a:r>
              <a:rPr lang="en-GB" sz="2400" dirty="0">
                <a:solidFill>
                  <a:schemeClr val="tx1">
                    <a:lumMod val="75000"/>
                    <a:lumOff val="25000"/>
                  </a:schemeClr>
                </a:solidFill>
                <a:latin typeface="Arial" panose="020B0604020202020204" pitchFamily="34" charset="0"/>
                <a:cs typeface="Arial" panose="020B0604020202020204" pitchFamily="34" charset="0"/>
              </a:rPr>
              <a:t>to support the health and wellbeing of </a:t>
            </a:r>
            <a:r>
              <a:rPr lang="en-GB" sz="2400" b="1" dirty="0">
                <a:solidFill>
                  <a:schemeClr val="tx1">
                    <a:lumMod val="75000"/>
                    <a:lumOff val="25000"/>
                  </a:schemeClr>
                </a:solidFill>
                <a:latin typeface="Arial" panose="020B0604020202020204" pitchFamily="34" charset="0"/>
                <a:cs typeface="Arial" panose="020B0604020202020204" pitchFamily="34" charset="0"/>
              </a:rPr>
              <a:t>local populations</a:t>
            </a:r>
          </a:p>
          <a:p>
            <a:pPr marL="171450" indent="-171450">
              <a:spcBef>
                <a:spcPts val="600"/>
              </a:spcBef>
              <a:spcAft>
                <a:spcPts val="600"/>
              </a:spcAft>
              <a:buClr>
                <a:srgbClr val="076AB4"/>
              </a:buClr>
              <a:buFont typeface="Arial" panose="020B0604020202020204" pitchFamily="34" charset="0"/>
              <a:buChar char="•"/>
            </a:pPr>
            <a:r>
              <a:rPr lang="en-GB" sz="2400" dirty="0">
                <a:solidFill>
                  <a:schemeClr val="tx1">
                    <a:lumMod val="75000"/>
                    <a:lumOff val="25000"/>
                  </a:schemeClr>
                </a:solidFill>
                <a:latin typeface="Arial" panose="020B0604020202020204" pitchFamily="34" charset="0"/>
                <a:cs typeface="Arial" panose="020B0604020202020204" pitchFamily="34" charset="0"/>
              </a:rPr>
              <a:t>The operating models primary aim is to balance the implementation of transformation and redesign and the maintenance of business as usual</a:t>
            </a:r>
          </a:p>
          <a:p>
            <a:pPr marL="171450" indent="-171450">
              <a:spcBef>
                <a:spcPts val="600"/>
              </a:spcBef>
              <a:spcAft>
                <a:spcPts val="600"/>
              </a:spcAft>
              <a:buClr>
                <a:srgbClr val="076AB4"/>
              </a:buClr>
              <a:buFont typeface="Arial" panose="020B0604020202020204" pitchFamily="34" charset="0"/>
              <a:buChar char="•"/>
            </a:pPr>
            <a:r>
              <a:rPr lang="en-GB" sz="2400" dirty="0">
                <a:solidFill>
                  <a:schemeClr val="tx1">
                    <a:lumMod val="75000"/>
                    <a:lumOff val="25000"/>
                  </a:schemeClr>
                </a:solidFill>
                <a:latin typeface="Arial" panose="020B0604020202020204" pitchFamily="34" charset="0"/>
                <a:cs typeface="Arial" panose="020B0604020202020204" pitchFamily="34" charset="0"/>
              </a:rPr>
              <a:t>Collaborative partnerships bring agencies together (in and out of system, NHS and non NHS) to work together at scale, focussing on the </a:t>
            </a:r>
            <a:r>
              <a:rPr lang="en-GB" sz="2400" b="1" dirty="0">
                <a:solidFill>
                  <a:schemeClr val="tx1">
                    <a:lumMod val="75000"/>
                    <a:lumOff val="25000"/>
                  </a:schemeClr>
                </a:solidFill>
                <a:latin typeface="Arial" panose="020B0604020202020204" pitchFamily="34" charset="0"/>
                <a:cs typeface="Arial" panose="020B0604020202020204" pitchFamily="34" charset="0"/>
              </a:rPr>
              <a:t>delivery of system-wide aims</a:t>
            </a:r>
          </a:p>
          <a:p>
            <a:pPr>
              <a:spcBef>
                <a:spcPts val="600"/>
              </a:spcBef>
              <a:spcAft>
                <a:spcPts val="600"/>
              </a:spcAft>
              <a:buClr>
                <a:srgbClr val="076AB4"/>
              </a:buClr>
            </a:pPr>
            <a:endParaRPr lang="en-GB" sz="24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72BAA2CA-A50D-DBC0-ECC6-2251A662F5AF}"/>
              </a:ext>
            </a:extLst>
          </p:cNvPr>
          <p:cNvSpPr txBox="1">
            <a:spLocks/>
          </p:cNvSpPr>
          <p:nvPr/>
        </p:nvSpPr>
        <p:spPr>
          <a:xfrm>
            <a:off x="1466152" y="693503"/>
            <a:ext cx="10692050" cy="2447059"/>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3359" kern="1200">
                <a:solidFill>
                  <a:schemeClr val="tx1"/>
                </a:solidFill>
                <a:latin typeface="+mj-lt"/>
                <a:ea typeface="+mj-ea"/>
                <a:cs typeface="+mj-cs"/>
              </a:defRPr>
            </a:lvl1pPr>
          </a:lstStyle>
          <a:p>
            <a:r>
              <a:rPr lang="en-GB" sz="6000" b="1" dirty="0">
                <a:solidFill>
                  <a:srgbClr val="0070C0"/>
                </a:solidFill>
                <a:latin typeface="Arial" panose="020B0604020202020204" pitchFamily="34" charset="0"/>
              </a:rPr>
              <a:t>System Operating Model Overview 2024-25</a:t>
            </a:r>
            <a:endParaRPr lang="en-US" sz="6000" dirty="0">
              <a:solidFill>
                <a:srgbClr val="0070C0"/>
              </a:solidFill>
            </a:endParaRPr>
          </a:p>
        </p:txBody>
      </p:sp>
      <p:sp>
        <p:nvSpPr>
          <p:cNvPr id="2" name="Title 1">
            <a:extLst>
              <a:ext uri="{FF2B5EF4-FFF2-40B4-BE49-F238E27FC236}">
                <a16:creationId xmlns:a16="http://schemas.microsoft.com/office/drawing/2014/main" id="{D06A5F5C-B2AD-387E-FBEC-5017F2833ED7}"/>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516624" y="-2818417"/>
            <a:ext cx="10217672" cy="1679840"/>
          </a:xfrm>
        </p:spPr>
        <p:txBody>
          <a:bodyPr/>
          <a:lstStyle/>
          <a:p>
            <a:r>
              <a:rPr lang="en-GB" sz="3600" b="1" dirty="0">
                <a:solidFill>
                  <a:srgbClr val="252525"/>
                </a:solidFill>
                <a:latin typeface="Arial" panose="020B0604020202020204" pitchFamily="34" charset="0"/>
              </a:rPr>
              <a:t>System Operating Model Overview 2024-25</a:t>
            </a:r>
            <a:endParaRPr lang="en-US" dirty="0">
              <a:solidFill>
                <a:srgbClr val="252525"/>
              </a:solidFill>
            </a:endParaRPr>
          </a:p>
        </p:txBody>
      </p:sp>
    </p:spTree>
    <p:extLst>
      <p:ext uri="{BB962C8B-B14F-4D97-AF65-F5344CB8AC3E}">
        <p14:creationId xmlns:p14="http://schemas.microsoft.com/office/powerpoint/2010/main" val="487114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9712F4-AE0C-F275-4599-1728530B7468}"/>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084E3BF-0D37-53E7-0555-8CA2594E0256}"/>
              </a:ext>
            </a:extLst>
          </p:cNvPr>
          <p:cNvSpPr>
            <a:spLocks noGrp="1"/>
          </p:cNvSpPr>
          <p:nvPr>
            <p:ph type="sldNum" sz="quarter" idx="12"/>
          </p:nvPr>
        </p:nvSpPr>
        <p:spPr/>
        <p:txBody>
          <a:bodyPr/>
          <a:lstStyle/>
          <a:p>
            <a:fld id="{48F63A3B-78C7-47BE-AE5E-E10140E04643}" type="slidenum">
              <a:rPr lang="en-US" smtClean="0"/>
              <a:t>8</a:t>
            </a:fld>
            <a:endParaRPr lang="en-US" dirty="0"/>
          </a:p>
        </p:txBody>
      </p:sp>
      <p:sp>
        <p:nvSpPr>
          <p:cNvPr id="2" name="Rectangle 1">
            <a:extLst>
              <a:ext uri="{FF2B5EF4-FFF2-40B4-BE49-F238E27FC236}">
                <a16:creationId xmlns:a16="http://schemas.microsoft.com/office/drawing/2014/main" id="{2EBC18D2-408C-A834-60CE-4D159B4204E7}"/>
              </a:ext>
              <a:ext uri="{C183D7F6-B498-43B3-948B-1728B52AA6E4}">
                <adec:decorative xmlns:adec="http://schemas.microsoft.com/office/drawing/2017/decorative" val="1"/>
              </a:ext>
            </a:extLst>
          </p:cNvPr>
          <p:cNvSpPr/>
          <p:nvPr/>
        </p:nvSpPr>
        <p:spPr>
          <a:xfrm>
            <a:off x="16216097" y="735099"/>
            <a:ext cx="2016000" cy="5911943"/>
          </a:xfrm>
          <a:prstGeom prst="rect">
            <a:avLst/>
          </a:prstGeom>
          <a:solidFill>
            <a:srgbClr val="CDD6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2">
            <a:extLst>
              <a:ext uri="{FF2B5EF4-FFF2-40B4-BE49-F238E27FC236}">
                <a16:creationId xmlns:a16="http://schemas.microsoft.com/office/drawing/2014/main" id="{AC8A8251-FF5A-390C-74D9-041272900B63}"/>
              </a:ext>
              <a:ext uri="{C183D7F6-B498-43B3-948B-1728B52AA6E4}">
                <adec:decorative xmlns:adec="http://schemas.microsoft.com/office/drawing/2017/decorative" val="1"/>
              </a:ext>
            </a:extLst>
          </p:cNvPr>
          <p:cNvSpPr/>
          <p:nvPr/>
        </p:nvSpPr>
        <p:spPr>
          <a:xfrm>
            <a:off x="18232068" y="735099"/>
            <a:ext cx="2016000" cy="5911944"/>
          </a:xfrm>
          <a:prstGeom prst="rect">
            <a:avLst/>
          </a:prstGeom>
          <a:solidFill>
            <a:srgbClr val="CEDFF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3">
            <a:extLst>
              <a:ext uri="{FF2B5EF4-FFF2-40B4-BE49-F238E27FC236}">
                <a16:creationId xmlns:a16="http://schemas.microsoft.com/office/drawing/2014/main" id="{18797174-CFB4-E066-792B-499CD305D9F7}"/>
              </a:ext>
              <a:ext uri="{C183D7F6-B498-43B3-948B-1728B52AA6E4}">
                <adec:decorative xmlns:adec="http://schemas.microsoft.com/office/drawing/2017/decorative" val="1"/>
              </a:ext>
            </a:extLst>
          </p:cNvPr>
          <p:cNvSpPr/>
          <p:nvPr/>
        </p:nvSpPr>
        <p:spPr>
          <a:xfrm>
            <a:off x="20227332" y="735098"/>
            <a:ext cx="2016000" cy="5911945"/>
          </a:xfrm>
          <a:prstGeom prst="rect">
            <a:avLst/>
          </a:prstGeom>
          <a:solidFill>
            <a:srgbClr val="D0EE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4">
            <a:extLst>
              <a:ext uri="{FF2B5EF4-FFF2-40B4-BE49-F238E27FC236}">
                <a16:creationId xmlns:a16="http://schemas.microsoft.com/office/drawing/2014/main" id="{A79789C0-69A3-EBDE-4BCE-0197C5F60BB3}"/>
              </a:ext>
              <a:ext uri="{C183D7F6-B498-43B3-948B-1728B52AA6E4}">
                <adec:decorative xmlns:adec="http://schemas.microsoft.com/office/drawing/2017/decorative" val="1"/>
              </a:ext>
            </a:extLst>
          </p:cNvPr>
          <p:cNvSpPr/>
          <p:nvPr/>
        </p:nvSpPr>
        <p:spPr>
          <a:xfrm>
            <a:off x="22210225" y="735098"/>
            <a:ext cx="2016000" cy="5911947"/>
          </a:xfrm>
          <a:prstGeom prst="rect">
            <a:avLst/>
          </a:prstGeom>
          <a:solidFill>
            <a:srgbClr val="D0EE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5">
            <a:extLst>
              <a:ext uri="{FF2B5EF4-FFF2-40B4-BE49-F238E27FC236}">
                <a16:creationId xmlns:a16="http://schemas.microsoft.com/office/drawing/2014/main" id="{9593D2C3-A67E-C79E-E3EA-A8206997777D}"/>
              </a:ext>
              <a:ext uri="{C183D7F6-B498-43B3-948B-1728B52AA6E4}">
                <adec:decorative xmlns:adec="http://schemas.microsoft.com/office/drawing/2017/decorative" val="1"/>
              </a:ext>
            </a:extLst>
          </p:cNvPr>
          <p:cNvSpPr/>
          <p:nvPr/>
        </p:nvSpPr>
        <p:spPr>
          <a:xfrm>
            <a:off x="24209214" y="735097"/>
            <a:ext cx="2016000" cy="5911947"/>
          </a:xfrm>
          <a:prstGeom prst="rect">
            <a:avLst/>
          </a:prstGeom>
          <a:solidFill>
            <a:srgbClr val="D9DDE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6">
            <a:extLst>
              <a:ext uri="{FF2B5EF4-FFF2-40B4-BE49-F238E27FC236}">
                <a16:creationId xmlns:a16="http://schemas.microsoft.com/office/drawing/2014/main" id="{FD5BB39D-747D-2A12-C62B-9A284B4AAA70}"/>
              </a:ext>
              <a:ext uri="{C183D7F6-B498-43B3-948B-1728B52AA6E4}">
                <adec:decorative xmlns:adec="http://schemas.microsoft.com/office/drawing/2017/decorative" val="1"/>
              </a:ext>
            </a:extLst>
          </p:cNvPr>
          <p:cNvSpPr/>
          <p:nvPr/>
        </p:nvSpPr>
        <p:spPr>
          <a:xfrm>
            <a:off x="26225156" y="735097"/>
            <a:ext cx="2016000" cy="5911948"/>
          </a:xfrm>
          <a:prstGeom prst="rect">
            <a:avLst/>
          </a:prstGeom>
          <a:solidFill>
            <a:srgbClr val="E7EA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7">
            <a:extLst>
              <a:ext uri="{FF2B5EF4-FFF2-40B4-BE49-F238E27FC236}">
                <a16:creationId xmlns:a16="http://schemas.microsoft.com/office/drawing/2014/main" id="{21822B72-33B3-7BDD-6983-0931D1B30A8A}"/>
              </a:ext>
              <a:ext uri="{C183D7F6-B498-43B3-948B-1728B52AA6E4}">
                <adec:decorative xmlns:adec="http://schemas.microsoft.com/office/drawing/2017/decorative" val="1"/>
              </a:ext>
            </a:extLst>
          </p:cNvPr>
          <p:cNvSpPr/>
          <p:nvPr/>
        </p:nvSpPr>
        <p:spPr>
          <a:xfrm>
            <a:off x="28230082" y="735099"/>
            <a:ext cx="2016000" cy="5911946"/>
          </a:xfrm>
          <a:prstGeom prst="rect">
            <a:avLst/>
          </a:prstGeom>
          <a:solidFill>
            <a:srgbClr val="FCE9D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icon 1">
            <a:extLst>
              <a:ext uri="{FF2B5EF4-FFF2-40B4-BE49-F238E27FC236}">
                <a16:creationId xmlns:a16="http://schemas.microsoft.com/office/drawing/2014/main" id="{37E53E96-9FD6-8AA7-849E-CCAEE58342D4}"/>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6732842" y="133657"/>
            <a:ext cx="914400" cy="914400"/>
          </a:xfrm>
          <a:prstGeom prst="rect">
            <a:avLst/>
          </a:prstGeom>
        </p:spPr>
      </p:pic>
      <p:pic>
        <p:nvPicPr>
          <p:cNvPr id="13" name="icon 2">
            <a:extLst>
              <a:ext uri="{FF2B5EF4-FFF2-40B4-BE49-F238E27FC236}">
                <a16:creationId xmlns:a16="http://schemas.microsoft.com/office/drawing/2014/main" id="{22CCA625-C724-ED70-871B-FC99FD664017}"/>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8822921" y="122806"/>
            <a:ext cx="914400" cy="914400"/>
          </a:xfrm>
          <a:prstGeom prst="rect">
            <a:avLst/>
          </a:prstGeom>
        </p:spPr>
      </p:pic>
      <p:pic>
        <p:nvPicPr>
          <p:cNvPr id="17" name="icon 3">
            <a:extLst>
              <a:ext uri="{FF2B5EF4-FFF2-40B4-BE49-F238E27FC236}">
                <a16:creationId xmlns:a16="http://schemas.microsoft.com/office/drawing/2014/main" id="{749D2F16-4F8F-CA15-034A-D8E1387BBF2F}"/>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20740599" y="122806"/>
            <a:ext cx="889000" cy="889000"/>
          </a:xfrm>
          <a:prstGeom prst="rect">
            <a:avLst/>
          </a:prstGeom>
        </p:spPr>
      </p:pic>
      <p:pic>
        <p:nvPicPr>
          <p:cNvPr id="21" name="icon 4">
            <a:extLst>
              <a:ext uri="{FF2B5EF4-FFF2-40B4-BE49-F238E27FC236}">
                <a16:creationId xmlns:a16="http://schemas.microsoft.com/office/drawing/2014/main" id="{40E90A7A-A53E-B88F-B946-A285962D6AC0}"/>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22706940" y="117924"/>
            <a:ext cx="914400" cy="914400"/>
          </a:xfrm>
          <a:prstGeom prst="rect">
            <a:avLst/>
          </a:prstGeom>
        </p:spPr>
      </p:pic>
      <p:pic>
        <p:nvPicPr>
          <p:cNvPr id="25" name="icon 5">
            <a:extLst>
              <a:ext uri="{FF2B5EF4-FFF2-40B4-BE49-F238E27FC236}">
                <a16:creationId xmlns:a16="http://schemas.microsoft.com/office/drawing/2014/main" id="{6B70BE54-4C38-7C33-F1F5-F041C538936F}"/>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24599218" y="97406"/>
            <a:ext cx="914400" cy="914400"/>
          </a:xfrm>
          <a:prstGeom prst="rect">
            <a:avLst/>
          </a:prstGeom>
        </p:spPr>
      </p:pic>
      <p:pic>
        <p:nvPicPr>
          <p:cNvPr id="29" name="icon 6">
            <a:extLst>
              <a:ext uri="{FF2B5EF4-FFF2-40B4-BE49-F238E27FC236}">
                <a16:creationId xmlns:a16="http://schemas.microsoft.com/office/drawing/2014/main" id="{4EC75F1B-1940-C2F1-32B1-6A9F1A998063}"/>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rcRect/>
          <a:stretch/>
        </p:blipFill>
        <p:spPr>
          <a:xfrm>
            <a:off x="26729384" y="117924"/>
            <a:ext cx="889000" cy="889000"/>
          </a:xfrm>
          <a:prstGeom prst="rect">
            <a:avLst/>
          </a:prstGeom>
        </p:spPr>
      </p:pic>
      <p:pic>
        <p:nvPicPr>
          <p:cNvPr id="33" name="icon 7">
            <a:extLst>
              <a:ext uri="{FF2B5EF4-FFF2-40B4-BE49-F238E27FC236}">
                <a16:creationId xmlns:a16="http://schemas.microsoft.com/office/drawing/2014/main" id="{A68E874C-2D84-95D0-51A8-1F8614681C93}"/>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rcRect/>
          <a:stretch/>
        </p:blipFill>
        <p:spPr>
          <a:xfrm>
            <a:off x="28748798" y="117924"/>
            <a:ext cx="914400" cy="914400"/>
          </a:xfrm>
          <a:prstGeom prst="rect">
            <a:avLst/>
          </a:prstGeom>
        </p:spPr>
      </p:pic>
      <p:sp>
        <p:nvSpPr>
          <p:cNvPr id="35" name="content - 7">
            <a:extLst>
              <a:ext uri="{FF2B5EF4-FFF2-40B4-BE49-F238E27FC236}">
                <a16:creationId xmlns:a16="http://schemas.microsoft.com/office/drawing/2014/main" id="{139232E3-E887-735A-28E1-818818672E50}"/>
              </a:ext>
            </a:extLst>
          </p:cNvPr>
          <p:cNvSpPr txBox="1"/>
          <p:nvPr/>
        </p:nvSpPr>
        <p:spPr>
          <a:xfrm>
            <a:off x="28360816" y="1949468"/>
            <a:ext cx="1822683" cy="3016059"/>
          </a:xfrm>
          <a:prstGeom prst="rect">
            <a:avLst/>
          </a:prstGeom>
          <a:noFill/>
        </p:spPr>
        <p:txBody>
          <a:bodyPr wrap="square" rtlCol="0">
            <a:noAutofit/>
          </a:bodyPr>
          <a:lstStyle/>
          <a:p>
            <a:r>
              <a:rPr lang="en-GB" sz="1600" b="1" dirty="0">
                <a:solidFill>
                  <a:schemeClr val="tx1">
                    <a:lumMod val="75000"/>
                    <a:lumOff val="25000"/>
                  </a:schemeClr>
                </a:solidFill>
                <a:latin typeface="Arial" panose="020B0604020202020204" pitchFamily="34" charset="0"/>
                <a:cs typeface="Arial" panose="020B0604020202020204" pitchFamily="34" charset="0"/>
              </a:rPr>
              <a:t>Exec Sponsor: </a:t>
            </a:r>
            <a:r>
              <a:rPr lang="en-GB" sz="1600" dirty="0">
                <a:solidFill>
                  <a:schemeClr val="tx1">
                    <a:lumMod val="75000"/>
                    <a:lumOff val="25000"/>
                  </a:schemeClr>
                </a:solidFill>
                <a:latin typeface="Arial" panose="020B0604020202020204" pitchFamily="34" charset="0"/>
                <a:cs typeface="Arial" panose="020B0604020202020204" pitchFamily="34" charset="0"/>
              </a:rPr>
              <a:t>Dr Rachel Gallyot (ICB)</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SRO: </a:t>
            </a:r>
            <a:r>
              <a:rPr lang="en-GB" sz="1600" dirty="0">
                <a:solidFill>
                  <a:schemeClr val="tx1">
                    <a:lumMod val="75000"/>
                    <a:lumOff val="25000"/>
                  </a:schemeClr>
                </a:solidFill>
                <a:latin typeface="Arial" panose="020B0604020202020204" pitchFamily="34" charset="0"/>
                <a:cs typeface="Arial" panose="020B0604020202020204" pitchFamily="34" charset="0"/>
              </a:rPr>
              <a:t>Dr Paul Edmondson Jones (ICB)  </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Portfolio Director: </a:t>
            </a:r>
            <a:r>
              <a:rPr lang="en-GB" sz="1600" dirty="0">
                <a:solidFill>
                  <a:schemeClr val="tx1">
                    <a:lumMod val="75000"/>
                    <a:lumOff val="25000"/>
                  </a:schemeClr>
                </a:solidFill>
                <a:latin typeface="Arial" panose="020B0604020202020204" pitchFamily="34" charset="0"/>
                <a:cs typeface="Arial" panose="020B0604020202020204" pitchFamily="34" charset="0"/>
              </a:rPr>
              <a:t>Sarah Jeffery (ICB)</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Clinical Director</a:t>
            </a:r>
            <a:r>
              <a:rPr lang="en-GB" sz="1600" dirty="0">
                <a:solidFill>
                  <a:schemeClr val="tx1">
                    <a:lumMod val="75000"/>
                    <a:lumOff val="25000"/>
                  </a:schemeClr>
                </a:solidFill>
                <a:latin typeface="Arial" panose="020B0604020202020204" pitchFamily="34" charset="0"/>
                <a:cs typeface="Arial" panose="020B0604020202020204" pitchFamily="34" charset="0"/>
              </a:rPr>
              <a:t>: Dr Rachel Gallyot (ICB)</a:t>
            </a:r>
          </a:p>
        </p:txBody>
      </p:sp>
      <p:sp>
        <p:nvSpPr>
          <p:cNvPr id="34" name="title - 7">
            <a:extLst>
              <a:ext uri="{FF2B5EF4-FFF2-40B4-BE49-F238E27FC236}">
                <a16:creationId xmlns:a16="http://schemas.microsoft.com/office/drawing/2014/main" id="{17781F44-AEF3-3307-0A0C-3DD5FF6D59FD}"/>
              </a:ext>
            </a:extLst>
          </p:cNvPr>
          <p:cNvSpPr txBox="1"/>
          <p:nvPr/>
        </p:nvSpPr>
        <p:spPr>
          <a:xfrm>
            <a:off x="28519139" y="1066491"/>
            <a:ext cx="1461057" cy="1325563"/>
          </a:xfrm>
          <a:prstGeom prst="rect">
            <a:avLst/>
          </a:prstGeom>
          <a:noFill/>
        </p:spPr>
        <p:txBody>
          <a:bodyPr wrap="square" rtlCol="0" anchor="t">
            <a:noAutofit/>
          </a:bodyPr>
          <a:lstStyle/>
          <a:p>
            <a:pPr algn="ctr"/>
            <a:r>
              <a:rPr lang="en-GB" b="1" dirty="0">
                <a:solidFill>
                  <a:schemeClr val="tx1">
                    <a:lumMod val="75000"/>
                    <a:lumOff val="25000"/>
                  </a:schemeClr>
                </a:solidFill>
                <a:latin typeface="Arial" panose="020B0604020202020204" pitchFamily="34" charset="0"/>
                <a:cs typeface="Arial" panose="020B0604020202020204" pitchFamily="34" charset="0"/>
              </a:rPr>
              <a:t>Primary Care</a:t>
            </a:r>
          </a:p>
        </p:txBody>
      </p:sp>
      <p:sp>
        <p:nvSpPr>
          <p:cNvPr id="31" name="content - 6">
            <a:extLst>
              <a:ext uri="{FF2B5EF4-FFF2-40B4-BE49-F238E27FC236}">
                <a16:creationId xmlns:a16="http://schemas.microsoft.com/office/drawing/2014/main" id="{9DA1F79F-5F41-104C-C973-81DA89030590}"/>
              </a:ext>
            </a:extLst>
          </p:cNvPr>
          <p:cNvSpPr txBox="1"/>
          <p:nvPr/>
        </p:nvSpPr>
        <p:spPr>
          <a:xfrm>
            <a:off x="26242167" y="2655114"/>
            <a:ext cx="2056067" cy="3420100"/>
          </a:xfrm>
          <a:prstGeom prst="rect">
            <a:avLst/>
          </a:prstGeom>
          <a:noFill/>
        </p:spPr>
        <p:txBody>
          <a:bodyPr wrap="square" rtlCol="0">
            <a:noAutofit/>
          </a:bodyPr>
          <a:lstStyle/>
          <a:p>
            <a:pPr>
              <a:lnSpc>
                <a:spcPct val="100000"/>
              </a:lnSpc>
              <a:spcBef>
                <a:spcPts val="0"/>
              </a:spcBef>
            </a:pPr>
            <a:r>
              <a:rPr lang="en-GB" sz="1600" b="1" dirty="0">
                <a:solidFill>
                  <a:schemeClr val="tx1">
                    <a:lumMod val="75000"/>
                    <a:lumOff val="25000"/>
                  </a:schemeClr>
                </a:solidFill>
                <a:latin typeface="Arial" panose="020B0604020202020204" pitchFamily="34" charset="0"/>
                <a:cs typeface="Arial" panose="020B0604020202020204" pitchFamily="34" charset="0"/>
              </a:rPr>
              <a:t>Exec Sponsor: </a:t>
            </a:r>
          </a:p>
          <a:p>
            <a:pPr>
              <a:lnSpc>
                <a:spcPct val="100000"/>
              </a:lnSpc>
              <a:spcBef>
                <a:spcPts val="0"/>
              </a:spcBef>
            </a:pPr>
            <a:r>
              <a:rPr lang="en-GB" sz="1600" dirty="0">
                <a:solidFill>
                  <a:schemeClr val="tx1">
                    <a:lumMod val="75000"/>
                    <a:lumOff val="25000"/>
                  </a:schemeClr>
                </a:solidFill>
                <a:latin typeface="Arial" panose="020B0604020202020204" pitchFamily="34" charset="0"/>
                <a:cs typeface="Arial" panose="020B0604020202020204" pitchFamily="34" charset="0"/>
              </a:rPr>
              <a:t>Dr Buki Adeyemo (NSCHT)</a:t>
            </a:r>
          </a:p>
          <a:p>
            <a:pPr>
              <a:lnSpc>
                <a:spcPct val="100000"/>
              </a:lnSpc>
              <a:spcBef>
                <a:spcPts val="0"/>
              </a:spcBef>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SRO: </a:t>
            </a:r>
          </a:p>
          <a:p>
            <a:r>
              <a:rPr lang="en-GB" sz="1600" dirty="0">
                <a:solidFill>
                  <a:schemeClr val="tx1">
                    <a:lumMod val="75000"/>
                    <a:lumOff val="25000"/>
                  </a:schemeClr>
                </a:solidFill>
                <a:latin typeface="Arial" panose="020B0604020202020204" pitchFamily="34" charset="0"/>
                <a:cs typeface="Arial" panose="020B0604020202020204" pitchFamily="34" charset="0"/>
              </a:rPr>
              <a:t>Ben Richards (NSCHCT) </a:t>
            </a:r>
          </a:p>
          <a:p>
            <a:endParaRPr lang="en-GB" sz="1600"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Portfolio Director:</a:t>
            </a:r>
          </a:p>
          <a:p>
            <a:r>
              <a:rPr lang="en-GB" sz="1600" dirty="0">
                <a:solidFill>
                  <a:schemeClr val="tx1">
                    <a:lumMod val="75000"/>
                    <a:lumOff val="25000"/>
                  </a:schemeClr>
                </a:solidFill>
                <a:effectLst/>
                <a:latin typeface="Arial" panose="020B0604020202020204" pitchFamily="34" charset="0"/>
                <a:cs typeface="Arial" panose="020B0604020202020204" pitchFamily="34" charset="0"/>
              </a:rPr>
              <a:t>Nicky Bromage (ICB)</a:t>
            </a:r>
          </a:p>
          <a:p>
            <a:endParaRPr lang="en-GB" sz="1600"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Clinical Director: </a:t>
            </a:r>
            <a:r>
              <a:rPr lang="en-GB" sz="1600" dirty="0">
                <a:solidFill>
                  <a:schemeClr val="tx1">
                    <a:lumMod val="75000"/>
                    <a:lumOff val="25000"/>
                  </a:schemeClr>
                </a:solidFill>
                <a:latin typeface="Arial" panose="020B0604020202020204" pitchFamily="34" charset="0"/>
                <a:cs typeface="Arial" panose="020B0604020202020204" pitchFamily="34" charset="0"/>
              </a:rPr>
              <a:t>Dr Waheed Abbasi (ICB)</a:t>
            </a:r>
          </a:p>
        </p:txBody>
      </p:sp>
      <p:sp>
        <p:nvSpPr>
          <p:cNvPr id="30" name="title - 6">
            <a:extLst>
              <a:ext uri="{FF2B5EF4-FFF2-40B4-BE49-F238E27FC236}">
                <a16:creationId xmlns:a16="http://schemas.microsoft.com/office/drawing/2014/main" id="{28EA7C87-EF15-3F4A-43A2-7647596ED271}"/>
              </a:ext>
            </a:extLst>
          </p:cNvPr>
          <p:cNvSpPr txBox="1"/>
          <p:nvPr/>
        </p:nvSpPr>
        <p:spPr>
          <a:xfrm>
            <a:off x="26491496" y="1032324"/>
            <a:ext cx="1515916" cy="1325563"/>
          </a:xfrm>
          <a:prstGeom prst="rect">
            <a:avLst/>
          </a:prstGeom>
          <a:noFill/>
        </p:spPr>
        <p:txBody>
          <a:bodyPr wrap="square" rtlCol="0" anchor="t">
            <a:noAutofit/>
          </a:bodyPr>
          <a:lstStyle/>
          <a:p>
            <a:pPr algn="ctr"/>
            <a:r>
              <a:rPr lang="en-GB" b="1" dirty="0">
                <a:solidFill>
                  <a:schemeClr val="tx1">
                    <a:lumMod val="75000"/>
                    <a:lumOff val="25000"/>
                  </a:schemeClr>
                </a:solidFill>
                <a:latin typeface="Arial" panose="020B0604020202020204" pitchFamily="34" charset="0"/>
                <a:cs typeface="Arial" panose="020B0604020202020204" pitchFamily="34" charset="0"/>
              </a:rPr>
              <a:t>Mental health and Learning Disabilities </a:t>
            </a:r>
          </a:p>
          <a:p>
            <a:pPr algn="ctr"/>
            <a:r>
              <a:rPr lang="en-GB" b="1" dirty="0">
                <a:solidFill>
                  <a:schemeClr val="tx1">
                    <a:lumMod val="75000"/>
                    <a:lumOff val="25000"/>
                  </a:schemeClr>
                </a:solidFill>
                <a:latin typeface="Arial" panose="020B0604020202020204" pitchFamily="34" charset="0"/>
                <a:cs typeface="Arial" panose="020B0604020202020204" pitchFamily="34" charset="0"/>
              </a:rPr>
              <a:t>and Autism </a:t>
            </a:r>
          </a:p>
        </p:txBody>
      </p:sp>
      <p:sp>
        <p:nvSpPr>
          <p:cNvPr id="27" name="content - 5">
            <a:extLst>
              <a:ext uri="{FF2B5EF4-FFF2-40B4-BE49-F238E27FC236}">
                <a16:creationId xmlns:a16="http://schemas.microsoft.com/office/drawing/2014/main" id="{8BC8B53A-EB1B-7900-6DCB-FFADD1BA85B7}"/>
              </a:ext>
            </a:extLst>
          </p:cNvPr>
          <p:cNvSpPr txBox="1"/>
          <p:nvPr/>
        </p:nvSpPr>
        <p:spPr>
          <a:xfrm>
            <a:off x="24287301" y="2392054"/>
            <a:ext cx="1894755" cy="3016059"/>
          </a:xfrm>
          <a:prstGeom prst="rect">
            <a:avLst/>
          </a:prstGeom>
          <a:noFill/>
        </p:spPr>
        <p:txBody>
          <a:bodyPr wrap="square" rtlCol="0">
            <a:noAutofit/>
          </a:bodyPr>
          <a:lstStyle/>
          <a:p>
            <a:pPr>
              <a:lnSpc>
                <a:spcPct val="100000"/>
              </a:lnSpc>
              <a:spcBef>
                <a:spcPts val="0"/>
              </a:spcBef>
            </a:pPr>
            <a:r>
              <a:rPr lang="en-GB" sz="1600" b="1" dirty="0">
                <a:solidFill>
                  <a:schemeClr val="tx1">
                    <a:lumMod val="75000"/>
                    <a:lumOff val="25000"/>
                  </a:schemeClr>
                </a:solidFill>
                <a:latin typeface="Arial" panose="020B0604020202020204" pitchFamily="34" charset="0"/>
                <a:cs typeface="Arial" panose="020B0604020202020204" pitchFamily="34" charset="0"/>
              </a:rPr>
              <a:t>Exec Sponsor</a:t>
            </a:r>
            <a:r>
              <a:rPr lang="en-GB" sz="1600" dirty="0">
                <a:solidFill>
                  <a:schemeClr val="tx1">
                    <a:lumMod val="75000"/>
                    <a:lumOff val="25000"/>
                  </a:schemeClr>
                </a:solidFill>
                <a:latin typeface="Arial" panose="020B0604020202020204" pitchFamily="34" charset="0"/>
                <a:cs typeface="Arial" panose="020B0604020202020204" pitchFamily="34" charset="0"/>
              </a:rPr>
              <a:t>: </a:t>
            </a:r>
          </a:p>
          <a:p>
            <a:pPr>
              <a:lnSpc>
                <a:spcPct val="100000"/>
              </a:lnSpc>
              <a:spcBef>
                <a:spcPts val="0"/>
              </a:spcBef>
            </a:pPr>
            <a:r>
              <a:rPr lang="en-GB" sz="1600" dirty="0">
                <a:solidFill>
                  <a:schemeClr val="tx1">
                    <a:lumMod val="75000"/>
                    <a:lumOff val="25000"/>
                  </a:schemeClr>
                </a:solidFill>
                <a:latin typeface="Arial" panose="020B0604020202020204" pitchFamily="34" charset="0"/>
                <a:cs typeface="Arial" panose="020B0604020202020204" pitchFamily="34" charset="0"/>
              </a:rPr>
              <a:t>Neil </a:t>
            </a:r>
            <a:r>
              <a:rPr lang="en-GB" sz="1600" dirty="0" err="1">
                <a:solidFill>
                  <a:schemeClr val="tx1">
                    <a:lumMod val="75000"/>
                    <a:lumOff val="25000"/>
                  </a:schemeClr>
                </a:solidFill>
                <a:latin typeface="Arial" panose="020B0604020202020204" pitchFamily="34" charset="0"/>
                <a:cs typeface="Arial" panose="020B0604020202020204" pitchFamily="34" charset="0"/>
              </a:rPr>
              <a:t>Carr</a:t>
            </a:r>
            <a:r>
              <a:rPr lang="en-GB" sz="1600" dirty="0">
                <a:solidFill>
                  <a:schemeClr val="tx1">
                    <a:lumMod val="75000"/>
                    <a:lumOff val="25000"/>
                  </a:schemeClr>
                </a:solidFill>
                <a:latin typeface="Arial" panose="020B0604020202020204" pitchFamily="34" charset="0"/>
                <a:cs typeface="Arial" panose="020B0604020202020204" pitchFamily="34" charset="0"/>
              </a:rPr>
              <a:t> (MPFT)  </a:t>
            </a:r>
          </a:p>
          <a:p>
            <a:pPr>
              <a:lnSpc>
                <a:spcPct val="100000"/>
              </a:lnSpc>
              <a:spcBef>
                <a:spcPts val="0"/>
              </a:spcBef>
            </a:pPr>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pPr>
              <a:lnSpc>
                <a:spcPct val="100000"/>
              </a:lnSpc>
              <a:spcBef>
                <a:spcPts val="0"/>
              </a:spcBef>
            </a:pPr>
            <a:r>
              <a:rPr lang="en-GB" sz="1600" b="1" dirty="0">
                <a:solidFill>
                  <a:schemeClr val="tx1">
                    <a:lumMod val="75000"/>
                    <a:lumOff val="25000"/>
                  </a:schemeClr>
                </a:solidFill>
                <a:latin typeface="Arial" panose="020B0604020202020204" pitchFamily="34" charset="0"/>
                <a:cs typeface="Arial" panose="020B0604020202020204" pitchFamily="34" charset="0"/>
              </a:rPr>
              <a:t>SRO: </a:t>
            </a:r>
          </a:p>
          <a:p>
            <a:pPr>
              <a:lnSpc>
                <a:spcPct val="100000"/>
              </a:lnSpc>
              <a:spcBef>
                <a:spcPts val="0"/>
              </a:spcBef>
            </a:pPr>
            <a:r>
              <a:rPr lang="en-GB" sz="1600" dirty="0">
                <a:solidFill>
                  <a:schemeClr val="tx1">
                    <a:lumMod val="75000"/>
                    <a:lumOff val="25000"/>
                  </a:schemeClr>
                </a:solidFill>
                <a:latin typeface="Arial" panose="020B0604020202020204" pitchFamily="34" charset="0"/>
                <a:cs typeface="Arial" panose="020B0604020202020204" pitchFamily="34" charset="0"/>
              </a:rPr>
              <a:t>Elizabeth Disney (ICB)</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Portfolio Director: </a:t>
            </a:r>
            <a:r>
              <a:rPr lang="en-GB" sz="1600" dirty="0">
                <a:solidFill>
                  <a:schemeClr val="tx1">
                    <a:lumMod val="75000"/>
                    <a:lumOff val="25000"/>
                  </a:schemeClr>
                </a:solidFill>
                <a:latin typeface="Arial" panose="020B0604020202020204" pitchFamily="34" charset="0"/>
                <a:cs typeface="Arial" panose="020B0604020202020204" pitchFamily="34" charset="0"/>
              </a:rPr>
              <a:t>Nicky Harkness (ICB)</a:t>
            </a:r>
          </a:p>
          <a:p>
            <a:endParaRPr lang="en-GB" sz="1600" dirty="0">
              <a:solidFill>
                <a:schemeClr val="tx1">
                  <a:lumMod val="75000"/>
                  <a:lumOff val="25000"/>
                </a:schemeClr>
              </a:solidFill>
              <a:latin typeface="Arial" panose="020B0604020202020204" pitchFamily="34" charset="0"/>
              <a:cs typeface="Arial" panose="020B0604020202020204" pitchFamily="34" charset="0"/>
            </a:endParaRP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Clinical Director: </a:t>
            </a:r>
            <a:r>
              <a:rPr lang="en-GB" sz="1600" dirty="0">
                <a:solidFill>
                  <a:schemeClr val="tx1">
                    <a:lumMod val="75000"/>
                    <a:lumOff val="25000"/>
                  </a:schemeClr>
                </a:solidFill>
                <a:latin typeface="Arial" panose="020B0604020202020204" pitchFamily="34" charset="0"/>
                <a:cs typeface="Arial" panose="020B0604020202020204" pitchFamily="34" charset="0"/>
              </a:rPr>
              <a:t>Dr Rachel </a:t>
            </a:r>
            <a:r>
              <a:rPr lang="en-GB" sz="1600" dirty="0" err="1">
                <a:solidFill>
                  <a:schemeClr val="tx1">
                    <a:lumMod val="75000"/>
                    <a:lumOff val="25000"/>
                  </a:schemeClr>
                </a:solidFill>
                <a:latin typeface="Arial" panose="020B0604020202020204" pitchFamily="34" charset="0"/>
                <a:cs typeface="Arial" panose="020B0604020202020204" pitchFamily="34" charset="0"/>
              </a:rPr>
              <a:t>Gallyot</a:t>
            </a:r>
            <a:r>
              <a:rPr lang="en-GB" sz="1600" dirty="0">
                <a:solidFill>
                  <a:schemeClr val="tx1">
                    <a:lumMod val="75000"/>
                    <a:lumOff val="25000"/>
                  </a:schemeClr>
                </a:solidFill>
                <a:latin typeface="Arial" panose="020B0604020202020204" pitchFamily="34" charset="0"/>
                <a:cs typeface="Arial" panose="020B0604020202020204" pitchFamily="34" charset="0"/>
              </a:rPr>
              <a:t> (ICB)</a:t>
            </a:r>
          </a:p>
        </p:txBody>
      </p:sp>
      <p:sp>
        <p:nvSpPr>
          <p:cNvPr id="26" name="title - 5 ">
            <a:extLst>
              <a:ext uri="{FF2B5EF4-FFF2-40B4-BE49-F238E27FC236}">
                <a16:creationId xmlns:a16="http://schemas.microsoft.com/office/drawing/2014/main" id="{C6C828DF-D5DA-839B-2C32-5759269A79D0}"/>
              </a:ext>
            </a:extLst>
          </p:cNvPr>
          <p:cNvSpPr txBox="1"/>
          <p:nvPr/>
        </p:nvSpPr>
        <p:spPr>
          <a:xfrm>
            <a:off x="24364799" y="1033169"/>
            <a:ext cx="1545811" cy="1106078"/>
          </a:xfrm>
          <a:prstGeom prst="rect">
            <a:avLst/>
          </a:prstGeom>
          <a:noFill/>
        </p:spPr>
        <p:txBody>
          <a:bodyPr wrap="square" rtlCol="0" anchor="t">
            <a:noAutofit/>
          </a:bodyPr>
          <a:lstStyle/>
          <a:p>
            <a:pPr algn="ctr"/>
            <a:r>
              <a:rPr lang="en-GB" b="1" dirty="0">
                <a:solidFill>
                  <a:schemeClr val="tx1">
                    <a:lumMod val="75000"/>
                    <a:lumOff val="25000"/>
                  </a:schemeClr>
                </a:solidFill>
                <a:effectLst/>
                <a:latin typeface="Arial" panose="020B0604020202020204" pitchFamily="34" charset="0"/>
                <a:cs typeface="Arial" panose="020B0604020202020204" pitchFamily="34" charset="0"/>
              </a:rPr>
              <a:t>End of Life, Frailty and</a:t>
            </a:r>
          </a:p>
          <a:p>
            <a:pPr algn="ctr"/>
            <a:r>
              <a:rPr lang="en-GB" b="1" dirty="0">
                <a:solidFill>
                  <a:schemeClr val="tx1">
                    <a:lumMod val="75000"/>
                    <a:lumOff val="25000"/>
                  </a:schemeClr>
                </a:solidFill>
                <a:effectLst/>
                <a:latin typeface="Arial" panose="020B0604020202020204" pitchFamily="34" charset="0"/>
                <a:cs typeface="Arial" panose="020B0604020202020204" pitchFamily="34" charset="0"/>
              </a:rPr>
              <a:t>Long-Term Conditions</a:t>
            </a:r>
          </a:p>
        </p:txBody>
      </p:sp>
      <p:sp>
        <p:nvSpPr>
          <p:cNvPr id="23" name="content - 4">
            <a:extLst>
              <a:ext uri="{FF2B5EF4-FFF2-40B4-BE49-F238E27FC236}">
                <a16:creationId xmlns:a16="http://schemas.microsoft.com/office/drawing/2014/main" id="{C38BD214-FFD4-6FC6-1556-B92992CFA167}"/>
              </a:ext>
            </a:extLst>
          </p:cNvPr>
          <p:cNvSpPr txBox="1"/>
          <p:nvPr/>
        </p:nvSpPr>
        <p:spPr>
          <a:xfrm>
            <a:off x="22346535" y="1917032"/>
            <a:ext cx="1878183" cy="2534170"/>
          </a:xfrm>
          <a:prstGeom prst="rect">
            <a:avLst/>
          </a:prstGeom>
          <a:noFill/>
        </p:spPr>
        <p:txBody>
          <a:bodyPr wrap="square" rtlCol="0">
            <a:noAutofit/>
          </a:bodyPr>
          <a:lstStyle/>
          <a:p>
            <a:pPr>
              <a:lnSpc>
                <a:spcPct val="100000"/>
              </a:lnSpc>
              <a:spcBef>
                <a:spcPts val="0"/>
              </a:spcBef>
            </a:pPr>
            <a:r>
              <a:rPr lang="en-GB" sz="1600" b="1" dirty="0">
                <a:solidFill>
                  <a:schemeClr val="tx1">
                    <a:lumMod val="75000"/>
                    <a:lumOff val="25000"/>
                  </a:schemeClr>
                </a:solidFill>
                <a:latin typeface="Arial" panose="020B0604020202020204" pitchFamily="34" charset="0"/>
                <a:cs typeface="Arial" panose="020B0604020202020204" pitchFamily="34" charset="0"/>
              </a:rPr>
              <a:t>Exec Sponsor: </a:t>
            </a:r>
          </a:p>
          <a:p>
            <a:r>
              <a:rPr lang="en-GB" sz="1600" dirty="0">
                <a:solidFill>
                  <a:schemeClr val="tx1">
                    <a:lumMod val="75000"/>
                    <a:lumOff val="25000"/>
                  </a:schemeClr>
                </a:solidFill>
                <a:effectLst/>
                <a:latin typeface="Arial" panose="020B0604020202020204" pitchFamily="34" charset="0"/>
                <a:cs typeface="Arial" panose="020B0604020202020204" pitchFamily="34" charset="0"/>
              </a:rPr>
              <a:t>Pat Flaherty</a:t>
            </a:r>
          </a:p>
          <a:p>
            <a:pPr>
              <a:lnSpc>
                <a:spcPct val="100000"/>
              </a:lnSpc>
              <a:spcBef>
                <a:spcPts val="0"/>
              </a:spcBef>
            </a:pPr>
            <a:r>
              <a:rPr lang="en-GB" sz="1600" dirty="0">
                <a:solidFill>
                  <a:schemeClr val="tx1">
                    <a:lumMod val="75000"/>
                    <a:lumOff val="25000"/>
                  </a:schemeClr>
                </a:solidFill>
                <a:latin typeface="Arial" panose="020B0604020202020204" pitchFamily="34" charset="0"/>
                <a:cs typeface="Arial" panose="020B0604020202020204" pitchFamily="34" charset="0"/>
              </a:rPr>
              <a:t>(SCC)</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SRO: </a:t>
            </a:r>
            <a:r>
              <a:rPr lang="en-GB" sz="1600" dirty="0">
                <a:solidFill>
                  <a:schemeClr val="tx1">
                    <a:lumMod val="75000"/>
                    <a:lumOff val="25000"/>
                  </a:schemeClr>
                </a:solidFill>
                <a:latin typeface="Arial" panose="020B0604020202020204" pitchFamily="34" charset="0"/>
                <a:cs typeface="Arial" panose="020B0604020202020204" pitchFamily="34" charset="0"/>
              </a:rPr>
              <a:t>Diane Adamson (UHNM)</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Portfolio Director: </a:t>
            </a:r>
          </a:p>
          <a:p>
            <a:r>
              <a:rPr lang="en-GB" sz="1600" dirty="0">
                <a:solidFill>
                  <a:schemeClr val="tx1">
                    <a:lumMod val="75000"/>
                    <a:lumOff val="25000"/>
                  </a:schemeClr>
                </a:solidFill>
                <a:latin typeface="Arial" panose="020B0604020202020204" pitchFamily="34" charset="0"/>
                <a:cs typeface="Arial" panose="020B0604020202020204" pitchFamily="34" charset="0"/>
              </a:rPr>
              <a:t>Hayley Allison (ICB)</a:t>
            </a:r>
          </a:p>
          <a:p>
            <a:endParaRPr lang="en-GB" sz="1600" dirty="0">
              <a:solidFill>
                <a:schemeClr val="tx1">
                  <a:lumMod val="75000"/>
                  <a:lumOff val="25000"/>
                </a:schemeClr>
              </a:solidFill>
              <a:latin typeface="Arial" panose="020B0604020202020204" pitchFamily="34" charset="0"/>
              <a:cs typeface="Arial" panose="020B0604020202020204" pitchFamily="34" charset="0"/>
            </a:endParaRP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Clinical Director: </a:t>
            </a:r>
            <a:r>
              <a:rPr lang="en-GB" sz="1600" dirty="0">
                <a:solidFill>
                  <a:schemeClr val="tx1">
                    <a:lumMod val="75000"/>
                    <a:lumOff val="25000"/>
                  </a:schemeClr>
                </a:solidFill>
                <a:latin typeface="Arial" panose="020B0604020202020204" pitchFamily="34" charset="0"/>
                <a:cs typeface="Arial" panose="020B0604020202020204" pitchFamily="34" charset="0"/>
              </a:rPr>
              <a:t>Dr Steve Fawcett (ICB)</a:t>
            </a:r>
          </a:p>
        </p:txBody>
      </p:sp>
      <p:sp>
        <p:nvSpPr>
          <p:cNvPr id="22" name="title - 4">
            <a:extLst>
              <a:ext uri="{FF2B5EF4-FFF2-40B4-BE49-F238E27FC236}">
                <a16:creationId xmlns:a16="http://schemas.microsoft.com/office/drawing/2014/main" id="{24804002-6569-7303-994B-D2E20471826D}"/>
              </a:ext>
            </a:extLst>
          </p:cNvPr>
          <p:cNvSpPr txBox="1"/>
          <p:nvPr/>
        </p:nvSpPr>
        <p:spPr>
          <a:xfrm>
            <a:off x="22393769" y="1037206"/>
            <a:ext cx="1676871" cy="843687"/>
          </a:xfrm>
          <a:prstGeom prst="rect">
            <a:avLst/>
          </a:prstGeom>
          <a:noFill/>
        </p:spPr>
        <p:txBody>
          <a:bodyPr wrap="square" rtlCol="0" anchor="t">
            <a:noAutofit/>
          </a:bodyPr>
          <a:lstStyle/>
          <a:p>
            <a:pPr algn="ctr"/>
            <a:r>
              <a:rPr lang="en-GB" b="1" dirty="0">
                <a:solidFill>
                  <a:schemeClr val="tx1">
                    <a:lumMod val="75000"/>
                    <a:lumOff val="25000"/>
                  </a:schemeClr>
                </a:solidFill>
                <a:latin typeface="Arial" panose="020B0604020202020204" pitchFamily="34" charset="0"/>
                <a:cs typeface="Arial" panose="020B0604020202020204" pitchFamily="34" charset="0"/>
              </a:rPr>
              <a:t>Urgent and Emergency Care</a:t>
            </a:r>
          </a:p>
        </p:txBody>
      </p:sp>
      <p:sp>
        <p:nvSpPr>
          <p:cNvPr id="19" name="content - 3">
            <a:extLst>
              <a:ext uri="{FF2B5EF4-FFF2-40B4-BE49-F238E27FC236}">
                <a16:creationId xmlns:a16="http://schemas.microsoft.com/office/drawing/2014/main" id="{A1A6DF6C-F998-DBF7-A7CE-8D01EA306294}"/>
              </a:ext>
            </a:extLst>
          </p:cNvPr>
          <p:cNvSpPr txBox="1"/>
          <p:nvPr/>
        </p:nvSpPr>
        <p:spPr>
          <a:xfrm>
            <a:off x="20277139" y="2003153"/>
            <a:ext cx="1976315" cy="2908691"/>
          </a:xfrm>
          <a:prstGeom prst="rect">
            <a:avLst/>
          </a:prstGeom>
          <a:noFill/>
        </p:spPr>
        <p:txBody>
          <a:bodyPr wrap="square" rtlCol="0">
            <a:noAutofit/>
          </a:bodyPr>
          <a:lstStyle/>
          <a:p>
            <a:pPr>
              <a:lnSpc>
                <a:spcPct val="100000"/>
              </a:lnSpc>
              <a:spcBef>
                <a:spcPts val="0"/>
              </a:spcBef>
            </a:pPr>
            <a:r>
              <a:rPr lang="en-GB" sz="1600" b="1" kern="100" dirty="0">
                <a:solidFill>
                  <a:schemeClr val="tx1">
                    <a:lumMod val="75000"/>
                    <a:lumOff val="25000"/>
                  </a:schemeClr>
                </a:solidFill>
                <a:latin typeface="Arial" panose="020B0604020202020204" pitchFamily="34" charset="0"/>
                <a:cs typeface="Arial" panose="020B0604020202020204" pitchFamily="34" charset="0"/>
              </a:rPr>
              <a:t>Exec Sponsor: </a:t>
            </a:r>
          </a:p>
          <a:p>
            <a:pPr>
              <a:lnSpc>
                <a:spcPct val="100000"/>
              </a:lnSpc>
              <a:spcBef>
                <a:spcPts val="0"/>
              </a:spcBef>
            </a:pPr>
            <a:r>
              <a:rPr lang="en-GB" sz="1600" kern="100" dirty="0">
                <a:solidFill>
                  <a:schemeClr val="tx1">
                    <a:lumMod val="75000"/>
                    <a:lumOff val="25000"/>
                  </a:schemeClr>
                </a:solidFill>
                <a:latin typeface="Arial" panose="020B0604020202020204" pitchFamily="34" charset="0"/>
                <a:cs typeface="Arial" panose="020B0604020202020204" pitchFamily="34" charset="0"/>
              </a:rPr>
              <a:t>Jon Rouse  </a:t>
            </a:r>
          </a:p>
          <a:p>
            <a:pPr>
              <a:lnSpc>
                <a:spcPct val="100000"/>
              </a:lnSpc>
              <a:spcBef>
                <a:spcPts val="0"/>
              </a:spcBef>
            </a:pPr>
            <a:r>
              <a:rPr lang="en-GB" sz="1600" kern="100" dirty="0">
                <a:solidFill>
                  <a:schemeClr val="tx1">
                    <a:lumMod val="75000"/>
                    <a:lumOff val="25000"/>
                  </a:schemeClr>
                </a:solidFill>
                <a:latin typeface="Arial" panose="020B0604020202020204" pitchFamily="34" charset="0"/>
                <a:cs typeface="Arial" panose="020B0604020202020204" pitchFamily="34" charset="0"/>
              </a:rPr>
              <a:t>(</a:t>
            </a:r>
            <a:r>
              <a:rPr lang="en-GB" sz="1600" kern="100" dirty="0" err="1">
                <a:solidFill>
                  <a:schemeClr val="tx1">
                    <a:lumMod val="75000"/>
                    <a:lumOff val="25000"/>
                  </a:schemeClr>
                </a:solidFill>
                <a:latin typeface="Arial" panose="020B0604020202020204" pitchFamily="34" charset="0"/>
                <a:cs typeface="Arial" panose="020B0604020202020204" pitchFamily="34" charset="0"/>
              </a:rPr>
              <a:t>SoTCC</a:t>
            </a:r>
            <a:r>
              <a:rPr lang="en-GB" sz="1600" kern="100" dirty="0">
                <a:solidFill>
                  <a:schemeClr val="tx1">
                    <a:lumMod val="75000"/>
                    <a:lumOff val="25000"/>
                  </a:schemeClr>
                </a:solidFill>
                <a:latin typeface="Arial" panose="020B0604020202020204" pitchFamily="34" charset="0"/>
                <a:cs typeface="Arial" panose="020B0604020202020204" pitchFamily="34" charset="0"/>
              </a:rPr>
              <a:t>)</a:t>
            </a:r>
            <a:endParaRPr lang="en-GB" sz="1600" b="1" kern="100" dirty="0">
              <a:solidFill>
                <a:schemeClr val="tx1">
                  <a:lumMod val="75000"/>
                  <a:lumOff val="25000"/>
                </a:schemeClr>
              </a:solidFill>
              <a:latin typeface="Arial" panose="020B0604020202020204" pitchFamily="34" charset="0"/>
              <a:cs typeface="Arial" panose="020B0604020202020204" pitchFamily="34" charset="0"/>
            </a:endParaRPr>
          </a:p>
          <a:p>
            <a:endParaRPr lang="en-GB" sz="1600" b="1" kern="100" dirty="0">
              <a:solidFill>
                <a:schemeClr val="tx1">
                  <a:lumMod val="75000"/>
                  <a:lumOff val="25000"/>
                </a:schemeClr>
              </a:solidFill>
              <a:latin typeface="Arial" panose="020B0604020202020204" pitchFamily="34" charset="0"/>
              <a:cs typeface="Arial" panose="020B0604020202020204" pitchFamily="34" charset="0"/>
            </a:endParaRPr>
          </a:p>
          <a:p>
            <a:r>
              <a:rPr lang="en-GB" sz="1600" b="1" kern="100" dirty="0">
                <a:solidFill>
                  <a:schemeClr val="tx1">
                    <a:lumMod val="75000"/>
                    <a:lumOff val="25000"/>
                  </a:schemeClr>
                </a:solidFill>
                <a:latin typeface="Arial" panose="020B0604020202020204" pitchFamily="34" charset="0"/>
                <a:cs typeface="Arial" panose="020B0604020202020204" pitchFamily="34" charset="0"/>
              </a:rPr>
              <a:t>SRO: </a:t>
            </a:r>
            <a:r>
              <a:rPr lang="en-GB" sz="1600" kern="100" dirty="0">
                <a:solidFill>
                  <a:schemeClr val="tx1">
                    <a:lumMod val="75000"/>
                    <a:lumOff val="25000"/>
                  </a:schemeClr>
                </a:solidFill>
                <a:latin typeface="Arial" panose="020B0604020202020204" pitchFamily="34" charset="0"/>
                <a:cs typeface="Arial" panose="020B0604020202020204" pitchFamily="34" charset="0"/>
              </a:rPr>
              <a:t>Elizabeth Disney (ICB)</a:t>
            </a:r>
          </a:p>
          <a:p>
            <a:endParaRPr lang="en-GB" sz="1600" b="1" kern="100" dirty="0">
              <a:solidFill>
                <a:schemeClr val="tx1">
                  <a:lumMod val="75000"/>
                  <a:lumOff val="25000"/>
                </a:schemeClr>
              </a:solidFill>
              <a:latin typeface="Arial" panose="020B0604020202020204" pitchFamily="34" charset="0"/>
              <a:cs typeface="Arial" panose="020B0604020202020204" pitchFamily="34" charset="0"/>
            </a:endParaRPr>
          </a:p>
          <a:p>
            <a:r>
              <a:rPr lang="en-GB" sz="1600" b="1" kern="100" dirty="0">
                <a:solidFill>
                  <a:schemeClr val="tx1">
                    <a:lumMod val="75000"/>
                    <a:lumOff val="25000"/>
                  </a:schemeClr>
                </a:solidFill>
                <a:latin typeface="Arial" panose="020B0604020202020204" pitchFamily="34" charset="0"/>
                <a:cs typeface="Arial" panose="020B0604020202020204" pitchFamily="34" charset="0"/>
              </a:rPr>
              <a:t>Portfolio Directors:</a:t>
            </a:r>
          </a:p>
          <a:p>
            <a:r>
              <a:rPr lang="en-GB" sz="1600" dirty="0">
                <a:solidFill>
                  <a:schemeClr val="tx1">
                    <a:lumMod val="75000"/>
                    <a:lumOff val="25000"/>
                  </a:schemeClr>
                </a:solidFill>
                <a:effectLst/>
                <a:latin typeface="Arial" panose="020B0604020202020204" pitchFamily="34" charset="0"/>
                <a:cs typeface="Arial" panose="020B0604020202020204" pitchFamily="34" charset="0"/>
              </a:rPr>
              <a:t>Nicky </a:t>
            </a:r>
            <a:r>
              <a:rPr lang="en-GB" sz="1600" dirty="0" err="1">
                <a:solidFill>
                  <a:schemeClr val="tx1">
                    <a:lumMod val="75000"/>
                    <a:lumOff val="25000"/>
                  </a:schemeClr>
                </a:solidFill>
                <a:effectLst/>
                <a:latin typeface="Arial" panose="020B0604020202020204" pitchFamily="34" charset="0"/>
                <a:cs typeface="Arial" panose="020B0604020202020204" pitchFamily="34" charset="0"/>
              </a:rPr>
              <a:t>Bromage</a:t>
            </a:r>
            <a:r>
              <a:rPr lang="en-GB" sz="1600" dirty="0">
                <a:solidFill>
                  <a:schemeClr val="tx1">
                    <a:lumMod val="75000"/>
                    <a:lumOff val="25000"/>
                  </a:schemeClr>
                </a:solidFill>
                <a:effectLst/>
                <a:latin typeface="Arial" panose="020B0604020202020204" pitchFamily="34" charset="0"/>
                <a:cs typeface="Arial" panose="020B0604020202020204" pitchFamily="34" charset="0"/>
              </a:rPr>
              <a:t> </a:t>
            </a:r>
          </a:p>
          <a:p>
            <a:r>
              <a:rPr lang="en-GB" sz="1600" dirty="0">
                <a:solidFill>
                  <a:schemeClr val="tx1">
                    <a:lumMod val="75000"/>
                    <a:lumOff val="25000"/>
                  </a:schemeClr>
                </a:solidFill>
                <a:effectLst/>
                <a:latin typeface="Arial" panose="020B0604020202020204" pitchFamily="34" charset="0"/>
                <a:cs typeface="Arial" panose="020B0604020202020204" pitchFamily="34" charset="0"/>
              </a:rPr>
              <a:t>(CYP) (ICB)</a:t>
            </a:r>
          </a:p>
          <a:p>
            <a:r>
              <a:rPr lang="en-GB" sz="1600" dirty="0">
                <a:solidFill>
                  <a:schemeClr val="tx1">
                    <a:lumMod val="75000"/>
                    <a:lumOff val="25000"/>
                  </a:schemeClr>
                </a:solidFill>
                <a:effectLst/>
                <a:latin typeface="Arial" panose="020B0604020202020204" pitchFamily="34" charset="0"/>
                <a:cs typeface="Arial" panose="020B0604020202020204" pitchFamily="34" charset="0"/>
              </a:rPr>
              <a:t>Lynn Tolley (Maternity) (ICB)</a:t>
            </a:r>
          </a:p>
          <a:p>
            <a:endParaRPr lang="en-GB" sz="1600" kern="100" dirty="0">
              <a:solidFill>
                <a:schemeClr val="tx1">
                  <a:lumMod val="75000"/>
                  <a:lumOff val="25000"/>
                </a:schemeClr>
              </a:solidFill>
              <a:latin typeface="Arial" panose="020B0604020202020204" pitchFamily="34" charset="0"/>
              <a:cs typeface="Arial" panose="020B0604020202020204" pitchFamily="34" charset="0"/>
            </a:endParaRPr>
          </a:p>
          <a:p>
            <a:r>
              <a:rPr lang="en-GB" sz="1600" b="1" kern="100" dirty="0">
                <a:solidFill>
                  <a:schemeClr val="tx1">
                    <a:lumMod val="75000"/>
                    <a:lumOff val="25000"/>
                  </a:schemeClr>
                </a:solidFill>
                <a:latin typeface="Arial" panose="020B0604020202020204" pitchFamily="34" charset="0"/>
                <a:cs typeface="Arial" panose="020B0604020202020204" pitchFamily="34" charset="0"/>
              </a:rPr>
              <a:t>Clinical Director: </a:t>
            </a:r>
          </a:p>
          <a:p>
            <a:r>
              <a:rPr lang="en-GB" sz="1600" kern="100" dirty="0">
                <a:solidFill>
                  <a:schemeClr val="tx1">
                    <a:lumMod val="75000"/>
                    <a:lumOff val="25000"/>
                  </a:schemeClr>
                </a:solidFill>
                <a:latin typeface="Arial" panose="020B0604020202020204" pitchFamily="34" charset="0"/>
                <a:cs typeface="Arial" panose="020B0604020202020204" pitchFamily="34" charset="0"/>
              </a:rPr>
              <a:t>Dr Paul Edmondson-Jones (ICB)</a:t>
            </a:r>
          </a:p>
        </p:txBody>
      </p:sp>
      <p:sp>
        <p:nvSpPr>
          <p:cNvPr id="18" name="title - 3">
            <a:extLst>
              <a:ext uri="{FF2B5EF4-FFF2-40B4-BE49-F238E27FC236}">
                <a16:creationId xmlns:a16="http://schemas.microsoft.com/office/drawing/2014/main" id="{83229F17-8B4D-5A96-D2BB-EBA3870DD7CB}"/>
              </a:ext>
            </a:extLst>
          </p:cNvPr>
          <p:cNvSpPr txBox="1"/>
          <p:nvPr/>
        </p:nvSpPr>
        <p:spPr>
          <a:xfrm>
            <a:off x="20422736" y="1006924"/>
            <a:ext cx="1754850" cy="1125061"/>
          </a:xfrm>
          <a:prstGeom prst="rect">
            <a:avLst/>
          </a:prstGeom>
          <a:noFill/>
        </p:spPr>
        <p:txBody>
          <a:bodyPr wrap="square" rtlCol="0" anchor="t">
            <a:noAutofit/>
          </a:bodyPr>
          <a:lstStyle/>
          <a:p>
            <a:pPr algn="ctr"/>
            <a:r>
              <a:rPr lang="en-GB" b="1" dirty="0">
                <a:solidFill>
                  <a:schemeClr val="tx1">
                    <a:lumMod val="75000"/>
                    <a:lumOff val="25000"/>
                  </a:schemeClr>
                </a:solidFill>
                <a:latin typeface="Arial" panose="020B0604020202020204" pitchFamily="34" charset="0"/>
                <a:cs typeface="Arial" panose="020B0604020202020204" pitchFamily="34" charset="0"/>
              </a:rPr>
              <a:t>Children and Young People and Maternity</a:t>
            </a:r>
          </a:p>
        </p:txBody>
      </p:sp>
      <p:sp>
        <p:nvSpPr>
          <p:cNvPr id="15" name="content - 2">
            <a:extLst>
              <a:ext uri="{FF2B5EF4-FFF2-40B4-BE49-F238E27FC236}">
                <a16:creationId xmlns:a16="http://schemas.microsoft.com/office/drawing/2014/main" id="{301A205C-8E91-67BB-84B8-87DDE8F61642}"/>
              </a:ext>
            </a:extLst>
          </p:cNvPr>
          <p:cNvSpPr txBox="1"/>
          <p:nvPr/>
        </p:nvSpPr>
        <p:spPr>
          <a:xfrm>
            <a:off x="18343761" y="2003153"/>
            <a:ext cx="1858378" cy="2534170"/>
          </a:xfrm>
          <a:prstGeom prst="rect">
            <a:avLst/>
          </a:prstGeom>
          <a:noFill/>
        </p:spPr>
        <p:txBody>
          <a:bodyPr wrap="square" rtlCol="0">
            <a:noAutofit/>
          </a:bodyPr>
          <a:lstStyle/>
          <a:p>
            <a:r>
              <a:rPr lang="en-GB" sz="1600" b="1" dirty="0">
                <a:solidFill>
                  <a:schemeClr val="tx1">
                    <a:lumMod val="75000"/>
                    <a:lumOff val="25000"/>
                  </a:schemeClr>
                </a:solidFill>
                <a:latin typeface="Arial" panose="020B0604020202020204" pitchFamily="34" charset="0"/>
                <a:cs typeface="Arial" panose="020B0604020202020204" pitchFamily="34" charset="0"/>
              </a:rPr>
              <a:t>Exec Sponsor: </a:t>
            </a:r>
            <a:r>
              <a:rPr lang="en-GB" sz="1600" dirty="0">
                <a:solidFill>
                  <a:schemeClr val="tx1">
                    <a:lumMod val="75000"/>
                    <a:lumOff val="25000"/>
                  </a:schemeClr>
                </a:solidFill>
                <a:latin typeface="Arial" panose="020B0604020202020204" pitchFamily="34" charset="0"/>
                <a:cs typeface="Arial" panose="020B0604020202020204" pitchFamily="34" charset="0"/>
              </a:rPr>
              <a:t>Simon Constable (UHNM)</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SRO: </a:t>
            </a:r>
            <a:r>
              <a:rPr lang="en-GB" sz="1600" dirty="0">
                <a:solidFill>
                  <a:schemeClr val="tx1">
                    <a:lumMod val="75000"/>
                    <a:lumOff val="25000"/>
                  </a:schemeClr>
                </a:solidFill>
                <a:latin typeface="Arial" panose="020B0604020202020204" pitchFamily="34" charset="0"/>
                <a:cs typeface="Arial" panose="020B0604020202020204" pitchFamily="34" charset="0"/>
              </a:rPr>
              <a:t>Helen Ashley (UHNM)</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Portfolio</a:t>
            </a:r>
            <a:r>
              <a:rPr lang="en-GB" sz="1600" dirty="0">
                <a:solidFill>
                  <a:schemeClr val="tx1">
                    <a:lumMod val="75000"/>
                    <a:lumOff val="25000"/>
                  </a:schemeClr>
                </a:solidFill>
                <a:latin typeface="Arial" panose="020B0604020202020204" pitchFamily="34" charset="0"/>
                <a:cs typeface="Arial" panose="020B0604020202020204" pitchFamily="34" charset="0"/>
              </a:rPr>
              <a:t> </a:t>
            </a:r>
            <a:r>
              <a:rPr lang="en-GB" sz="1600" b="1" dirty="0">
                <a:solidFill>
                  <a:schemeClr val="tx1">
                    <a:lumMod val="75000"/>
                    <a:lumOff val="25000"/>
                  </a:schemeClr>
                </a:solidFill>
                <a:latin typeface="Arial" panose="020B0604020202020204" pitchFamily="34" charset="0"/>
                <a:cs typeface="Arial" panose="020B0604020202020204" pitchFamily="34" charset="0"/>
              </a:rPr>
              <a:t>Director: </a:t>
            </a:r>
            <a:r>
              <a:rPr lang="en-GB" sz="1600" dirty="0">
                <a:solidFill>
                  <a:schemeClr val="tx1">
                    <a:lumMod val="75000"/>
                    <a:lumOff val="25000"/>
                  </a:schemeClr>
                </a:solidFill>
                <a:latin typeface="Arial" panose="020B0604020202020204" pitchFamily="34" charset="0"/>
                <a:cs typeface="Arial" panose="020B0604020202020204" pitchFamily="34" charset="0"/>
              </a:rPr>
              <a:t>Hayley Allison (ICB)</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Clinical Director: </a:t>
            </a:r>
          </a:p>
          <a:p>
            <a:r>
              <a:rPr lang="en-GB" sz="1600" dirty="0">
                <a:solidFill>
                  <a:schemeClr val="tx1">
                    <a:lumMod val="75000"/>
                    <a:lumOff val="25000"/>
                  </a:schemeClr>
                </a:solidFill>
                <a:latin typeface="Arial" panose="020B0604020202020204" pitchFamily="34" charset="0"/>
                <a:cs typeface="Arial" panose="020B0604020202020204" pitchFamily="34" charset="0"/>
              </a:rPr>
              <a:t>Dr Gary Free (ICB)</a:t>
            </a:r>
          </a:p>
        </p:txBody>
      </p:sp>
      <p:sp>
        <p:nvSpPr>
          <p:cNvPr id="14" name="title - 2">
            <a:extLst>
              <a:ext uri="{FF2B5EF4-FFF2-40B4-BE49-F238E27FC236}">
                <a16:creationId xmlns:a16="http://schemas.microsoft.com/office/drawing/2014/main" id="{502822A6-5A67-FAEB-0C94-E9081841248E}"/>
              </a:ext>
            </a:extLst>
          </p:cNvPr>
          <p:cNvSpPr txBox="1"/>
          <p:nvPr/>
        </p:nvSpPr>
        <p:spPr>
          <a:xfrm>
            <a:off x="18563854" y="1091613"/>
            <a:ext cx="1461056" cy="666943"/>
          </a:xfrm>
          <a:prstGeom prst="rect">
            <a:avLst/>
          </a:prstGeom>
          <a:noFill/>
        </p:spPr>
        <p:txBody>
          <a:bodyPr wrap="square" rtlCol="0" anchor="t">
            <a:noAutofit/>
          </a:bodyPr>
          <a:lstStyle/>
          <a:p>
            <a:pPr algn="ctr"/>
            <a:r>
              <a:rPr lang="en-GB" b="1" dirty="0">
                <a:solidFill>
                  <a:schemeClr val="tx1">
                    <a:lumMod val="75000"/>
                    <a:lumOff val="25000"/>
                  </a:schemeClr>
                </a:solidFill>
                <a:latin typeface="Arial" panose="020B0604020202020204" pitchFamily="34" charset="0"/>
                <a:cs typeface="Arial" panose="020B0604020202020204" pitchFamily="34" charset="0"/>
              </a:rPr>
              <a:t>Planned Care and Cancer</a:t>
            </a:r>
          </a:p>
        </p:txBody>
      </p:sp>
      <p:sp>
        <p:nvSpPr>
          <p:cNvPr id="11" name="content - 1">
            <a:extLst>
              <a:ext uri="{FF2B5EF4-FFF2-40B4-BE49-F238E27FC236}">
                <a16:creationId xmlns:a16="http://schemas.microsoft.com/office/drawing/2014/main" id="{36B3EEE7-610C-A013-9F63-E1279B2D2A20}"/>
              </a:ext>
            </a:extLst>
          </p:cNvPr>
          <p:cNvSpPr txBox="1"/>
          <p:nvPr/>
        </p:nvSpPr>
        <p:spPr>
          <a:xfrm>
            <a:off x="16342701" y="2003153"/>
            <a:ext cx="1943982" cy="2624377"/>
          </a:xfrm>
          <a:prstGeom prst="rect">
            <a:avLst/>
          </a:prstGeom>
          <a:noFill/>
        </p:spPr>
        <p:txBody>
          <a:bodyPr wrap="square" rtlCol="0">
            <a:noAutofit/>
          </a:bodyPr>
          <a:lstStyle/>
          <a:p>
            <a:r>
              <a:rPr lang="en-GB" sz="1600" b="1" dirty="0">
                <a:solidFill>
                  <a:schemeClr val="tx1">
                    <a:lumMod val="75000"/>
                    <a:lumOff val="25000"/>
                  </a:schemeClr>
                </a:solidFill>
                <a:latin typeface="Arial" panose="020B0604020202020204" pitchFamily="34" charset="0"/>
                <a:cs typeface="Arial" panose="020B0604020202020204" pitchFamily="34" charset="0"/>
              </a:rPr>
              <a:t>Exec Sponsor: </a:t>
            </a:r>
            <a:r>
              <a:rPr lang="en-GB" sz="1600" dirty="0">
                <a:solidFill>
                  <a:schemeClr val="tx1">
                    <a:lumMod val="75000"/>
                    <a:lumOff val="25000"/>
                  </a:schemeClr>
                </a:solidFill>
                <a:latin typeface="Arial" panose="020B0604020202020204" pitchFamily="34" charset="0"/>
                <a:cs typeface="Arial" panose="020B0604020202020204" pitchFamily="34" charset="0"/>
              </a:rPr>
              <a:t>Dr Paul Edmondson Jones (ICB)  </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SRO: </a:t>
            </a:r>
            <a:r>
              <a:rPr lang="en-GB" sz="1600" dirty="0">
                <a:solidFill>
                  <a:schemeClr val="tx1">
                    <a:lumMod val="75000"/>
                    <a:lumOff val="25000"/>
                  </a:schemeClr>
                </a:solidFill>
                <a:latin typeface="Arial" panose="020B0604020202020204" pitchFamily="34" charset="0"/>
                <a:cs typeface="Arial" panose="020B0604020202020204" pitchFamily="34" charset="0"/>
              </a:rPr>
              <a:t>Dr Paul Edmondson Jones (ICB)  </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Portfolio Director: </a:t>
            </a:r>
            <a:r>
              <a:rPr lang="en-GB" sz="1600" dirty="0">
                <a:solidFill>
                  <a:schemeClr val="tx1">
                    <a:lumMod val="75000"/>
                    <a:lumOff val="25000"/>
                  </a:schemeClr>
                </a:solidFill>
                <a:latin typeface="Arial" panose="020B0604020202020204" pitchFamily="34" charset="0"/>
                <a:cs typeface="Arial" panose="020B0604020202020204" pitchFamily="34" charset="0"/>
              </a:rPr>
              <a:t>Lynn Millar (ICB)</a:t>
            </a:r>
          </a:p>
          <a:p>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r>
              <a:rPr lang="en-GB" sz="1600" b="1" dirty="0">
                <a:solidFill>
                  <a:schemeClr val="tx1">
                    <a:lumMod val="75000"/>
                    <a:lumOff val="25000"/>
                  </a:schemeClr>
                </a:solidFill>
                <a:latin typeface="Arial" panose="020B0604020202020204" pitchFamily="34" charset="0"/>
                <a:cs typeface="Arial" panose="020B0604020202020204" pitchFamily="34" charset="0"/>
              </a:rPr>
              <a:t>Clinical Director: </a:t>
            </a:r>
          </a:p>
          <a:p>
            <a:r>
              <a:rPr lang="en-GB" sz="1600" dirty="0">
                <a:solidFill>
                  <a:schemeClr val="tx1">
                    <a:lumMod val="75000"/>
                    <a:lumOff val="25000"/>
                  </a:schemeClr>
                </a:solidFill>
                <a:latin typeface="Arial" panose="020B0604020202020204" pitchFamily="34" charset="0"/>
                <a:cs typeface="Arial" panose="020B0604020202020204" pitchFamily="34" charset="0"/>
              </a:rPr>
              <a:t>Dr Paul Edmondson Jones (ICB)  </a:t>
            </a:r>
          </a:p>
          <a:p>
            <a:endParaRPr lang="en-GB" sz="16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0" name="title - 1">
            <a:extLst>
              <a:ext uri="{FF2B5EF4-FFF2-40B4-BE49-F238E27FC236}">
                <a16:creationId xmlns:a16="http://schemas.microsoft.com/office/drawing/2014/main" id="{FA2E9D4F-9EF3-0482-A5F8-C4C0B0944264}"/>
              </a:ext>
            </a:extLst>
          </p:cNvPr>
          <p:cNvSpPr txBox="1"/>
          <p:nvPr/>
        </p:nvSpPr>
        <p:spPr>
          <a:xfrm>
            <a:off x="16433414" y="1027520"/>
            <a:ext cx="1461057" cy="824703"/>
          </a:xfrm>
          <a:prstGeom prst="rect">
            <a:avLst/>
          </a:prstGeom>
          <a:noFill/>
        </p:spPr>
        <p:txBody>
          <a:bodyPr wrap="square" rtlCol="0" anchor="t">
            <a:noAutofit/>
          </a:bodyPr>
          <a:lstStyle/>
          <a:p>
            <a:pPr algn="ctr"/>
            <a:r>
              <a:rPr lang="en-GB" b="1" dirty="0">
                <a:solidFill>
                  <a:schemeClr val="tx1">
                    <a:lumMod val="75000"/>
                    <a:lumOff val="25000"/>
                  </a:schemeClr>
                </a:solidFill>
                <a:latin typeface="Arial" panose="020B0604020202020204" pitchFamily="34" charset="0"/>
                <a:cs typeface="Arial" panose="020B0604020202020204" pitchFamily="34" charset="0"/>
              </a:rPr>
              <a:t>Improving Population Health</a:t>
            </a:r>
          </a:p>
        </p:txBody>
      </p:sp>
      <p:sp>
        <p:nvSpPr>
          <p:cNvPr id="8" name="Title 1">
            <a:extLst>
              <a:ext uri="{FF2B5EF4-FFF2-40B4-BE49-F238E27FC236}">
                <a16:creationId xmlns:a16="http://schemas.microsoft.com/office/drawing/2014/main" id="{843CE5BA-BF0D-7460-D85F-8E284F585B64}"/>
              </a:ext>
            </a:extLst>
          </p:cNvPr>
          <p:cNvSpPr txBox="1">
            <a:spLocks noGrp="1"/>
          </p:cNvSpPr>
          <p:nvPr>
            <p:ph type="title" idx="4294967295"/>
          </p:nvPr>
        </p:nvSpPr>
        <p:spPr>
          <a:xfrm>
            <a:off x="1466152" y="693503"/>
            <a:ext cx="10692050" cy="244705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59937" rtl="0" eaLnBrk="1" latinLnBrk="0" hangingPunct="1">
              <a:lnSpc>
                <a:spcPct val="90000"/>
              </a:lnSpc>
              <a:spcBef>
                <a:spcPct val="0"/>
              </a:spcBef>
              <a:buNone/>
              <a:defRPr sz="3359" kern="1200">
                <a:solidFill>
                  <a:schemeClr val="tx1"/>
                </a:solidFill>
                <a:latin typeface="+mj-lt"/>
                <a:ea typeface="+mj-ea"/>
                <a:cs typeface="+mj-cs"/>
              </a:defRPr>
            </a:lvl1pPr>
          </a:lstStyle>
          <a:p>
            <a:pPr marL="0" marR="0" lvl="0" indent="0" algn="l" defTabSz="959937" rtl="0" eaLnBrk="1" fontAlgn="auto" latinLnBrk="0" hangingPunct="1">
              <a:lnSpc>
                <a:spcPct val="90000"/>
              </a:lnSpc>
              <a:spcBef>
                <a:spcPct val="0"/>
              </a:spcBef>
              <a:spcAft>
                <a:spcPts val="0"/>
              </a:spcAft>
              <a:buClrTx/>
              <a:buSzTx/>
              <a:buFontTx/>
              <a:buNone/>
              <a:tabLst/>
              <a:defRPr/>
            </a:pPr>
            <a:r>
              <a:rPr kumimoji="0" lang="en-GB" sz="6000" b="1" i="0" u="none" strike="noStrike" kern="1200" cap="none" spc="0" normalizeH="0" baseline="0" noProof="0" dirty="0">
                <a:ln>
                  <a:noFill/>
                </a:ln>
                <a:solidFill>
                  <a:srgbClr val="0070C0"/>
                </a:solidFill>
                <a:effectLst/>
                <a:uLnTx/>
                <a:uFillTx/>
                <a:latin typeface="Arial" panose="020B0604020202020204" pitchFamily="34" charset="0"/>
                <a:ea typeface="+mj-ea"/>
                <a:cs typeface="+mj-cs"/>
              </a:rPr>
              <a:t>ICS Portfolios 2024-25</a:t>
            </a:r>
          </a:p>
        </p:txBody>
      </p:sp>
    </p:spTree>
    <p:extLst>
      <p:ext uri="{BB962C8B-B14F-4D97-AF65-F5344CB8AC3E}">
        <p14:creationId xmlns:p14="http://schemas.microsoft.com/office/powerpoint/2010/main" val="2414762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7A8296-C807-F4B8-0FF3-609C3ADC80E1}"/>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E2BE3BD8-D734-9F64-7642-68628FB10B9D}"/>
              </a:ext>
              <a:ext uri="{C183D7F6-B498-43B3-948B-1728B52AA6E4}">
                <adec:decorative xmlns:adec="http://schemas.microsoft.com/office/drawing/2017/decorative" val="1"/>
              </a:ext>
            </a:extLst>
          </p:cNvPr>
          <p:cNvSpPr/>
          <p:nvPr/>
        </p:nvSpPr>
        <p:spPr>
          <a:xfrm>
            <a:off x="15840075" y="329010"/>
            <a:ext cx="15649576" cy="6223802"/>
          </a:xfrm>
          <a:prstGeom prst="rect">
            <a:avLst/>
          </a:prstGeom>
          <a:solidFill>
            <a:srgbClr val="DEEB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3B0917C-7281-3DD7-440D-5B7ED335FCD9}"/>
              </a:ext>
            </a:extLst>
          </p:cNvPr>
          <p:cNvSpPr txBox="1"/>
          <p:nvPr/>
        </p:nvSpPr>
        <p:spPr>
          <a:xfrm>
            <a:off x="15901988" y="297610"/>
            <a:ext cx="15525750" cy="6882653"/>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100" dirty="0">
                <a:latin typeface="Arial" panose="020B0604020202020204" pitchFamily="34" charset="0"/>
                <a:cs typeface="Arial" panose="020B0604020202020204" pitchFamily="34" charset="0"/>
              </a:rPr>
              <a:t>NHS England (NHSE) and Department of Health and Social Care (DHSC) will come together for a single, unified, aligned centre.</a:t>
            </a:r>
          </a:p>
          <a:p>
            <a:pPr marL="342900" indent="-342900">
              <a:lnSpc>
                <a:spcPct val="150000"/>
              </a:lnSpc>
              <a:buFont typeface="Arial" panose="020B0604020202020204" pitchFamily="34" charset="0"/>
              <a:buChar char="•"/>
            </a:pPr>
            <a:r>
              <a:rPr lang="en-GB" sz="2100" dirty="0">
                <a:latin typeface="Arial" panose="020B0604020202020204" pitchFamily="34" charset="0"/>
                <a:cs typeface="Arial" panose="020B0604020202020204" pitchFamily="34" charset="0"/>
              </a:rPr>
              <a:t>Requirement to reduce ICB running costs nationally by 50% - size of the task varies from ICB to ICB from 29% to 62%. The requirement for Staffordshire and Stoke-on-Trent (</a:t>
            </a:r>
            <a:r>
              <a:rPr lang="en-GB" sz="2100" dirty="0" err="1">
                <a:latin typeface="Arial" panose="020B0604020202020204" pitchFamily="34" charset="0"/>
                <a:cs typeface="Arial" panose="020B0604020202020204" pitchFamily="34" charset="0"/>
              </a:rPr>
              <a:t>SSoT</a:t>
            </a:r>
            <a:r>
              <a:rPr lang="en-GB" sz="2100" dirty="0">
                <a:latin typeface="Arial" panose="020B0604020202020204" pitchFamily="34" charset="0"/>
                <a:cs typeface="Arial" panose="020B0604020202020204" pitchFamily="34" charset="0"/>
              </a:rPr>
              <a:t>) ICB is 39% (£16m).</a:t>
            </a:r>
          </a:p>
          <a:p>
            <a:pPr marL="342900" indent="-342900">
              <a:lnSpc>
                <a:spcPct val="150000"/>
              </a:lnSpc>
              <a:buFont typeface="Arial" panose="020B0604020202020204" pitchFamily="34" charset="0"/>
              <a:buChar char="•"/>
            </a:pPr>
            <a:r>
              <a:rPr lang="en-GB" sz="2100" dirty="0">
                <a:latin typeface="Arial" panose="020B0604020202020204" pitchFamily="34" charset="0"/>
                <a:cs typeface="Arial" panose="020B0604020202020204" pitchFamily="34" charset="0"/>
              </a:rPr>
              <a:t>42 ICBs reduced to 26 (15 cluster and 11 standalone) – </a:t>
            </a:r>
            <a:r>
              <a:rPr lang="en-GB" sz="2100" dirty="0" err="1">
                <a:latin typeface="Arial" panose="020B0604020202020204" pitchFamily="34" charset="0"/>
                <a:cs typeface="Arial" panose="020B0604020202020204" pitchFamily="34" charset="0"/>
              </a:rPr>
              <a:t>SSoT</a:t>
            </a:r>
            <a:r>
              <a:rPr lang="en-GB" sz="2100" dirty="0">
                <a:latin typeface="Arial" panose="020B0604020202020204" pitchFamily="34" charset="0"/>
                <a:cs typeface="Arial" panose="020B0604020202020204" pitchFamily="34" charset="0"/>
              </a:rPr>
              <a:t> and Shropshire, Telford and Wrekin ICB  agree to Cluster</a:t>
            </a:r>
          </a:p>
          <a:p>
            <a:pPr marL="342900" indent="-342900">
              <a:lnSpc>
                <a:spcPct val="150000"/>
              </a:lnSpc>
              <a:buFont typeface="Arial" panose="020B0604020202020204" pitchFamily="34" charset="0"/>
              <a:buChar char="•"/>
            </a:pPr>
            <a:r>
              <a:rPr lang="en-GB" sz="2100" dirty="0">
                <a:latin typeface="Arial" panose="020B0604020202020204" pitchFamily="34" charset="0"/>
                <a:cs typeface="Arial" panose="020B0604020202020204" pitchFamily="34" charset="0"/>
              </a:rPr>
              <a:t>10 Year Plan and Dash Review alongside CSR 2025 setting out 3-year funding programme</a:t>
            </a:r>
          </a:p>
          <a:p>
            <a:pPr marL="342900" indent="-342900">
              <a:lnSpc>
                <a:spcPct val="150000"/>
              </a:lnSpc>
              <a:buFont typeface="Arial" panose="020B0604020202020204" pitchFamily="34" charset="0"/>
              <a:buChar char="•"/>
            </a:pPr>
            <a:r>
              <a:rPr lang="en-GB" sz="2100" dirty="0">
                <a:latin typeface="Arial" panose="020B0604020202020204" pitchFamily="34" charset="0"/>
                <a:cs typeface="Arial" panose="020B0604020202020204" pitchFamily="34" charset="0"/>
              </a:rPr>
              <a:t>Commissioning Support Units (CSUs) will be wound up and closed by March 2027</a:t>
            </a:r>
          </a:p>
          <a:p>
            <a:pPr marL="342900" indent="-342900">
              <a:lnSpc>
                <a:spcPct val="150000"/>
              </a:lnSpc>
              <a:buFont typeface="Arial" panose="020B0604020202020204" pitchFamily="34" charset="0"/>
              <a:buChar char="•"/>
            </a:pPr>
            <a:r>
              <a:rPr lang="en-GB" sz="2100" dirty="0">
                <a:latin typeface="Arial" panose="020B0604020202020204" pitchFamily="34" charset="0"/>
                <a:cs typeface="Arial" panose="020B0604020202020204" pitchFamily="34" charset="0"/>
              </a:rPr>
              <a:t>Assumes changed role for NHSE – still seven Regions but in DHSC (Model Regional Blueprint)</a:t>
            </a:r>
          </a:p>
          <a:p>
            <a:pPr marL="342900" indent="-342900">
              <a:lnSpc>
                <a:spcPct val="150000"/>
              </a:lnSpc>
              <a:buFont typeface="Arial" panose="020B0604020202020204" pitchFamily="34" charset="0"/>
              <a:buChar char="•"/>
            </a:pPr>
            <a:r>
              <a:rPr lang="en-GB" sz="2100" dirty="0">
                <a:latin typeface="Arial" panose="020B0604020202020204" pitchFamily="34" charset="0"/>
                <a:cs typeface="Arial" panose="020B0604020202020204" pitchFamily="34" charset="0"/>
              </a:rPr>
              <a:t>Assumes changed role for ICB as strategic commissioners (Model ICB Blueprint)</a:t>
            </a:r>
          </a:p>
          <a:p>
            <a:pPr marL="342900" indent="-342900">
              <a:lnSpc>
                <a:spcPct val="150000"/>
              </a:lnSpc>
              <a:buFont typeface="Arial" panose="020B0604020202020204" pitchFamily="34" charset="0"/>
              <a:buChar char="•"/>
            </a:pPr>
            <a:r>
              <a:rPr lang="en-GB" sz="2100" dirty="0">
                <a:latin typeface="Arial" panose="020B0604020202020204" pitchFamily="34" charset="0"/>
                <a:cs typeface="Arial" panose="020B0604020202020204" pitchFamily="34" charset="0"/>
              </a:rPr>
              <a:t>Assumes changed role for providers – greater collaboration, stronger provider collaboratives,  and move in time to accountable structures (IHO) for organising effective care</a:t>
            </a:r>
          </a:p>
          <a:p>
            <a:pPr marL="342900" indent="-342900">
              <a:lnSpc>
                <a:spcPct val="150000"/>
              </a:lnSpc>
              <a:buFont typeface="Arial" panose="020B0604020202020204" pitchFamily="34" charset="0"/>
              <a:buChar char="•"/>
            </a:pPr>
            <a:r>
              <a:rPr lang="en-GB" sz="2100" dirty="0">
                <a:latin typeface="Arial" panose="020B0604020202020204" pitchFamily="34" charset="0"/>
                <a:cs typeface="Arial" panose="020B0604020202020204" pitchFamily="34" charset="0"/>
              </a:rPr>
              <a:t>Assumes some functions may be moved – NHSE, providers, local authorities – where there is perceived duplication – or shared - at cluster or regional level for economy of scale</a:t>
            </a:r>
          </a:p>
          <a:p>
            <a:endParaRPr lang="en-GB" sz="2200" dirty="0"/>
          </a:p>
        </p:txBody>
      </p:sp>
      <p:sp>
        <p:nvSpPr>
          <p:cNvPr id="8" name="Title 1">
            <a:extLst>
              <a:ext uri="{FF2B5EF4-FFF2-40B4-BE49-F238E27FC236}">
                <a16:creationId xmlns:a16="http://schemas.microsoft.com/office/drawing/2014/main" id="{2B99332E-D93D-03CF-D091-A7553327F7F8}"/>
              </a:ext>
            </a:extLst>
          </p:cNvPr>
          <p:cNvSpPr txBox="1">
            <a:spLocks/>
          </p:cNvSpPr>
          <p:nvPr/>
        </p:nvSpPr>
        <p:spPr>
          <a:xfrm>
            <a:off x="1466152" y="693503"/>
            <a:ext cx="10692050" cy="2447059"/>
          </a:xfrm>
          <a:prstGeom prst="rect">
            <a:avLst/>
          </a:prstGeom>
        </p:spPr>
        <p:txBody>
          <a:bodyPr vert="horz" lIns="91440" tIns="45720" rIns="91440" bIns="45720" rtlCol="0" anchor="t">
            <a:noAutofit/>
          </a:bodyPr>
          <a:lstStyle>
            <a:lvl1pPr algn="l" defTabSz="959937" rtl="0" eaLnBrk="1" latinLnBrk="0" hangingPunct="1">
              <a:lnSpc>
                <a:spcPct val="90000"/>
              </a:lnSpc>
              <a:spcBef>
                <a:spcPct val="0"/>
              </a:spcBef>
              <a:buNone/>
              <a:defRPr sz="3359" kern="1200">
                <a:solidFill>
                  <a:schemeClr val="tx1"/>
                </a:solidFill>
                <a:latin typeface="+mj-lt"/>
                <a:ea typeface="+mj-ea"/>
                <a:cs typeface="+mj-cs"/>
              </a:defRPr>
            </a:lvl1pPr>
          </a:lstStyle>
          <a:p>
            <a:r>
              <a:rPr lang="en-GB" sz="6000" b="1" dirty="0">
                <a:solidFill>
                  <a:srgbClr val="0070C0"/>
                </a:solidFill>
                <a:latin typeface="Arial" panose="020B0604020202020204" pitchFamily="34" charset="0"/>
              </a:rPr>
              <a:t>Looking forward to 2025-26: Laying the foundations for NHS Reform and Reset </a:t>
            </a:r>
          </a:p>
        </p:txBody>
      </p:sp>
      <p:sp>
        <p:nvSpPr>
          <p:cNvPr id="2" name="Title 1">
            <a:extLst>
              <a:ext uri="{FF2B5EF4-FFF2-40B4-BE49-F238E27FC236}">
                <a16:creationId xmlns:a16="http://schemas.microsoft.com/office/drawing/2014/main" id="{72F20E4F-0011-9F9B-A6BA-BF9C55F37E55}"/>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title"/>
          </p:nvPr>
        </p:nvSpPr>
        <p:spPr>
          <a:xfrm>
            <a:off x="385995" y="-2720446"/>
            <a:ext cx="10217672" cy="1679840"/>
          </a:xfrm>
        </p:spPr>
        <p:txBody>
          <a:bodyPr/>
          <a:lstStyle/>
          <a:p>
            <a:r>
              <a:rPr lang="en-GB" sz="3600" b="1" dirty="0">
                <a:solidFill>
                  <a:srgbClr val="252525"/>
                </a:solidFill>
                <a:latin typeface="Arial" panose="020B0604020202020204" pitchFamily="34" charset="0"/>
              </a:rPr>
              <a:t>Looking forward to 2025-26: Laying the foundations for NHS Reform and Reset </a:t>
            </a:r>
            <a:endParaRPr lang="en-US" dirty="0">
              <a:solidFill>
                <a:srgbClr val="252525"/>
              </a:solidFill>
            </a:endParaRPr>
          </a:p>
        </p:txBody>
      </p:sp>
    </p:spTree>
    <p:extLst>
      <p:ext uri="{BB962C8B-B14F-4D97-AF65-F5344CB8AC3E}">
        <p14:creationId xmlns:p14="http://schemas.microsoft.com/office/powerpoint/2010/main" val="3847460025"/>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9fa4631-68d2-40c1-92e1-b007552a61a4" xsi:nil="true"/>
    <lcf76f155ced4ddcb4097134ff3c332f xmlns="814360be-a8db-43ee-9ab0-2c7dcd5d8e48">
      <Terms xmlns="http://schemas.microsoft.com/office/infopath/2007/PartnerControls"/>
    </lcf76f155ced4ddcb4097134ff3c332f>
    <number xmlns="814360be-a8db-43ee-9ab0-2c7dcd5d8e48" xsi:nil="true"/>
    <MediaLengthInSeconds xmlns="814360be-a8db-43ee-9ab0-2c7dcd5d8e4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86961290F7A664496C173C1FAC2764C" ma:contentTypeVersion="24" ma:contentTypeDescription="Create a new document." ma:contentTypeScope="" ma:versionID="b96794cef557768012b0ff368266a779">
  <xsd:schema xmlns:xsd="http://www.w3.org/2001/XMLSchema" xmlns:xs="http://www.w3.org/2001/XMLSchema" xmlns:p="http://schemas.microsoft.com/office/2006/metadata/properties" xmlns:ns2="814360be-a8db-43ee-9ab0-2c7dcd5d8e48" xmlns:ns3="19fa4631-68d2-40c1-92e1-b007552a61a4" targetNamespace="http://schemas.microsoft.com/office/2006/metadata/properties" ma:root="true" ma:fieldsID="7ba22206e95fa3ebd225842574a04624" ns2:_="" ns3:_="">
    <xsd:import namespace="814360be-a8db-43ee-9ab0-2c7dcd5d8e48"/>
    <xsd:import namespace="19fa4631-68d2-40c1-92e1-b007552a61a4"/>
    <xsd:element name="properties">
      <xsd:complexType>
        <xsd:sequence>
          <xsd:element name="documentManagement">
            <xsd:complexType>
              <xsd:all>
                <xsd:element ref="ns2:number" minOccurs="0"/>
                <xsd:element ref="ns3:SharedWithUsers" minOccurs="0"/>
                <xsd:element ref="ns3:SharedWithDetails" minOccurs="0"/>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4360be-a8db-43ee-9ab0-2c7dcd5d8e48" elementFormDefault="qualified">
    <xsd:import namespace="http://schemas.microsoft.com/office/2006/documentManagement/types"/>
    <xsd:import namespace="http://schemas.microsoft.com/office/infopath/2007/PartnerControls"/>
    <xsd:element name="number" ma:index="4" nillable="true" ma:displayName="number" ma:decimals="1" ma:internalName="number" ma:readOnly="false" ma:percentage="FALSE">
      <xsd:simpleType>
        <xsd:restriction base="dms:Number"/>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333d4a4f-1d94-4ad4-bc3a-e2aacad02279"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ternalName="MediaServiceLocation"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9fa4631-68d2-40c1-92e1-b007552a61a4"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33479394-1f7c-4cc4-ae07-91e44ac6c964}" ma:internalName="TaxCatchAll" ma:showField="CatchAllData" ma:web="19fa4631-68d2-40c1-92e1-b007552a61a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AEF6D0A-23A0-4E5C-A040-0A90975582AB}">
  <ds:schemaRefs>
    <ds:schemaRef ds:uri="http://schemas.microsoft.com/sharepoint/v3/contenttype/forms"/>
  </ds:schemaRefs>
</ds:datastoreItem>
</file>

<file path=customXml/itemProps2.xml><?xml version="1.0" encoding="utf-8"?>
<ds:datastoreItem xmlns:ds="http://schemas.openxmlformats.org/officeDocument/2006/customXml" ds:itemID="{1D51204A-390D-40A7-A8CF-E94E48B04580}">
  <ds:schemaRefs>
    <ds:schemaRef ds:uri="http://schemas.microsoft.com/office/2006/metadata/properties"/>
    <ds:schemaRef ds:uri="http://schemas.microsoft.com/office/infopath/2007/PartnerControls"/>
    <ds:schemaRef ds:uri="http://schemas.microsoft.com/sharepoint/v3"/>
    <ds:schemaRef ds:uri="c7317043-972e-4965-90d2-964e677ed748"/>
    <ds:schemaRef ds:uri="95c8f19c-67eb-42e4-b09e-68284a1fc300"/>
    <ds:schemaRef ds:uri="d06b9faf-e485-43ba-9767-f211651fe416"/>
    <ds:schemaRef ds:uri="31f7c2ba-4170-4718-a5ff-dddeae16ca32"/>
    <ds:schemaRef ds:uri="19fa4631-68d2-40c1-92e1-b007552a61a4"/>
    <ds:schemaRef ds:uri="814360be-a8db-43ee-9ab0-2c7dcd5d8e48"/>
  </ds:schemaRefs>
</ds:datastoreItem>
</file>

<file path=customXml/itemProps3.xml><?xml version="1.0" encoding="utf-8"?>
<ds:datastoreItem xmlns:ds="http://schemas.openxmlformats.org/officeDocument/2006/customXml" ds:itemID="{FA80BA5D-09A5-4B9D-87ED-E959EC26CC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4360be-a8db-43ee-9ab0-2c7dcd5d8e48"/>
    <ds:schemaRef ds:uri="19fa4631-68d2-40c1-92e1-b007552a61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2013 - 2022 Theme</Template>
  <TotalTime>44764</TotalTime>
  <Words>5202</Words>
  <Application>Microsoft Office PowerPoint</Application>
  <PresentationFormat>Custom</PresentationFormat>
  <Paragraphs>521</Paragraphs>
  <Slides>38</Slides>
  <Notes>9</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Calibri Light</vt:lpstr>
      <vt:lpstr>Courier New</vt:lpstr>
      <vt:lpstr>Symbol</vt:lpstr>
      <vt:lpstr>Office 2013 - 2022 Theme</vt:lpstr>
      <vt:lpstr>Staffordshire and Stoke-on-Trent Integrated Care Board  Annual General Meeting </vt:lpstr>
      <vt:lpstr>Meeting guide for members of the public</vt:lpstr>
      <vt:lpstr>ICB Partnership Leadership Compact </vt:lpstr>
      <vt:lpstr>Agenda</vt:lpstr>
      <vt:lpstr>System Evolution </vt:lpstr>
      <vt:lpstr>Integrated Care Board Strategy on a Page 2024-25</vt:lpstr>
      <vt:lpstr>System Operating Model Overview 2024-25</vt:lpstr>
      <vt:lpstr>ICS Portfolios 2024-25</vt:lpstr>
      <vt:lpstr>Looking forward to 2025-26: Laying the foundations for NHS Reform and Reset </vt:lpstr>
      <vt:lpstr>Strategic Commissioning Framework Overview (2025-26</vt:lpstr>
      <vt:lpstr>Strategic Commissioning Framework Overview (2025-26)</vt:lpstr>
      <vt:lpstr>Community Transformation</vt:lpstr>
      <vt:lpstr>Community Transformation - in summary</vt:lpstr>
      <vt:lpstr>Key principles for community transformation</vt:lpstr>
      <vt:lpstr>Staffordshire and Stoke-on-Trent Model of Care</vt:lpstr>
      <vt:lpstr>Provider Collaborative Programme</vt:lpstr>
      <vt:lpstr>Operational Update</vt:lpstr>
      <vt:lpstr>System Performance - Planned Care</vt:lpstr>
      <vt:lpstr>System Performance - Cancer</vt:lpstr>
      <vt:lpstr>System Performance - Urgent Care</vt:lpstr>
      <vt:lpstr>System Performance – Urgent Care</vt:lpstr>
      <vt:lpstr>System Finance and Accounts</vt:lpstr>
      <vt:lpstr>System Finance and Accounts 2</vt:lpstr>
      <vt:lpstr>How we performed against our targets</vt:lpstr>
      <vt:lpstr>Current Financial Situation and Outlook</vt:lpstr>
      <vt:lpstr>Workforce</vt:lpstr>
      <vt:lpstr>People, Culture and Inclusion context </vt:lpstr>
      <vt:lpstr>2024 Staff Survey Results</vt:lpstr>
      <vt:lpstr>Current and Future Focus</vt:lpstr>
      <vt:lpstr>Quality and Safety</vt:lpstr>
      <vt:lpstr>Quality and patient safety, assurance &amp; improvement</vt:lpstr>
      <vt:lpstr>Achievements</vt:lpstr>
      <vt:lpstr>Case Study: Down Syndrome Forum</vt:lpstr>
      <vt:lpstr>Case Study: Down Syndrome Forum 2</vt:lpstr>
      <vt:lpstr>Looking Forward</vt:lpstr>
      <vt:lpstr>Tackling Health Inequalities - looking forward</vt:lpstr>
      <vt:lpstr>Q&amp;A open session</vt:lpstr>
      <vt:lpstr>Thank you for attending  Staffordshire and Stoke-on-Trent Integrated Care Board’s Annual General Meeting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Laura Clucas (MLCSU)</dc:creator>
  <cp:lastModifiedBy>Jessica Perkins (QNC) SSOT ICB</cp:lastModifiedBy>
  <cp:revision>281</cp:revision>
  <dcterms:created xsi:type="dcterms:W3CDTF">2022-05-09T08:33:07Z</dcterms:created>
  <dcterms:modified xsi:type="dcterms:W3CDTF">2025-09-19T11:47:13Z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0x010100D86961290F7A664496C173C1FAC2764C</vt:lpwstr>
  </property>
  <property fmtid="{D5CDD505-2E9C-101B-9397-08002B2CF9AE}" pid="3" name="_dlc_DocIdItemGuid">
    <vt:lpwstr>fa2e4505-bdc8-4986-be3d-8c970780cd91</vt:lpwstr>
  </property>
  <property fmtid="{D5CDD505-2E9C-101B-9397-08002B2CF9AE}" pid="4" name="MediaServiceImageTags">
    <vt:lpwstr/>
  </property>
  <property fmtid="{D5CDD505-2E9C-101B-9397-08002B2CF9AE}" pid="5" name="Order">
    <vt:r8>76319500</vt:r8>
  </property>
  <property fmtid="{D5CDD505-2E9C-101B-9397-08002B2CF9AE}" pid="6" name="_ExtendedDescription">
    <vt:lpwstr/>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TriggerFlowInfo">
    <vt:lpwstr/>
  </property>
</Properties>
</file>