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44"/>
  </p:notesMasterIdLst>
  <p:sldIdLst>
    <p:sldId id="259" r:id="rId6"/>
    <p:sldId id="289" r:id="rId7"/>
    <p:sldId id="291" r:id="rId8"/>
    <p:sldId id="292" r:id="rId9"/>
    <p:sldId id="293" r:id="rId10"/>
    <p:sldId id="294" r:id="rId11"/>
    <p:sldId id="295" r:id="rId12"/>
    <p:sldId id="297" r:id="rId13"/>
    <p:sldId id="298" r:id="rId14"/>
    <p:sldId id="301" r:id="rId15"/>
    <p:sldId id="302" r:id="rId16"/>
    <p:sldId id="300" r:id="rId17"/>
    <p:sldId id="303" r:id="rId18"/>
    <p:sldId id="413" r:id="rId19"/>
    <p:sldId id="414" r:id="rId20"/>
    <p:sldId id="306" r:id="rId21"/>
    <p:sldId id="307" r:id="rId22"/>
    <p:sldId id="308" r:id="rId23"/>
    <p:sldId id="309" r:id="rId24"/>
    <p:sldId id="310" r:id="rId25"/>
    <p:sldId id="408" r:id="rId26"/>
    <p:sldId id="412" r:id="rId27"/>
    <p:sldId id="331" r:id="rId28"/>
    <p:sldId id="317" r:id="rId29"/>
    <p:sldId id="318" r:id="rId30"/>
    <p:sldId id="320" r:id="rId31"/>
    <p:sldId id="321" r:id="rId32"/>
    <p:sldId id="322" r:id="rId33"/>
    <p:sldId id="323" r:id="rId34"/>
    <p:sldId id="324" r:id="rId35"/>
    <p:sldId id="325" r:id="rId36"/>
    <p:sldId id="327" r:id="rId37"/>
    <p:sldId id="329" r:id="rId38"/>
    <p:sldId id="330" r:id="rId39"/>
    <p:sldId id="411" r:id="rId40"/>
    <p:sldId id="415" r:id="rId41"/>
    <p:sldId id="332" r:id="rId42"/>
    <p:sldId id="409"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681"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C019562-8924-9C0B-86B0-D4359693D27F}" name="Veena Darbhanga (MLCSU)" initials="VD(" userId="S::veena.darbhanga@mlcsu.nhs.uk::3c02177a-9097-4036-8c88-95cb6539789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B6AD"/>
    <a:srgbClr val="33599F"/>
    <a:srgbClr val="F1A233"/>
    <a:srgbClr val="33BAD8"/>
    <a:srgbClr val="687782"/>
    <a:srgbClr val="337EC6"/>
    <a:srgbClr val="918F8F"/>
    <a:srgbClr val="D676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E35A80-374F-4DD1-BD0B-70502A123EC1}" vWet="4" dt="2022-06-30T17:52:07.838"/>
    <p1510:client id="{E4805999-EDB8-4139-EECB-E59009C3C23C}" v="49" dt="2022-06-30T17:54:46.0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681"/>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ableStyles" Target="tableStyles.xml"/><Relationship Id="rId8" Type="http://schemas.openxmlformats.org/officeDocument/2006/relationships/slide" Target="slides/slide3.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dele Edmondson (MLCSU)" userId="S::adele.edmondson@mlcsu.nhs.uk::08252072-d425-497b-8272-d064a8898332" providerId="AD" clId="Web-{E4805999-EDB8-4139-EECB-E59009C3C23C}"/>
    <pc:docChg chg="modSld">
      <pc:chgData name="Adele Edmondson (MLCSU)" userId="S::adele.edmondson@mlcsu.nhs.uk::08252072-d425-497b-8272-d064a8898332" providerId="AD" clId="Web-{E4805999-EDB8-4139-EECB-E59009C3C23C}" dt="2022-06-30T17:54:44.243" v="45" actId="20577"/>
      <pc:docMkLst>
        <pc:docMk/>
      </pc:docMkLst>
      <pc:sldChg chg="modSp">
        <pc:chgData name="Adele Edmondson (MLCSU)" userId="S::adele.edmondson@mlcsu.nhs.uk::08252072-d425-497b-8272-d064a8898332" providerId="AD" clId="Web-{E4805999-EDB8-4139-EECB-E59009C3C23C}" dt="2022-06-30T17:53:18.645" v="12" actId="20577"/>
        <pc:sldMkLst>
          <pc:docMk/>
          <pc:sldMk cId="780792076" sldId="292"/>
        </pc:sldMkLst>
        <pc:spChg chg="mod">
          <ac:chgData name="Adele Edmondson (MLCSU)" userId="S::adele.edmondson@mlcsu.nhs.uk::08252072-d425-497b-8272-d064a8898332" providerId="AD" clId="Web-{E4805999-EDB8-4139-EECB-E59009C3C23C}" dt="2022-06-30T17:53:18.645" v="12" actId="20577"/>
          <ac:spMkLst>
            <pc:docMk/>
            <pc:sldMk cId="780792076" sldId="292"/>
            <ac:spMk id="3" creationId="{CC6A923B-9C1C-A77C-7DCD-B6F3778D744B}"/>
          </ac:spMkLst>
        </pc:spChg>
      </pc:sldChg>
      <pc:sldChg chg="modSp">
        <pc:chgData name="Adele Edmondson (MLCSU)" userId="S::adele.edmondson@mlcsu.nhs.uk::08252072-d425-497b-8272-d064a8898332" providerId="AD" clId="Web-{E4805999-EDB8-4139-EECB-E59009C3C23C}" dt="2022-06-30T17:53:42.990" v="30" actId="20577"/>
        <pc:sldMkLst>
          <pc:docMk/>
          <pc:sldMk cId="2778921619" sldId="301"/>
        </pc:sldMkLst>
        <pc:spChg chg="mod">
          <ac:chgData name="Adele Edmondson (MLCSU)" userId="S::adele.edmondson@mlcsu.nhs.uk::08252072-d425-497b-8272-d064a8898332" providerId="AD" clId="Web-{E4805999-EDB8-4139-EECB-E59009C3C23C}" dt="2022-06-30T17:53:42.990" v="30" actId="20577"/>
          <ac:spMkLst>
            <pc:docMk/>
            <pc:sldMk cId="2778921619" sldId="301"/>
            <ac:spMk id="3" creationId="{BE8E1D99-7D34-E68E-1D05-ED0E25BE35AD}"/>
          </ac:spMkLst>
        </pc:spChg>
      </pc:sldChg>
      <pc:sldChg chg="modSp">
        <pc:chgData name="Adele Edmondson (MLCSU)" userId="S::adele.edmondson@mlcsu.nhs.uk::08252072-d425-497b-8272-d064a8898332" providerId="AD" clId="Web-{E4805999-EDB8-4139-EECB-E59009C3C23C}" dt="2022-06-30T17:54:03.272" v="42" actId="20577"/>
        <pc:sldMkLst>
          <pc:docMk/>
          <pc:sldMk cId="2152791291" sldId="302"/>
        </pc:sldMkLst>
        <pc:spChg chg="mod">
          <ac:chgData name="Adele Edmondson (MLCSU)" userId="S::adele.edmondson@mlcsu.nhs.uk::08252072-d425-497b-8272-d064a8898332" providerId="AD" clId="Web-{E4805999-EDB8-4139-EECB-E59009C3C23C}" dt="2022-06-30T17:54:03.272" v="42" actId="20577"/>
          <ac:spMkLst>
            <pc:docMk/>
            <pc:sldMk cId="2152791291" sldId="302"/>
            <ac:spMk id="3" creationId="{A7EBD06B-F8D6-800E-781E-92F2110F2CB7}"/>
          </ac:spMkLst>
        </pc:spChg>
      </pc:sldChg>
      <pc:sldChg chg="modSp">
        <pc:chgData name="Adele Edmondson (MLCSU)" userId="S::adele.edmondson@mlcsu.nhs.uk::08252072-d425-497b-8272-d064a8898332" providerId="AD" clId="Web-{E4805999-EDB8-4139-EECB-E59009C3C23C}" dt="2022-06-30T17:54:44.243" v="45" actId="20577"/>
        <pc:sldMkLst>
          <pc:docMk/>
          <pc:sldMk cId="707627116" sldId="322"/>
        </pc:sldMkLst>
        <pc:spChg chg="mod">
          <ac:chgData name="Adele Edmondson (MLCSU)" userId="S::adele.edmondson@mlcsu.nhs.uk::08252072-d425-497b-8272-d064a8898332" providerId="AD" clId="Web-{E4805999-EDB8-4139-EECB-E59009C3C23C}" dt="2022-06-30T17:54:44.243" v="45" actId="20577"/>
          <ac:spMkLst>
            <pc:docMk/>
            <pc:sldMk cId="707627116" sldId="322"/>
            <ac:spMk id="10" creationId="{6440FEF3-EBA3-1252-7222-31CEA6AA93F6}"/>
          </ac:spMkLst>
        </pc:spChg>
      </pc:sldChg>
    </pc:docChg>
  </pc:docChgLst>
  <pc:docChgLst>
    <pc:chgData name="Adele Edmondson (MLCSU)" userId="08252072-d425-497b-8272-d064a8898332" providerId="ADAL" clId="{D5E35A80-374F-4DD1-BD0B-70502A123EC1}"/>
    <pc:docChg chg="modSld">
      <pc:chgData name="Adele Edmondson (MLCSU)" userId="08252072-d425-497b-8272-d064a8898332" providerId="ADAL" clId="{D5E35A80-374F-4DD1-BD0B-70502A123EC1}" dt="2022-06-30T17:50:31.744" v="62" actId="20577"/>
      <pc:docMkLst>
        <pc:docMk/>
      </pc:docMkLst>
      <pc:sldChg chg="modSp mod">
        <pc:chgData name="Adele Edmondson (MLCSU)" userId="08252072-d425-497b-8272-d064a8898332" providerId="ADAL" clId="{D5E35A80-374F-4DD1-BD0B-70502A123EC1}" dt="2022-06-30T17:50:17.473" v="42" actId="20577"/>
        <pc:sldMkLst>
          <pc:docMk/>
          <pc:sldMk cId="780792076" sldId="292"/>
        </pc:sldMkLst>
        <pc:spChg chg="mod">
          <ac:chgData name="Adele Edmondson (MLCSU)" userId="08252072-d425-497b-8272-d064a8898332" providerId="ADAL" clId="{D5E35A80-374F-4DD1-BD0B-70502A123EC1}" dt="2022-06-30T17:50:17.473" v="42" actId="20577"/>
          <ac:spMkLst>
            <pc:docMk/>
            <pc:sldMk cId="780792076" sldId="292"/>
            <ac:spMk id="3" creationId="{CC6A923B-9C1C-A77C-7DCD-B6F3778D744B}"/>
          </ac:spMkLst>
        </pc:spChg>
      </pc:sldChg>
      <pc:sldChg chg="modSp mod">
        <pc:chgData name="Adele Edmondson (MLCSU)" userId="08252072-d425-497b-8272-d064a8898332" providerId="ADAL" clId="{D5E35A80-374F-4DD1-BD0B-70502A123EC1}" dt="2022-06-30T17:27:03.824" v="18" actId="20577"/>
        <pc:sldMkLst>
          <pc:docMk/>
          <pc:sldMk cId="154618802" sldId="295"/>
        </pc:sldMkLst>
        <pc:spChg chg="mod">
          <ac:chgData name="Adele Edmondson (MLCSU)" userId="08252072-d425-497b-8272-d064a8898332" providerId="ADAL" clId="{D5E35A80-374F-4DD1-BD0B-70502A123EC1}" dt="2022-06-30T17:26:25.304" v="14" actId="20577"/>
          <ac:spMkLst>
            <pc:docMk/>
            <pc:sldMk cId="154618802" sldId="295"/>
            <ac:spMk id="19" creationId="{33B25333-E395-A11D-F44E-530B839AC641}"/>
          </ac:spMkLst>
        </pc:spChg>
        <pc:spChg chg="mod">
          <ac:chgData name="Adele Edmondson (MLCSU)" userId="08252072-d425-497b-8272-d064a8898332" providerId="ADAL" clId="{D5E35A80-374F-4DD1-BD0B-70502A123EC1}" dt="2022-06-30T17:27:03.824" v="18" actId="20577"/>
          <ac:spMkLst>
            <pc:docMk/>
            <pc:sldMk cId="154618802" sldId="295"/>
            <ac:spMk id="20" creationId="{99860BA0-A439-9549-01AD-5B3AA7D912EC}"/>
          </ac:spMkLst>
        </pc:spChg>
      </pc:sldChg>
      <pc:sldChg chg="modSp mod">
        <pc:chgData name="Adele Edmondson (MLCSU)" userId="08252072-d425-497b-8272-d064a8898332" providerId="ADAL" clId="{D5E35A80-374F-4DD1-BD0B-70502A123EC1}" dt="2022-06-30T17:50:31.744" v="62" actId="20577"/>
        <pc:sldMkLst>
          <pc:docMk/>
          <pc:sldMk cId="387859527" sldId="298"/>
        </pc:sldMkLst>
        <pc:spChg chg="mod">
          <ac:chgData name="Adele Edmondson (MLCSU)" userId="08252072-d425-497b-8272-d064a8898332" providerId="ADAL" clId="{D5E35A80-374F-4DD1-BD0B-70502A123EC1}" dt="2022-06-30T17:50:31.744" v="62" actId="20577"/>
          <ac:spMkLst>
            <pc:docMk/>
            <pc:sldMk cId="387859527" sldId="298"/>
            <ac:spMk id="3" creationId="{7FA2C287-AAAB-5F24-711E-44F233DE418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23822F-9B8C-4FE1-9F2D-BA3B161214CB}"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n-GB"/>
        </a:p>
      </dgm:t>
    </dgm:pt>
    <dgm:pt modelId="{D99F040D-18D2-4858-8D13-42BE5E5DD2FB}">
      <dgm:prSet phldrT="[Text]" custT="1"/>
      <dgm:spPr/>
      <dgm:t>
        <a:bodyPr/>
        <a:lstStyle/>
        <a:p>
          <a:r>
            <a:rPr lang="en-GB" sz="1600" b="1"/>
            <a:t>Involve</a:t>
          </a:r>
        </a:p>
      </dgm:t>
    </dgm:pt>
    <dgm:pt modelId="{3D097147-A71D-496A-9035-D4E9D12749D3}" type="parTrans" cxnId="{E0EB55C1-736D-4C88-AE3C-E6E84DF9BA19}">
      <dgm:prSet/>
      <dgm:spPr/>
      <dgm:t>
        <a:bodyPr/>
        <a:lstStyle/>
        <a:p>
          <a:endParaRPr lang="en-GB"/>
        </a:p>
      </dgm:t>
    </dgm:pt>
    <dgm:pt modelId="{33D9BCBD-67A7-4732-AA2E-50106B10DFF2}" type="sibTrans" cxnId="{E0EB55C1-736D-4C88-AE3C-E6E84DF9BA19}">
      <dgm:prSet/>
      <dgm:spPr/>
      <dgm:t>
        <a:bodyPr/>
        <a:lstStyle/>
        <a:p>
          <a:endParaRPr lang="en-GB"/>
        </a:p>
      </dgm:t>
    </dgm:pt>
    <dgm:pt modelId="{01D97CEC-FC64-4A4C-9CC6-9D0DD33691C7}">
      <dgm:prSet phldrT="[Text]"/>
      <dgm:spPr/>
      <dgm:t>
        <a:bodyPr/>
        <a:lstStyle/>
        <a:p>
          <a:r>
            <a:rPr lang="en-GB" b="1">
              <a:solidFill>
                <a:schemeClr val="tx1">
                  <a:lumMod val="85000"/>
                  <a:lumOff val="15000"/>
                </a:schemeClr>
              </a:solidFill>
            </a:rPr>
            <a:t>Service user experience</a:t>
          </a:r>
        </a:p>
      </dgm:t>
    </dgm:pt>
    <dgm:pt modelId="{CF0C6B87-174A-4C6F-9E16-7FC5BAAED9AC}" type="parTrans" cxnId="{B1F331DA-D433-420D-950F-3F8410D46314}">
      <dgm:prSet/>
      <dgm:spPr/>
      <dgm:t>
        <a:bodyPr/>
        <a:lstStyle/>
        <a:p>
          <a:endParaRPr lang="en-GB"/>
        </a:p>
      </dgm:t>
    </dgm:pt>
    <dgm:pt modelId="{678B04E9-F5C0-4A55-8D58-1C2593529751}" type="sibTrans" cxnId="{B1F331DA-D433-420D-950F-3F8410D46314}">
      <dgm:prSet/>
      <dgm:spPr/>
      <dgm:t>
        <a:bodyPr/>
        <a:lstStyle/>
        <a:p>
          <a:endParaRPr lang="en-GB"/>
        </a:p>
      </dgm:t>
    </dgm:pt>
    <dgm:pt modelId="{03261F20-694B-4B2F-986D-D77846245601}">
      <dgm:prSet phldrT="[Text]"/>
      <dgm:spPr/>
      <dgm:t>
        <a:bodyPr/>
        <a:lstStyle/>
        <a:p>
          <a:r>
            <a:rPr lang="en-GB" b="1"/>
            <a:t>Intelligence </a:t>
          </a:r>
        </a:p>
      </dgm:t>
    </dgm:pt>
    <dgm:pt modelId="{F30FF548-51CE-41AE-BBA5-B5562348F724}" type="parTrans" cxnId="{09AAA160-245C-495F-99F0-6F0C5A42A418}">
      <dgm:prSet/>
      <dgm:spPr/>
      <dgm:t>
        <a:bodyPr/>
        <a:lstStyle/>
        <a:p>
          <a:endParaRPr lang="en-GB"/>
        </a:p>
      </dgm:t>
    </dgm:pt>
    <dgm:pt modelId="{A76392E2-BB55-471C-B89E-EE9DFE6672A1}" type="sibTrans" cxnId="{09AAA160-245C-495F-99F0-6F0C5A42A418}">
      <dgm:prSet/>
      <dgm:spPr/>
      <dgm:t>
        <a:bodyPr/>
        <a:lstStyle/>
        <a:p>
          <a:endParaRPr lang="en-GB"/>
        </a:p>
      </dgm:t>
    </dgm:pt>
    <dgm:pt modelId="{E2CD9EC2-C1A5-4D3B-8A13-7D372B569069}">
      <dgm:prSet/>
      <dgm:spPr/>
      <dgm:t>
        <a:bodyPr/>
        <a:lstStyle/>
        <a:p>
          <a:r>
            <a:rPr lang="en-GB" b="1">
              <a:solidFill>
                <a:schemeClr val="tx1">
                  <a:lumMod val="85000"/>
                  <a:lumOff val="15000"/>
                </a:schemeClr>
              </a:solidFill>
            </a:rPr>
            <a:t>Place networks</a:t>
          </a:r>
        </a:p>
      </dgm:t>
    </dgm:pt>
    <dgm:pt modelId="{B7448B63-F6FC-4C6E-99AF-9527561686AF}" type="parTrans" cxnId="{1FF4BF33-F405-4FDF-92B1-7ACACA552C55}">
      <dgm:prSet/>
      <dgm:spPr/>
      <dgm:t>
        <a:bodyPr/>
        <a:lstStyle/>
        <a:p>
          <a:endParaRPr lang="en-GB"/>
        </a:p>
      </dgm:t>
    </dgm:pt>
    <dgm:pt modelId="{9799BAEA-943F-4D3C-8454-D70E38060C4F}" type="sibTrans" cxnId="{1FF4BF33-F405-4FDF-92B1-7ACACA552C55}">
      <dgm:prSet/>
      <dgm:spPr/>
      <dgm:t>
        <a:bodyPr/>
        <a:lstStyle/>
        <a:p>
          <a:endParaRPr lang="en-GB"/>
        </a:p>
      </dgm:t>
    </dgm:pt>
    <dgm:pt modelId="{C112F34D-911F-42DC-AFFA-C9870AC1A668}" type="pres">
      <dgm:prSet presAssocID="{DE23822F-9B8C-4FE1-9F2D-BA3B161214CB}" presName="cycle" presStyleCnt="0">
        <dgm:presLayoutVars>
          <dgm:dir/>
          <dgm:resizeHandles val="exact"/>
        </dgm:presLayoutVars>
      </dgm:prSet>
      <dgm:spPr/>
    </dgm:pt>
    <dgm:pt modelId="{0CBFEEE4-BF88-491E-8B76-76093FAE8495}" type="pres">
      <dgm:prSet presAssocID="{D99F040D-18D2-4858-8D13-42BE5E5DD2FB}" presName="node" presStyleLbl="node1" presStyleIdx="0" presStyleCnt="4">
        <dgm:presLayoutVars>
          <dgm:bulletEnabled val="1"/>
        </dgm:presLayoutVars>
      </dgm:prSet>
      <dgm:spPr/>
    </dgm:pt>
    <dgm:pt modelId="{506FEBCF-8256-4D26-977F-7435B7D6C88C}" type="pres">
      <dgm:prSet presAssocID="{33D9BCBD-67A7-4732-AA2E-50106B10DFF2}" presName="sibTrans" presStyleLbl="sibTrans2D1" presStyleIdx="0" presStyleCnt="4"/>
      <dgm:spPr/>
    </dgm:pt>
    <dgm:pt modelId="{298006B3-43BC-402E-8034-E198134117D4}" type="pres">
      <dgm:prSet presAssocID="{33D9BCBD-67A7-4732-AA2E-50106B10DFF2}" presName="connectorText" presStyleLbl="sibTrans2D1" presStyleIdx="0" presStyleCnt="4"/>
      <dgm:spPr/>
    </dgm:pt>
    <dgm:pt modelId="{DD550D54-94B4-4634-9A83-5183B51A3F3C}" type="pres">
      <dgm:prSet presAssocID="{E2CD9EC2-C1A5-4D3B-8A13-7D372B569069}" presName="node" presStyleLbl="node1" presStyleIdx="1" presStyleCnt="4">
        <dgm:presLayoutVars>
          <dgm:bulletEnabled val="1"/>
        </dgm:presLayoutVars>
      </dgm:prSet>
      <dgm:spPr/>
    </dgm:pt>
    <dgm:pt modelId="{75629CBB-F40E-45AD-BABF-B3231979026B}" type="pres">
      <dgm:prSet presAssocID="{9799BAEA-943F-4D3C-8454-D70E38060C4F}" presName="sibTrans" presStyleLbl="sibTrans2D1" presStyleIdx="1" presStyleCnt="4"/>
      <dgm:spPr/>
    </dgm:pt>
    <dgm:pt modelId="{297CDF3A-573E-414C-88F6-304F446A7766}" type="pres">
      <dgm:prSet presAssocID="{9799BAEA-943F-4D3C-8454-D70E38060C4F}" presName="connectorText" presStyleLbl="sibTrans2D1" presStyleIdx="1" presStyleCnt="4"/>
      <dgm:spPr/>
    </dgm:pt>
    <dgm:pt modelId="{7C5AD9E8-6E61-4A12-825C-109EF516B0E1}" type="pres">
      <dgm:prSet presAssocID="{01D97CEC-FC64-4A4C-9CC6-9D0DD33691C7}" presName="node" presStyleLbl="node1" presStyleIdx="2" presStyleCnt="4">
        <dgm:presLayoutVars>
          <dgm:bulletEnabled val="1"/>
        </dgm:presLayoutVars>
      </dgm:prSet>
      <dgm:spPr/>
    </dgm:pt>
    <dgm:pt modelId="{AB0F316E-0827-4FC8-A1F6-61F0C69024E9}" type="pres">
      <dgm:prSet presAssocID="{678B04E9-F5C0-4A55-8D58-1C2593529751}" presName="sibTrans" presStyleLbl="sibTrans2D1" presStyleIdx="2" presStyleCnt="4" custLinFactNeighborX="10208" custLinFactNeighborY="2244"/>
      <dgm:spPr/>
    </dgm:pt>
    <dgm:pt modelId="{D3E46141-0286-4A6B-8B4A-805BE0109570}" type="pres">
      <dgm:prSet presAssocID="{678B04E9-F5C0-4A55-8D58-1C2593529751}" presName="connectorText" presStyleLbl="sibTrans2D1" presStyleIdx="2" presStyleCnt="4"/>
      <dgm:spPr/>
    </dgm:pt>
    <dgm:pt modelId="{6B456EC2-4042-4CB6-A599-EEC60029AE17}" type="pres">
      <dgm:prSet presAssocID="{03261F20-694B-4B2F-986D-D77846245601}" presName="node" presStyleLbl="node1" presStyleIdx="3" presStyleCnt="4" custRadScaleRad="97183" custRadScaleInc="924">
        <dgm:presLayoutVars>
          <dgm:bulletEnabled val="1"/>
        </dgm:presLayoutVars>
      </dgm:prSet>
      <dgm:spPr/>
    </dgm:pt>
    <dgm:pt modelId="{F0B0CAF9-7058-437D-9A4F-4550A72128DC}" type="pres">
      <dgm:prSet presAssocID="{A76392E2-BB55-471C-B89E-EE9DFE6672A1}" presName="sibTrans" presStyleLbl="sibTrans2D1" presStyleIdx="3" presStyleCnt="4"/>
      <dgm:spPr/>
    </dgm:pt>
    <dgm:pt modelId="{32F321CF-363A-42BC-817B-95CE85209BD4}" type="pres">
      <dgm:prSet presAssocID="{A76392E2-BB55-471C-B89E-EE9DFE6672A1}" presName="connectorText" presStyleLbl="sibTrans2D1" presStyleIdx="3" presStyleCnt="4"/>
      <dgm:spPr/>
    </dgm:pt>
  </dgm:ptLst>
  <dgm:cxnLst>
    <dgm:cxn modelId="{6C73DA25-C738-4D45-B36E-25FB799608D6}" type="presOf" srcId="{33D9BCBD-67A7-4732-AA2E-50106B10DFF2}" destId="{506FEBCF-8256-4D26-977F-7435B7D6C88C}" srcOrd="0" destOrd="0" presId="urn:microsoft.com/office/officeart/2005/8/layout/cycle2"/>
    <dgm:cxn modelId="{DC21512E-6178-494A-9EA1-693AA58C48AB}" type="presOf" srcId="{DE23822F-9B8C-4FE1-9F2D-BA3B161214CB}" destId="{C112F34D-911F-42DC-AFFA-C9870AC1A668}" srcOrd="0" destOrd="0" presId="urn:microsoft.com/office/officeart/2005/8/layout/cycle2"/>
    <dgm:cxn modelId="{1FF4BF33-F405-4FDF-92B1-7ACACA552C55}" srcId="{DE23822F-9B8C-4FE1-9F2D-BA3B161214CB}" destId="{E2CD9EC2-C1A5-4D3B-8A13-7D372B569069}" srcOrd="1" destOrd="0" parTransId="{B7448B63-F6FC-4C6E-99AF-9527561686AF}" sibTransId="{9799BAEA-943F-4D3C-8454-D70E38060C4F}"/>
    <dgm:cxn modelId="{9113803F-127C-48B0-8F5C-B403EE8ADC07}" type="presOf" srcId="{9799BAEA-943F-4D3C-8454-D70E38060C4F}" destId="{75629CBB-F40E-45AD-BABF-B3231979026B}" srcOrd="0" destOrd="0" presId="urn:microsoft.com/office/officeart/2005/8/layout/cycle2"/>
    <dgm:cxn modelId="{09AAA160-245C-495F-99F0-6F0C5A42A418}" srcId="{DE23822F-9B8C-4FE1-9F2D-BA3B161214CB}" destId="{03261F20-694B-4B2F-986D-D77846245601}" srcOrd="3" destOrd="0" parTransId="{F30FF548-51CE-41AE-BBA5-B5562348F724}" sibTransId="{A76392E2-BB55-471C-B89E-EE9DFE6672A1}"/>
    <dgm:cxn modelId="{00D16457-1331-4350-858D-1074C276F345}" type="presOf" srcId="{33D9BCBD-67A7-4732-AA2E-50106B10DFF2}" destId="{298006B3-43BC-402E-8034-E198134117D4}" srcOrd="1" destOrd="0" presId="urn:microsoft.com/office/officeart/2005/8/layout/cycle2"/>
    <dgm:cxn modelId="{3CA14E89-6073-405B-B7E4-7F26249197F5}" type="presOf" srcId="{678B04E9-F5C0-4A55-8D58-1C2593529751}" destId="{D3E46141-0286-4A6B-8B4A-805BE0109570}" srcOrd="1" destOrd="0" presId="urn:microsoft.com/office/officeart/2005/8/layout/cycle2"/>
    <dgm:cxn modelId="{423B319E-0869-457D-B556-BDCDD2D1BE6C}" type="presOf" srcId="{D99F040D-18D2-4858-8D13-42BE5E5DD2FB}" destId="{0CBFEEE4-BF88-491E-8B76-76093FAE8495}" srcOrd="0" destOrd="0" presId="urn:microsoft.com/office/officeart/2005/8/layout/cycle2"/>
    <dgm:cxn modelId="{FAA768A1-7698-4D66-B7F5-EBC47440C466}" type="presOf" srcId="{A76392E2-BB55-471C-B89E-EE9DFE6672A1}" destId="{32F321CF-363A-42BC-817B-95CE85209BD4}" srcOrd="1" destOrd="0" presId="urn:microsoft.com/office/officeart/2005/8/layout/cycle2"/>
    <dgm:cxn modelId="{273878A6-4C14-482D-B1A6-912B9A640B31}" type="presOf" srcId="{A76392E2-BB55-471C-B89E-EE9DFE6672A1}" destId="{F0B0CAF9-7058-437D-9A4F-4550A72128DC}" srcOrd="0" destOrd="0" presId="urn:microsoft.com/office/officeart/2005/8/layout/cycle2"/>
    <dgm:cxn modelId="{24E014BC-4B7D-47A4-BF82-75578B225AD8}" type="presOf" srcId="{678B04E9-F5C0-4A55-8D58-1C2593529751}" destId="{AB0F316E-0827-4FC8-A1F6-61F0C69024E9}" srcOrd="0" destOrd="0" presId="urn:microsoft.com/office/officeart/2005/8/layout/cycle2"/>
    <dgm:cxn modelId="{20F779BC-DC54-4935-BABC-5D7D6A0FD3D8}" type="presOf" srcId="{01D97CEC-FC64-4A4C-9CC6-9D0DD33691C7}" destId="{7C5AD9E8-6E61-4A12-825C-109EF516B0E1}" srcOrd="0" destOrd="0" presId="urn:microsoft.com/office/officeart/2005/8/layout/cycle2"/>
    <dgm:cxn modelId="{E0EB55C1-736D-4C88-AE3C-E6E84DF9BA19}" srcId="{DE23822F-9B8C-4FE1-9F2D-BA3B161214CB}" destId="{D99F040D-18D2-4858-8D13-42BE5E5DD2FB}" srcOrd="0" destOrd="0" parTransId="{3D097147-A71D-496A-9035-D4E9D12749D3}" sibTransId="{33D9BCBD-67A7-4732-AA2E-50106B10DFF2}"/>
    <dgm:cxn modelId="{327BD4C6-288D-4BF5-8FFF-DEB1075E4554}" type="presOf" srcId="{03261F20-694B-4B2F-986D-D77846245601}" destId="{6B456EC2-4042-4CB6-A599-EEC60029AE17}" srcOrd="0" destOrd="0" presId="urn:microsoft.com/office/officeart/2005/8/layout/cycle2"/>
    <dgm:cxn modelId="{64EC79D2-EC69-453B-8254-897A1614E7FE}" type="presOf" srcId="{9799BAEA-943F-4D3C-8454-D70E38060C4F}" destId="{297CDF3A-573E-414C-88F6-304F446A7766}" srcOrd="1" destOrd="0" presId="urn:microsoft.com/office/officeart/2005/8/layout/cycle2"/>
    <dgm:cxn modelId="{992010DA-BF34-4F62-A8F6-EB7DC60F208D}" type="presOf" srcId="{E2CD9EC2-C1A5-4D3B-8A13-7D372B569069}" destId="{DD550D54-94B4-4634-9A83-5183B51A3F3C}" srcOrd="0" destOrd="0" presId="urn:microsoft.com/office/officeart/2005/8/layout/cycle2"/>
    <dgm:cxn modelId="{B1F331DA-D433-420D-950F-3F8410D46314}" srcId="{DE23822F-9B8C-4FE1-9F2D-BA3B161214CB}" destId="{01D97CEC-FC64-4A4C-9CC6-9D0DD33691C7}" srcOrd="2" destOrd="0" parTransId="{CF0C6B87-174A-4C6F-9E16-7FC5BAAED9AC}" sibTransId="{678B04E9-F5C0-4A55-8D58-1C2593529751}"/>
    <dgm:cxn modelId="{DE1B9829-A130-49DC-96C6-3064F30AA470}" type="presParOf" srcId="{C112F34D-911F-42DC-AFFA-C9870AC1A668}" destId="{0CBFEEE4-BF88-491E-8B76-76093FAE8495}" srcOrd="0" destOrd="0" presId="urn:microsoft.com/office/officeart/2005/8/layout/cycle2"/>
    <dgm:cxn modelId="{36AB659D-357A-46EB-B793-474C511DA86D}" type="presParOf" srcId="{C112F34D-911F-42DC-AFFA-C9870AC1A668}" destId="{506FEBCF-8256-4D26-977F-7435B7D6C88C}" srcOrd="1" destOrd="0" presId="urn:microsoft.com/office/officeart/2005/8/layout/cycle2"/>
    <dgm:cxn modelId="{C7E48714-EDB8-4685-93F5-45A93C5559F6}" type="presParOf" srcId="{506FEBCF-8256-4D26-977F-7435B7D6C88C}" destId="{298006B3-43BC-402E-8034-E198134117D4}" srcOrd="0" destOrd="0" presId="urn:microsoft.com/office/officeart/2005/8/layout/cycle2"/>
    <dgm:cxn modelId="{0F2F8476-D8DC-4233-8311-92EEF4F26123}" type="presParOf" srcId="{C112F34D-911F-42DC-AFFA-C9870AC1A668}" destId="{DD550D54-94B4-4634-9A83-5183B51A3F3C}" srcOrd="2" destOrd="0" presId="urn:microsoft.com/office/officeart/2005/8/layout/cycle2"/>
    <dgm:cxn modelId="{39E0CED2-EB42-4E93-9F37-94AE8E934DE3}" type="presParOf" srcId="{C112F34D-911F-42DC-AFFA-C9870AC1A668}" destId="{75629CBB-F40E-45AD-BABF-B3231979026B}" srcOrd="3" destOrd="0" presId="urn:microsoft.com/office/officeart/2005/8/layout/cycle2"/>
    <dgm:cxn modelId="{C146A699-9AA4-47EB-A9D4-8C5A72EC7882}" type="presParOf" srcId="{75629CBB-F40E-45AD-BABF-B3231979026B}" destId="{297CDF3A-573E-414C-88F6-304F446A7766}" srcOrd="0" destOrd="0" presId="urn:microsoft.com/office/officeart/2005/8/layout/cycle2"/>
    <dgm:cxn modelId="{CB8B0B09-D812-4A88-B3B9-041336DE60CA}" type="presParOf" srcId="{C112F34D-911F-42DC-AFFA-C9870AC1A668}" destId="{7C5AD9E8-6E61-4A12-825C-109EF516B0E1}" srcOrd="4" destOrd="0" presId="urn:microsoft.com/office/officeart/2005/8/layout/cycle2"/>
    <dgm:cxn modelId="{D96342C0-E529-452A-8D13-3BA6D49AC5E7}" type="presParOf" srcId="{C112F34D-911F-42DC-AFFA-C9870AC1A668}" destId="{AB0F316E-0827-4FC8-A1F6-61F0C69024E9}" srcOrd="5" destOrd="0" presId="urn:microsoft.com/office/officeart/2005/8/layout/cycle2"/>
    <dgm:cxn modelId="{A2C30CA6-9CA3-4D14-8409-6BEF5552BDBC}" type="presParOf" srcId="{AB0F316E-0827-4FC8-A1F6-61F0C69024E9}" destId="{D3E46141-0286-4A6B-8B4A-805BE0109570}" srcOrd="0" destOrd="0" presId="urn:microsoft.com/office/officeart/2005/8/layout/cycle2"/>
    <dgm:cxn modelId="{06832ADF-A97C-483D-BAF6-D105F8F8DDCF}" type="presParOf" srcId="{C112F34D-911F-42DC-AFFA-C9870AC1A668}" destId="{6B456EC2-4042-4CB6-A599-EEC60029AE17}" srcOrd="6" destOrd="0" presId="urn:microsoft.com/office/officeart/2005/8/layout/cycle2"/>
    <dgm:cxn modelId="{80A147AB-B404-4FF0-8ECC-FB3C941E5B1A}" type="presParOf" srcId="{C112F34D-911F-42DC-AFFA-C9870AC1A668}" destId="{F0B0CAF9-7058-437D-9A4F-4550A72128DC}" srcOrd="7" destOrd="0" presId="urn:microsoft.com/office/officeart/2005/8/layout/cycle2"/>
    <dgm:cxn modelId="{FC25A1C2-0C8D-4BAD-8D8C-160FB02A84F1}" type="presParOf" srcId="{F0B0CAF9-7058-437D-9A4F-4550A72128DC}" destId="{32F321CF-363A-42BC-817B-95CE85209BD4}"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23822F-9B8C-4FE1-9F2D-BA3B161214CB}"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n-GB"/>
        </a:p>
      </dgm:t>
    </dgm:pt>
    <dgm:pt modelId="{D99F040D-18D2-4858-8D13-42BE5E5DD2FB}">
      <dgm:prSet phldrT="[Text]" custT="1"/>
      <dgm:spPr/>
      <dgm:t>
        <a:bodyPr/>
        <a:lstStyle/>
        <a:p>
          <a:r>
            <a:rPr lang="en-GB" sz="1100"/>
            <a:t>Involve</a:t>
          </a:r>
        </a:p>
      </dgm:t>
    </dgm:pt>
    <dgm:pt modelId="{3D097147-A71D-496A-9035-D4E9D12749D3}" type="parTrans" cxnId="{E0EB55C1-736D-4C88-AE3C-E6E84DF9BA19}">
      <dgm:prSet/>
      <dgm:spPr/>
      <dgm:t>
        <a:bodyPr/>
        <a:lstStyle/>
        <a:p>
          <a:endParaRPr lang="en-GB" sz="1100"/>
        </a:p>
      </dgm:t>
    </dgm:pt>
    <dgm:pt modelId="{33D9BCBD-67A7-4732-AA2E-50106B10DFF2}" type="sibTrans" cxnId="{E0EB55C1-736D-4C88-AE3C-E6E84DF9BA19}">
      <dgm:prSet custT="1"/>
      <dgm:spPr/>
      <dgm:t>
        <a:bodyPr/>
        <a:lstStyle/>
        <a:p>
          <a:endParaRPr lang="en-GB" sz="1100"/>
        </a:p>
      </dgm:t>
    </dgm:pt>
    <dgm:pt modelId="{01D97CEC-FC64-4A4C-9CC6-9D0DD33691C7}">
      <dgm:prSet phldrT="[Text]" custT="1"/>
      <dgm:spPr/>
      <dgm:t>
        <a:bodyPr/>
        <a:lstStyle/>
        <a:p>
          <a:r>
            <a:rPr lang="en-GB" sz="1100">
              <a:solidFill>
                <a:schemeClr val="tx1">
                  <a:lumMod val="85000"/>
                  <a:lumOff val="15000"/>
                </a:schemeClr>
              </a:solidFill>
            </a:rPr>
            <a:t>Service user experience</a:t>
          </a:r>
        </a:p>
      </dgm:t>
    </dgm:pt>
    <dgm:pt modelId="{CF0C6B87-174A-4C6F-9E16-7FC5BAAED9AC}" type="parTrans" cxnId="{B1F331DA-D433-420D-950F-3F8410D46314}">
      <dgm:prSet/>
      <dgm:spPr/>
      <dgm:t>
        <a:bodyPr/>
        <a:lstStyle/>
        <a:p>
          <a:endParaRPr lang="en-GB" sz="1100"/>
        </a:p>
      </dgm:t>
    </dgm:pt>
    <dgm:pt modelId="{678B04E9-F5C0-4A55-8D58-1C2593529751}" type="sibTrans" cxnId="{B1F331DA-D433-420D-950F-3F8410D46314}">
      <dgm:prSet custT="1"/>
      <dgm:spPr/>
      <dgm:t>
        <a:bodyPr/>
        <a:lstStyle/>
        <a:p>
          <a:endParaRPr lang="en-GB" sz="1100"/>
        </a:p>
      </dgm:t>
    </dgm:pt>
    <dgm:pt modelId="{03261F20-694B-4B2F-986D-D77846245601}">
      <dgm:prSet phldrT="[Text]" custT="1"/>
      <dgm:spPr/>
      <dgm:t>
        <a:bodyPr/>
        <a:lstStyle/>
        <a:p>
          <a:r>
            <a:rPr lang="en-GB" sz="1100"/>
            <a:t>Intelligence </a:t>
          </a:r>
        </a:p>
      </dgm:t>
    </dgm:pt>
    <dgm:pt modelId="{F30FF548-51CE-41AE-BBA5-B5562348F724}" type="parTrans" cxnId="{09AAA160-245C-495F-99F0-6F0C5A42A418}">
      <dgm:prSet/>
      <dgm:spPr/>
      <dgm:t>
        <a:bodyPr/>
        <a:lstStyle/>
        <a:p>
          <a:endParaRPr lang="en-GB" sz="1100"/>
        </a:p>
      </dgm:t>
    </dgm:pt>
    <dgm:pt modelId="{A76392E2-BB55-471C-B89E-EE9DFE6672A1}" type="sibTrans" cxnId="{09AAA160-245C-495F-99F0-6F0C5A42A418}">
      <dgm:prSet custT="1"/>
      <dgm:spPr/>
      <dgm:t>
        <a:bodyPr/>
        <a:lstStyle/>
        <a:p>
          <a:endParaRPr lang="en-GB" sz="1100"/>
        </a:p>
      </dgm:t>
    </dgm:pt>
    <dgm:pt modelId="{E2CD9EC2-C1A5-4D3B-8A13-7D372B569069}">
      <dgm:prSet custT="1"/>
      <dgm:spPr/>
      <dgm:t>
        <a:bodyPr/>
        <a:lstStyle/>
        <a:p>
          <a:r>
            <a:rPr lang="en-GB" sz="1100">
              <a:solidFill>
                <a:schemeClr val="tx1">
                  <a:lumMod val="85000"/>
                  <a:lumOff val="15000"/>
                </a:schemeClr>
              </a:solidFill>
            </a:rPr>
            <a:t>Place networks</a:t>
          </a:r>
        </a:p>
      </dgm:t>
    </dgm:pt>
    <dgm:pt modelId="{B7448B63-F6FC-4C6E-99AF-9527561686AF}" type="parTrans" cxnId="{1FF4BF33-F405-4FDF-92B1-7ACACA552C55}">
      <dgm:prSet/>
      <dgm:spPr/>
      <dgm:t>
        <a:bodyPr/>
        <a:lstStyle/>
        <a:p>
          <a:endParaRPr lang="en-GB" sz="1100"/>
        </a:p>
      </dgm:t>
    </dgm:pt>
    <dgm:pt modelId="{9799BAEA-943F-4D3C-8454-D70E38060C4F}" type="sibTrans" cxnId="{1FF4BF33-F405-4FDF-92B1-7ACACA552C55}">
      <dgm:prSet custT="1"/>
      <dgm:spPr/>
      <dgm:t>
        <a:bodyPr/>
        <a:lstStyle/>
        <a:p>
          <a:endParaRPr lang="en-GB" sz="1100"/>
        </a:p>
      </dgm:t>
    </dgm:pt>
    <dgm:pt modelId="{C112F34D-911F-42DC-AFFA-C9870AC1A668}" type="pres">
      <dgm:prSet presAssocID="{DE23822F-9B8C-4FE1-9F2D-BA3B161214CB}" presName="cycle" presStyleCnt="0">
        <dgm:presLayoutVars>
          <dgm:dir/>
          <dgm:resizeHandles val="exact"/>
        </dgm:presLayoutVars>
      </dgm:prSet>
      <dgm:spPr/>
    </dgm:pt>
    <dgm:pt modelId="{0CBFEEE4-BF88-491E-8B76-76093FAE8495}" type="pres">
      <dgm:prSet presAssocID="{D99F040D-18D2-4858-8D13-42BE5E5DD2FB}" presName="node" presStyleLbl="node1" presStyleIdx="0" presStyleCnt="4">
        <dgm:presLayoutVars>
          <dgm:bulletEnabled val="1"/>
        </dgm:presLayoutVars>
      </dgm:prSet>
      <dgm:spPr/>
    </dgm:pt>
    <dgm:pt modelId="{506FEBCF-8256-4D26-977F-7435B7D6C88C}" type="pres">
      <dgm:prSet presAssocID="{33D9BCBD-67A7-4732-AA2E-50106B10DFF2}" presName="sibTrans" presStyleLbl="sibTrans2D1" presStyleIdx="0" presStyleCnt="4"/>
      <dgm:spPr/>
    </dgm:pt>
    <dgm:pt modelId="{298006B3-43BC-402E-8034-E198134117D4}" type="pres">
      <dgm:prSet presAssocID="{33D9BCBD-67A7-4732-AA2E-50106B10DFF2}" presName="connectorText" presStyleLbl="sibTrans2D1" presStyleIdx="0" presStyleCnt="4"/>
      <dgm:spPr/>
    </dgm:pt>
    <dgm:pt modelId="{DD550D54-94B4-4634-9A83-5183B51A3F3C}" type="pres">
      <dgm:prSet presAssocID="{E2CD9EC2-C1A5-4D3B-8A13-7D372B569069}" presName="node" presStyleLbl="node1" presStyleIdx="1" presStyleCnt="4">
        <dgm:presLayoutVars>
          <dgm:bulletEnabled val="1"/>
        </dgm:presLayoutVars>
      </dgm:prSet>
      <dgm:spPr/>
    </dgm:pt>
    <dgm:pt modelId="{75629CBB-F40E-45AD-BABF-B3231979026B}" type="pres">
      <dgm:prSet presAssocID="{9799BAEA-943F-4D3C-8454-D70E38060C4F}" presName="sibTrans" presStyleLbl="sibTrans2D1" presStyleIdx="1" presStyleCnt="4"/>
      <dgm:spPr/>
    </dgm:pt>
    <dgm:pt modelId="{297CDF3A-573E-414C-88F6-304F446A7766}" type="pres">
      <dgm:prSet presAssocID="{9799BAEA-943F-4D3C-8454-D70E38060C4F}" presName="connectorText" presStyleLbl="sibTrans2D1" presStyleIdx="1" presStyleCnt="4"/>
      <dgm:spPr/>
    </dgm:pt>
    <dgm:pt modelId="{7C5AD9E8-6E61-4A12-825C-109EF516B0E1}" type="pres">
      <dgm:prSet presAssocID="{01D97CEC-FC64-4A4C-9CC6-9D0DD33691C7}" presName="node" presStyleLbl="node1" presStyleIdx="2" presStyleCnt="4">
        <dgm:presLayoutVars>
          <dgm:bulletEnabled val="1"/>
        </dgm:presLayoutVars>
      </dgm:prSet>
      <dgm:spPr/>
    </dgm:pt>
    <dgm:pt modelId="{AB0F316E-0827-4FC8-A1F6-61F0C69024E9}" type="pres">
      <dgm:prSet presAssocID="{678B04E9-F5C0-4A55-8D58-1C2593529751}" presName="sibTrans" presStyleLbl="sibTrans2D1" presStyleIdx="2" presStyleCnt="4" custLinFactNeighborX="10208" custLinFactNeighborY="2244"/>
      <dgm:spPr/>
    </dgm:pt>
    <dgm:pt modelId="{D3E46141-0286-4A6B-8B4A-805BE0109570}" type="pres">
      <dgm:prSet presAssocID="{678B04E9-F5C0-4A55-8D58-1C2593529751}" presName="connectorText" presStyleLbl="sibTrans2D1" presStyleIdx="2" presStyleCnt="4"/>
      <dgm:spPr/>
    </dgm:pt>
    <dgm:pt modelId="{6B456EC2-4042-4CB6-A599-EEC60029AE17}" type="pres">
      <dgm:prSet presAssocID="{03261F20-694B-4B2F-986D-D77846245601}" presName="node" presStyleLbl="node1" presStyleIdx="3" presStyleCnt="4">
        <dgm:presLayoutVars>
          <dgm:bulletEnabled val="1"/>
        </dgm:presLayoutVars>
      </dgm:prSet>
      <dgm:spPr/>
    </dgm:pt>
    <dgm:pt modelId="{F0B0CAF9-7058-437D-9A4F-4550A72128DC}" type="pres">
      <dgm:prSet presAssocID="{A76392E2-BB55-471C-B89E-EE9DFE6672A1}" presName="sibTrans" presStyleLbl="sibTrans2D1" presStyleIdx="3" presStyleCnt="4"/>
      <dgm:spPr/>
    </dgm:pt>
    <dgm:pt modelId="{32F321CF-363A-42BC-817B-95CE85209BD4}" type="pres">
      <dgm:prSet presAssocID="{A76392E2-BB55-471C-B89E-EE9DFE6672A1}" presName="connectorText" presStyleLbl="sibTrans2D1" presStyleIdx="3" presStyleCnt="4"/>
      <dgm:spPr/>
    </dgm:pt>
  </dgm:ptLst>
  <dgm:cxnLst>
    <dgm:cxn modelId="{6C73DA25-C738-4D45-B36E-25FB799608D6}" type="presOf" srcId="{33D9BCBD-67A7-4732-AA2E-50106B10DFF2}" destId="{506FEBCF-8256-4D26-977F-7435B7D6C88C}" srcOrd="0" destOrd="0" presId="urn:microsoft.com/office/officeart/2005/8/layout/cycle2"/>
    <dgm:cxn modelId="{DC21512E-6178-494A-9EA1-693AA58C48AB}" type="presOf" srcId="{DE23822F-9B8C-4FE1-9F2D-BA3B161214CB}" destId="{C112F34D-911F-42DC-AFFA-C9870AC1A668}" srcOrd="0" destOrd="0" presId="urn:microsoft.com/office/officeart/2005/8/layout/cycle2"/>
    <dgm:cxn modelId="{1FF4BF33-F405-4FDF-92B1-7ACACA552C55}" srcId="{DE23822F-9B8C-4FE1-9F2D-BA3B161214CB}" destId="{E2CD9EC2-C1A5-4D3B-8A13-7D372B569069}" srcOrd="1" destOrd="0" parTransId="{B7448B63-F6FC-4C6E-99AF-9527561686AF}" sibTransId="{9799BAEA-943F-4D3C-8454-D70E38060C4F}"/>
    <dgm:cxn modelId="{9113803F-127C-48B0-8F5C-B403EE8ADC07}" type="presOf" srcId="{9799BAEA-943F-4D3C-8454-D70E38060C4F}" destId="{75629CBB-F40E-45AD-BABF-B3231979026B}" srcOrd="0" destOrd="0" presId="urn:microsoft.com/office/officeart/2005/8/layout/cycle2"/>
    <dgm:cxn modelId="{09AAA160-245C-495F-99F0-6F0C5A42A418}" srcId="{DE23822F-9B8C-4FE1-9F2D-BA3B161214CB}" destId="{03261F20-694B-4B2F-986D-D77846245601}" srcOrd="3" destOrd="0" parTransId="{F30FF548-51CE-41AE-BBA5-B5562348F724}" sibTransId="{A76392E2-BB55-471C-B89E-EE9DFE6672A1}"/>
    <dgm:cxn modelId="{00D16457-1331-4350-858D-1074C276F345}" type="presOf" srcId="{33D9BCBD-67A7-4732-AA2E-50106B10DFF2}" destId="{298006B3-43BC-402E-8034-E198134117D4}" srcOrd="1" destOrd="0" presId="urn:microsoft.com/office/officeart/2005/8/layout/cycle2"/>
    <dgm:cxn modelId="{3CA14E89-6073-405B-B7E4-7F26249197F5}" type="presOf" srcId="{678B04E9-F5C0-4A55-8D58-1C2593529751}" destId="{D3E46141-0286-4A6B-8B4A-805BE0109570}" srcOrd="1" destOrd="0" presId="urn:microsoft.com/office/officeart/2005/8/layout/cycle2"/>
    <dgm:cxn modelId="{423B319E-0869-457D-B556-BDCDD2D1BE6C}" type="presOf" srcId="{D99F040D-18D2-4858-8D13-42BE5E5DD2FB}" destId="{0CBFEEE4-BF88-491E-8B76-76093FAE8495}" srcOrd="0" destOrd="0" presId="urn:microsoft.com/office/officeart/2005/8/layout/cycle2"/>
    <dgm:cxn modelId="{FAA768A1-7698-4D66-B7F5-EBC47440C466}" type="presOf" srcId="{A76392E2-BB55-471C-B89E-EE9DFE6672A1}" destId="{32F321CF-363A-42BC-817B-95CE85209BD4}" srcOrd="1" destOrd="0" presId="urn:microsoft.com/office/officeart/2005/8/layout/cycle2"/>
    <dgm:cxn modelId="{273878A6-4C14-482D-B1A6-912B9A640B31}" type="presOf" srcId="{A76392E2-BB55-471C-B89E-EE9DFE6672A1}" destId="{F0B0CAF9-7058-437D-9A4F-4550A72128DC}" srcOrd="0" destOrd="0" presId="urn:microsoft.com/office/officeart/2005/8/layout/cycle2"/>
    <dgm:cxn modelId="{24E014BC-4B7D-47A4-BF82-75578B225AD8}" type="presOf" srcId="{678B04E9-F5C0-4A55-8D58-1C2593529751}" destId="{AB0F316E-0827-4FC8-A1F6-61F0C69024E9}" srcOrd="0" destOrd="0" presId="urn:microsoft.com/office/officeart/2005/8/layout/cycle2"/>
    <dgm:cxn modelId="{20F779BC-DC54-4935-BABC-5D7D6A0FD3D8}" type="presOf" srcId="{01D97CEC-FC64-4A4C-9CC6-9D0DD33691C7}" destId="{7C5AD9E8-6E61-4A12-825C-109EF516B0E1}" srcOrd="0" destOrd="0" presId="urn:microsoft.com/office/officeart/2005/8/layout/cycle2"/>
    <dgm:cxn modelId="{E0EB55C1-736D-4C88-AE3C-E6E84DF9BA19}" srcId="{DE23822F-9B8C-4FE1-9F2D-BA3B161214CB}" destId="{D99F040D-18D2-4858-8D13-42BE5E5DD2FB}" srcOrd="0" destOrd="0" parTransId="{3D097147-A71D-496A-9035-D4E9D12749D3}" sibTransId="{33D9BCBD-67A7-4732-AA2E-50106B10DFF2}"/>
    <dgm:cxn modelId="{327BD4C6-288D-4BF5-8FFF-DEB1075E4554}" type="presOf" srcId="{03261F20-694B-4B2F-986D-D77846245601}" destId="{6B456EC2-4042-4CB6-A599-EEC60029AE17}" srcOrd="0" destOrd="0" presId="urn:microsoft.com/office/officeart/2005/8/layout/cycle2"/>
    <dgm:cxn modelId="{64EC79D2-EC69-453B-8254-897A1614E7FE}" type="presOf" srcId="{9799BAEA-943F-4D3C-8454-D70E38060C4F}" destId="{297CDF3A-573E-414C-88F6-304F446A7766}" srcOrd="1" destOrd="0" presId="urn:microsoft.com/office/officeart/2005/8/layout/cycle2"/>
    <dgm:cxn modelId="{992010DA-BF34-4F62-A8F6-EB7DC60F208D}" type="presOf" srcId="{E2CD9EC2-C1A5-4D3B-8A13-7D372B569069}" destId="{DD550D54-94B4-4634-9A83-5183B51A3F3C}" srcOrd="0" destOrd="0" presId="urn:microsoft.com/office/officeart/2005/8/layout/cycle2"/>
    <dgm:cxn modelId="{B1F331DA-D433-420D-950F-3F8410D46314}" srcId="{DE23822F-9B8C-4FE1-9F2D-BA3B161214CB}" destId="{01D97CEC-FC64-4A4C-9CC6-9D0DD33691C7}" srcOrd="2" destOrd="0" parTransId="{CF0C6B87-174A-4C6F-9E16-7FC5BAAED9AC}" sibTransId="{678B04E9-F5C0-4A55-8D58-1C2593529751}"/>
    <dgm:cxn modelId="{DE1B9829-A130-49DC-96C6-3064F30AA470}" type="presParOf" srcId="{C112F34D-911F-42DC-AFFA-C9870AC1A668}" destId="{0CBFEEE4-BF88-491E-8B76-76093FAE8495}" srcOrd="0" destOrd="0" presId="urn:microsoft.com/office/officeart/2005/8/layout/cycle2"/>
    <dgm:cxn modelId="{36AB659D-357A-46EB-B793-474C511DA86D}" type="presParOf" srcId="{C112F34D-911F-42DC-AFFA-C9870AC1A668}" destId="{506FEBCF-8256-4D26-977F-7435B7D6C88C}" srcOrd="1" destOrd="0" presId="urn:microsoft.com/office/officeart/2005/8/layout/cycle2"/>
    <dgm:cxn modelId="{C7E48714-EDB8-4685-93F5-45A93C5559F6}" type="presParOf" srcId="{506FEBCF-8256-4D26-977F-7435B7D6C88C}" destId="{298006B3-43BC-402E-8034-E198134117D4}" srcOrd="0" destOrd="0" presId="urn:microsoft.com/office/officeart/2005/8/layout/cycle2"/>
    <dgm:cxn modelId="{0F2F8476-D8DC-4233-8311-92EEF4F26123}" type="presParOf" srcId="{C112F34D-911F-42DC-AFFA-C9870AC1A668}" destId="{DD550D54-94B4-4634-9A83-5183B51A3F3C}" srcOrd="2" destOrd="0" presId="urn:microsoft.com/office/officeart/2005/8/layout/cycle2"/>
    <dgm:cxn modelId="{39E0CED2-EB42-4E93-9F37-94AE8E934DE3}" type="presParOf" srcId="{C112F34D-911F-42DC-AFFA-C9870AC1A668}" destId="{75629CBB-F40E-45AD-BABF-B3231979026B}" srcOrd="3" destOrd="0" presId="urn:microsoft.com/office/officeart/2005/8/layout/cycle2"/>
    <dgm:cxn modelId="{C146A699-9AA4-47EB-A9D4-8C5A72EC7882}" type="presParOf" srcId="{75629CBB-F40E-45AD-BABF-B3231979026B}" destId="{297CDF3A-573E-414C-88F6-304F446A7766}" srcOrd="0" destOrd="0" presId="urn:microsoft.com/office/officeart/2005/8/layout/cycle2"/>
    <dgm:cxn modelId="{CB8B0B09-D812-4A88-B3B9-041336DE60CA}" type="presParOf" srcId="{C112F34D-911F-42DC-AFFA-C9870AC1A668}" destId="{7C5AD9E8-6E61-4A12-825C-109EF516B0E1}" srcOrd="4" destOrd="0" presId="urn:microsoft.com/office/officeart/2005/8/layout/cycle2"/>
    <dgm:cxn modelId="{D96342C0-E529-452A-8D13-3BA6D49AC5E7}" type="presParOf" srcId="{C112F34D-911F-42DC-AFFA-C9870AC1A668}" destId="{AB0F316E-0827-4FC8-A1F6-61F0C69024E9}" srcOrd="5" destOrd="0" presId="urn:microsoft.com/office/officeart/2005/8/layout/cycle2"/>
    <dgm:cxn modelId="{A2C30CA6-9CA3-4D14-8409-6BEF5552BDBC}" type="presParOf" srcId="{AB0F316E-0827-4FC8-A1F6-61F0C69024E9}" destId="{D3E46141-0286-4A6B-8B4A-805BE0109570}" srcOrd="0" destOrd="0" presId="urn:microsoft.com/office/officeart/2005/8/layout/cycle2"/>
    <dgm:cxn modelId="{06832ADF-A97C-483D-BAF6-D105F8F8DDCF}" type="presParOf" srcId="{C112F34D-911F-42DC-AFFA-C9870AC1A668}" destId="{6B456EC2-4042-4CB6-A599-EEC60029AE17}" srcOrd="6" destOrd="0" presId="urn:microsoft.com/office/officeart/2005/8/layout/cycle2"/>
    <dgm:cxn modelId="{80A147AB-B404-4FF0-8ECC-FB3C941E5B1A}" type="presParOf" srcId="{C112F34D-911F-42DC-AFFA-C9870AC1A668}" destId="{F0B0CAF9-7058-437D-9A4F-4550A72128DC}" srcOrd="7" destOrd="0" presId="urn:microsoft.com/office/officeart/2005/8/layout/cycle2"/>
    <dgm:cxn modelId="{FC25A1C2-0C8D-4BAD-8D8C-160FB02A84F1}" type="presParOf" srcId="{F0B0CAF9-7058-437D-9A4F-4550A72128DC}" destId="{32F321CF-363A-42BC-817B-95CE85209BD4}"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BFEEE4-BF88-491E-8B76-76093FAE8495}">
      <dsp:nvSpPr>
        <dsp:cNvPr id="0" name=""/>
        <dsp:cNvSpPr/>
      </dsp:nvSpPr>
      <dsp:spPr>
        <a:xfrm>
          <a:off x="1480752" y="497658"/>
          <a:ext cx="1395651" cy="139565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Involve</a:t>
          </a:r>
        </a:p>
      </dsp:txBody>
      <dsp:txXfrm>
        <a:off x="1685140" y="702046"/>
        <a:ext cx="986875" cy="986875"/>
      </dsp:txXfrm>
    </dsp:sp>
    <dsp:sp modelId="{506FEBCF-8256-4D26-977F-7435B7D6C88C}">
      <dsp:nvSpPr>
        <dsp:cNvPr id="0" name=""/>
        <dsp:cNvSpPr/>
      </dsp:nvSpPr>
      <dsp:spPr>
        <a:xfrm rot="2700000">
          <a:off x="2726443" y="1692877"/>
          <a:ext cx="370086" cy="47103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742702" y="1747829"/>
        <a:ext cx="259060" cy="282620"/>
      </dsp:txXfrm>
    </dsp:sp>
    <dsp:sp modelId="{DD550D54-94B4-4634-9A83-5183B51A3F3C}">
      <dsp:nvSpPr>
        <dsp:cNvPr id="0" name=""/>
        <dsp:cNvSpPr/>
      </dsp:nvSpPr>
      <dsp:spPr>
        <a:xfrm>
          <a:off x="2961382" y="1978289"/>
          <a:ext cx="1395651" cy="1395651"/>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a:solidFill>
                <a:schemeClr val="tx1">
                  <a:lumMod val="85000"/>
                  <a:lumOff val="15000"/>
                </a:schemeClr>
              </a:solidFill>
            </a:rPr>
            <a:t>Place networks</a:t>
          </a:r>
        </a:p>
      </dsp:txBody>
      <dsp:txXfrm>
        <a:off x="3165770" y="2182677"/>
        <a:ext cx="986875" cy="986875"/>
      </dsp:txXfrm>
    </dsp:sp>
    <dsp:sp modelId="{75629CBB-F40E-45AD-BABF-B3231979026B}">
      <dsp:nvSpPr>
        <dsp:cNvPr id="0" name=""/>
        <dsp:cNvSpPr/>
      </dsp:nvSpPr>
      <dsp:spPr>
        <a:xfrm rot="8100000">
          <a:off x="2741256" y="3173507"/>
          <a:ext cx="370086" cy="471032"/>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2836023" y="3228459"/>
        <a:ext cx="259060" cy="282620"/>
      </dsp:txXfrm>
    </dsp:sp>
    <dsp:sp modelId="{7C5AD9E8-6E61-4A12-825C-109EF516B0E1}">
      <dsp:nvSpPr>
        <dsp:cNvPr id="0" name=""/>
        <dsp:cNvSpPr/>
      </dsp:nvSpPr>
      <dsp:spPr>
        <a:xfrm>
          <a:off x="1480752" y="3458919"/>
          <a:ext cx="1395651" cy="1395651"/>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a:solidFill>
                <a:schemeClr val="tx1">
                  <a:lumMod val="85000"/>
                  <a:lumOff val="15000"/>
                </a:schemeClr>
              </a:solidFill>
            </a:rPr>
            <a:t>Service user experience</a:t>
          </a:r>
        </a:p>
      </dsp:txBody>
      <dsp:txXfrm>
        <a:off x="1685140" y="3663307"/>
        <a:ext cx="986875" cy="986875"/>
      </dsp:txXfrm>
    </dsp:sp>
    <dsp:sp modelId="{AB0F316E-0827-4FC8-A1F6-61F0C69024E9}">
      <dsp:nvSpPr>
        <dsp:cNvPr id="0" name=""/>
        <dsp:cNvSpPr/>
      </dsp:nvSpPr>
      <dsp:spPr>
        <a:xfrm rot="13561228">
          <a:off x="1323516" y="3193564"/>
          <a:ext cx="358528" cy="47103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1414639" y="3326469"/>
        <a:ext cx="250970" cy="282620"/>
      </dsp:txXfrm>
    </dsp:sp>
    <dsp:sp modelId="{6B456EC2-4042-4CB6-A599-EEC60029AE17}">
      <dsp:nvSpPr>
        <dsp:cNvPr id="0" name=""/>
        <dsp:cNvSpPr/>
      </dsp:nvSpPr>
      <dsp:spPr>
        <a:xfrm>
          <a:off x="41868" y="1967846"/>
          <a:ext cx="1395651" cy="1395651"/>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a:t>Intelligence </a:t>
          </a:r>
        </a:p>
      </dsp:txBody>
      <dsp:txXfrm>
        <a:off x="246256" y="2172234"/>
        <a:ext cx="986875" cy="986875"/>
      </dsp:txXfrm>
    </dsp:sp>
    <dsp:sp modelId="{F0B0CAF9-7058-437D-9A4F-4550A72128DC}">
      <dsp:nvSpPr>
        <dsp:cNvPr id="0" name=""/>
        <dsp:cNvSpPr/>
      </dsp:nvSpPr>
      <dsp:spPr>
        <a:xfrm rot="18863007">
          <a:off x="1276900" y="1702153"/>
          <a:ext cx="350590" cy="47103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292705" y="1833943"/>
        <a:ext cx="245413" cy="2826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BFEEE4-BF88-491E-8B76-76093FAE8495}">
      <dsp:nvSpPr>
        <dsp:cNvPr id="0" name=""/>
        <dsp:cNvSpPr/>
      </dsp:nvSpPr>
      <dsp:spPr>
        <a:xfrm>
          <a:off x="1135468" y="179595"/>
          <a:ext cx="1070211" cy="107021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a:t>Involve</a:t>
          </a:r>
        </a:p>
      </dsp:txBody>
      <dsp:txXfrm>
        <a:off x="1292197" y="336324"/>
        <a:ext cx="756753" cy="756753"/>
      </dsp:txXfrm>
    </dsp:sp>
    <dsp:sp modelId="{506FEBCF-8256-4D26-977F-7435B7D6C88C}">
      <dsp:nvSpPr>
        <dsp:cNvPr id="0" name=""/>
        <dsp:cNvSpPr/>
      </dsp:nvSpPr>
      <dsp:spPr>
        <a:xfrm rot="2700000">
          <a:off x="2090687" y="1096110"/>
          <a:ext cx="283789" cy="36119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103155" y="1138249"/>
        <a:ext cx="198652" cy="216718"/>
      </dsp:txXfrm>
    </dsp:sp>
    <dsp:sp modelId="{DD550D54-94B4-4634-9A83-5183B51A3F3C}">
      <dsp:nvSpPr>
        <dsp:cNvPr id="0" name=""/>
        <dsp:cNvSpPr/>
      </dsp:nvSpPr>
      <dsp:spPr>
        <a:xfrm>
          <a:off x="2270843" y="1314970"/>
          <a:ext cx="1070211" cy="1070211"/>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tx1">
                  <a:lumMod val="85000"/>
                  <a:lumOff val="15000"/>
                </a:schemeClr>
              </a:solidFill>
            </a:rPr>
            <a:t>Place networks</a:t>
          </a:r>
        </a:p>
      </dsp:txBody>
      <dsp:txXfrm>
        <a:off x="2427572" y="1471699"/>
        <a:ext cx="756753" cy="756753"/>
      </dsp:txXfrm>
    </dsp:sp>
    <dsp:sp modelId="{75629CBB-F40E-45AD-BABF-B3231979026B}">
      <dsp:nvSpPr>
        <dsp:cNvPr id="0" name=""/>
        <dsp:cNvSpPr/>
      </dsp:nvSpPr>
      <dsp:spPr>
        <a:xfrm rot="8100000">
          <a:off x="2102046" y="2231486"/>
          <a:ext cx="283789" cy="36119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2174715" y="2273625"/>
        <a:ext cx="198652" cy="216718"/>
      </dsp:txXfrm>
    </dsp:sp>
    <dsp:sp modelId="{7C5AD9E8-6E61-4A12-825C-109EF516B0E1}">
      <dsp:nvSpPr>
        <dsp:cNvPr id="0" name=""/>
        <dsp:cNvSpPr/>
      </dsp:nvSpPr>
      <dsp:spPr>
        <a:xfrm>
          <a:off x="1135468" y="2450345"/>
          <a:ext cx="1070211" cy="1070211"/>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tx1">
                  <a:lumMod val="85000"/>
                  <a:lumOff val="15000"/>
                </a:schemeClr>
              </a:solidFill>
            </a:rPr>
            <a:t>Service user experience</a:t>
          </a:r>
        </a:p>
      </dsp:txBody>
      <dsp:txXfrm>
        <a:off x="1292197" y="2607074"/>
        <a:ext cx="756753" cy="756753"/>
      </dsp:txXfrm>
    </dsp:sp>
    <dsp:sp modelId="{AB0F316E-0827-4FC8-A1F6-61F0C69024E9}">
      <dsp:nvSpPr>
        <dsp:cNvPr id="0" name=""/>
        <dsp:cNvSpPr/>
      </dsp:nvSpPr>
      <dsp:spPr>
        <a:xfrm rot="13500000">
          <a:off x="995640" y="2250949"/>
          <a:ext cx="283789" cy="361196"/>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1068309" y="2353288"/>
        <a:ext cx="198652" cy="216718"/>
      </dsp:txXfrm>
    </dsp:sp>
    <dsp:sp modelId="{6B456EC2-4042-4CB6-A599-EEC60029AE17}">
      <dsp:nvSpPr>
        <dsp:cNvPr id="0" name=""/>
        <dsp:cNvSpPr/>
      </dsp:nvSpPr>
      <dsp:spPr>
        <a:xfrm>
          <a:off x="93" y="1314970"/>
          <a:ext cx="1070211" cy="1070211"/>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a:t>Intelligence </a:t>
          </a:r>
        </a:p>
      </dsp:txBody>
      <dsp:txXfrm>
        <a:off x="156822" y="1471699"/>
        <a:ext cx="756753" cy="756753"/>
      </dsp:txXfrm>
    </dsp:sp>
    <dsp:sp modelId="{F0B0CAF9-7058-437D-9A4F-4550A72128DC}">
      <dsp:nvSpPr>
        <dsp:cNvPr id="0" name=""/>
        <dsp:cNvSpPr/>
      </dsp:nvSpPr>
      <dsp:spPr>
        <a:xfrm rot="18900000">
          <a:off x="955312" y="1107469"/>
          <a:ext cx="283789" cy="36119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967780" y="1209808"/>
        <a:ext cx="198652" cy="216718"/>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41D261-D3DC-CB48-AFEC-1697C2960DFC}" type="datetimeFigureOut">
              <a:rPr lang="en-GB" smtClean="0"/>
              <a:t>30/06/2022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24C6ED-1A87-5548-96E1-DE2B9A47B4F1}" type="slidenum">
              <a:rPr lang="en-GB" smtClean="0"/>
              <a:t>‹#›</a:t>
            </a:fld>
            <a:endParaRPr lang="en-GB"/>
          </a:p>
        </p:txBody>
      </p:sp>
    </p:spTree>
    <p:extLst>
      <p:ext uri="{BB962C8B-B14F-4D97-AF65-F5344CB8AC3E}">
        <p14:creationId xmlns:p14="http://schemas.microsoft.com/office/powerpoint/2010/main" val="3411296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1</a:t>
            </a:fld>
            <a:endParaRPr lang="en-GB"/>
          </a:p>
        </p:txBody>
      </p:sp>
    </p:spTree>
    <p:extLst>
      <p:ext uri="{BB962C8B-B14F-4D97-AF65-F5344CB8AC3E}">
        <p14:creationId xmlns:p14="http://schemas.microsoft.com/office/powerpoint/2010/main" val="3194895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24C6ED-1A87-5548-96E1-DE2B9A47B4F1}" type="slidenum">
              <a:rPr lang="en-GB" smtClean="0"/>
              <a:t>21</a:t>
            </a:fld>
            <a:endParaRPr lang="en-GB"/>
          </a:p>
        </p:txBody>
      </p:sp>
    </p:spTree>
    <p:extLst>
      <p:ext uri="{BB962C8B-B14F-4D97-AF65-F5344CB8AC3E}">
        <p14:creationId xmlns:p14="http://schemas.microsoft.com/office/powerpoint/2010/main" val="1091881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22</a:t>
            </a:fld>
            <a:endParaRPr lang="en-GB"/>
          </a:p>
        </p:txBody>
      </p:sp>
    </p:spTree>
    <p:extLst>
      <p:ext uri="{BB962C8B-B14F-4D97-AF65-F5344CB8AC3E}">
        <p14:creationId xmlns:p14="http://schemas.microsoft.com/office/powerpoint/2010/main" val="24822863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23</a:t>
            </a:fld>
            <a:endParaRPr lang="en-GB"/>
          </a:p>
        </p:txBody>
      </p:sp>
    </p:spTree>
    <p:extLst>
      <p:ext uri="{BB962C8B-B14F-4D97-AF65-F5344CB8AC3E}">
        <p14:creationId xmlns:p14="http://schemas.microsoft.com/office/powerpoint/2010/main" val="16530185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24</a:t>
            </a:fld>
            <a:endParaRPr lang="en-GB"/>
          </a:p>
        </p:txBody>
      </p:sp>
    </p:spTree>
    <p:extLst>
      <p:ext uri="{BB962C8B-B14F-4D97-AF65-F5344CB8AC3E}">
        <p14:creationId xmlns:p14="http://schemas.microsoft.com/office/powerpoint/2010/main" val="2162963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25</a:t>
            </a:fld>
            <a:endParaRPr lang="en-GB"/>
          </a:p>
        </p:txBody>
      </p:sp>
    </p:spTree>
    <p:extLst>
      <p:ext uri="{BB962C8B-B14F-4D97-AF65-F5344CB8AC3E}">
        <p14:creationId xmlns:p14="http://schemas.microsoft.com/office/powerpoint/2010/main" val="70860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37</a:t>
            </a:fld>
            <a:endParaRPr lang="en-GB"/>
          </a:p>
        </p:txBody>
      </p:sp>
    </p:spTree>
    <p:extLst>
      <p:ext uri="{BB962C8B-B14F-4D97-AF65-F5344CB8AC3E}">
        <p14:creationId xmlns:p14="http://schemas.microsoft.com/office/powerpoint/2010/main" val="1522936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6E01B3-AB49-4DD6-932B-2A6C97930DED}" type="slidenum">
              <a:rPr kumimoji="0" lang="en-GB"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3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a:ln>
                <a:noFill/>
              </a:ln>
              <a:solidFill>
                <a:prstClr val="black"/>
              </a:solidFill>
              <a:effectLst/>
              <a:uLnTx/>
              <a:uFillTx/>
              <a:latin typeface="Calibri"/>
              <a:ea typeface="+mn-ea"/>
              <a:cs typeface="+mn-cs"/>
            </a:endParaRPr>
          </a:p>
        </p:txBody>
      </p:sp>
      <p:sp>
        <p:nvSpPr>
          <p:cNvPr id="6" name="Header Placeholder 5"/>
          <p:cNvSpPr>
            <a:spLocks noGrp="1"/>
          </p:cNvSpPr>
          <p:nvPr>
            <p:ph type="hdr"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62285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6</a:t>
            </a:fld>
            <a:endParaRPr lang="en-GB"/>
          </a:p>
        </p:txBody>
      </p:sp>
    </p:spTree>
    <p:extLst>
      <p:ext uri="{BB962C8B-B14F-4D97-AF65-F5344CB8AC3E}">
        <p14:creationId xmlns:p14="http://schemas.microsoft.com/office/powerpoint/2010/main" val="2578291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7</a:t>
            </a:fld>
            <a:endParaRPr lang="en-GB"/>
          </a:p>
        </p:txBody>
      </p:sp>
    </p:spTree>
    <p:extLst>
      <p:ext uri="{BB962C8B-B14F-4D97-AF65-F5344CB8AC3E}">
        <p14:creationId xmlns:p14="http://schemas.microsoft.com/office/powerpoint/2010/main" val="2790387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8</a:t>
            </a:fld>
            <a:endParaRPr lang="en-GB"/>
          </a:p>
        </p:txBody>
      </p:sp>
    </p:spTree>
    <p:extLst>
      <p:ext uri="{BB962C8B-B14F-4D97-AF65-F5344CB8AC3E}">
        <p14:creationId xmlns:p14="http://schemas.microsoft.com/office/powerpoint/2010/main" val="3341061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9</a:t>
            </a:fld>
            <a:endParaRPr lang="en-GB"/>
          </a:p>
        </p:txBody>
      </p:sp>
    </p:spTree>
    <p:extLst>
      <p:ext uri="{BB962C8B-B14F-4D97-AF65-F5344CB8AC3E}">
        <p14:creationId xmlns:p14="http://schemas.microsoft.com/office/powerpoint/2010/main" val="2754610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11</a:t>
            </a:fld>
            <a:endParaRPr lang="en-GB"/>
          </a:p>
        </p:txBody>
      </p:sp>
    </p:spTree>
    <p:extLst>
      <p:ext uri="{BB962C8B-B14F-4D97-AF65-F5344CB8AC3E}">
        <p14:creationId xmlns:p14="http://schemas.microsoft.com/office/powerpoint/2010/main" val="322231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15</a:t>
            </a:fld>
            <a:endParaRPr lang="en-GB"/>
          </a:p>
        </p:txBody>
      </p:sp>
    </p:spTree>
    <p:extLst>
      <p:ext uri="{BB962C8B-B14F-4D97-AF65-F5344CB8AC3E}">
        <p14:creationId xmlns:p14="http://schemas.microsoft.com/office/powerpoint/2010/main" val="817901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16</a:t>
            </a:fld>
            <a:endParaRPr lang="en-GB"/>
          </a:p>
        </p:txBody>
      </p:sp>
    </p:spTree>
    <p:extLst>
      <p:ext uri="{BB962C8B-B14F-4D97-AF65-F5344CB8AC3E}">
        <p14:creationId xmlns:p14="http://schemas.microsoft.com/office/powerpoint/2010/main" val="1000389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20</a:t>
            </a:fld>
            <a:endParaRPr lang="en-GB"/>
          </a:p>
        </p:txBody>
      </p:sp>
    </p:spTree>
    <p:extLst>
      <p:ext uri="{BB962C8B-B14F-4D97-AF65-F5344CB8AC3E}">
        <p14:creationId xmlns:p14="http://schemas.microsoft.com/office/powerpoint/2010/main" val="24882125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 name="Picture 28" descr="Logo Staffordshire and Stoke-on-Trent Integrated Care Board">
            <a:extLst>
              <a:ext uri="{FF2B5EF4-FFF2-40B4-BE49-F238E27FC236}">
                <a16:creationId xmlns:a16="http://schemas.microsoft.com/office/drawing/2014/main" id="{F53C1106-52D5-2558-AF96-E48A6170339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grpSp>
        <p:nvGrpSpPr>
          <p:cNvPr id="21" name="Group 20">
            <a:extLst>
              <a:ext uri="{FF2B5EF4-FFF2-40B4-BE49-F238E27FC236}">
                <a16:creationId xmlns:a16="http://schemas.microsoft.com/office/drawing/2014/main" id="{DBD79FF9-1BB0-9A06-D6D1-7C7F5A5CBB2F}"/>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4DE2F705-63CE-E33C-1FDB-7F34B161EB0F}"/>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AE5667C-21FB-76BE-2984-1C28A64F24FE}"/>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4B51F1E4-9DC0-3B50-2FFB-06C76B835E1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9D90082-2C6A-7828-AA1A-CC2F56D4E1B6}"/>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24F44244-1FD3-4CB4-A734-8E37391523C2}"/>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EA3702C6-9EBF-8366-823F-B1C8CE39EF51}"/>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4D49FEF-8801-9B6E-E86F-1B2355363422}"/>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03889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accent2">
            <a:alpha val="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Footer Placeholder 4">
            <a:extLst>
              <a:ext uri="{FF2B5EF4-FFF2-40B4-BE49-F238E27FC236}">
                <a16:creationId xmlns:a16="http://schemas.microsoft.com/office/drawing/2014/main" id="{5FA62487-0E7B-B3AB-C57B-48B1E619876D}"/>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7" name="Slide Number Placeholder 8">
            <a:extLst>
              <a:ext uri="{FF2B5EF4-FFF2-40B4-BE49-F238E27FC236}">
                <a16:creationId xmlns:a16="http://schemas.microsoft.com/office/drawing/2014/main" id="{D94E3274-D17D-4C44-88F3-3945C71510AC}"/>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19" name="Group 18">
            <a:extLst>
              <a:ext uri="{FF2B5EF4-FFF2-40B4-BE49-F238E27FC236}">
                <a16:creationId xmlns:a16="http://schemas.microsoft.com/office/drawing/2014/main" id="{FE3D721D-B975-3CD9-2589-A860B74131FF}"/>
              </a:ext>
            </a:extLst>
          </p:cNvPr>
          <p:cNvGrpSpPr/>
          <p:nvPr userDrawn="1"/>
        </p:nvGrpSpPr>
        <p:grpSpPr>
          <a:xfrm>
            <a:off x="-518" y="0"/>
            <a:ext cx="125999" cy="6858000"/>
            <a:chOff x="123871" y="0"/>
            <a:chExt cx="127000" cy="6847369"/>
          </a:xfrm>
        </p:grpSpPr>
        <p:sp>
          <p:nvSpPr>
            <p:cNvPr id="20" name="Rectangle 19">
              <a:extLst>
                <a:ext uri="{FF2B5EF4-FFF2-40B4-BE49-F238E27FC236}">
                  <a16:creationId xmlns:a16="http://schemas.microsoft.com/office/drawing/2014/main" id="{AA8B4E66-E5FE-FDD6-1BE8-D5EA66CB8653}"/>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A39EE386-EA28-3206-C6FF-D64B774A096C}"/>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0257DB20-44BE-4769-B539-67EE0CB70992}"/>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2FE3D400-7686-9AD7-4759-6A3485C59193}"/>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50D15111-61E8-AD75-5687-11123472023B}"/>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D202FE7A-AB0C-5B52-2EBE-F26F703CD177}"/>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C879FA65-FCF3-1C42-9596-B0CD4FBAE9D5}"/>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555127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5" name="Table Placeholder 4">
            <a:extLst>
              <a:ext uri="{FF2B5EF4-FFF2-40B4-BE49-F238E27FC236}">
                <a16:creationId xmlns:a16="http://schemas.microsoft.com/office/drawing/2014/main" id="{A9DAEA98-19D7-4CAC-3C47-922AC5D0C047}"/>
              </a:ext>
            </a:extLst>
          </p:cNvPr>
          <p:cNvSpPr>
            <a:spLocks noGrp="1"/>
          </p:cNvSpPr>
          <p:nvPr>
            <p:ph type="tbl" sz="quarter" idx="13"/>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0" name="Group 19">
            <a:extLst>
              <a:ext uri="{FF2B5EF4-FFF2-40B4-BE49-F238E27FC236}">
                <a16:creationId xmlns:a16="http://schemas.microsoft.com/office/drawing/2014/main" id="{D2A694B2-2ACB-39A1-7217-8FC6EE2FE028}"/>
              </a:ext>
            </a:extLst>
          </p:cNvPr>
          <p:cNvGrpSpPr/>
          <p:nvPr userDrawn="1"/>
        </p:nvGrpSpPr>
        <p:grpSpPr>
          <a:xfrm>
            <a:off x="-518" y="0"/>
            <a:ext cx="125999" cy="6858000"/>
            <a:chOff x="123871" y="0"/>
            <a:chExt cx="127000" cy="6847369"/>
          </a:xfrm>
        </p:grpSpPr>
        <p:sp>
          <p:nvSpPr>
            <p:cNvPr id="21" name="Rectangle 20">
              <a:extLst>
                <a:ext uri="{FF2B5EF4-FFF2-40B4-BE49-F238E27FC236}">
                  <a16:creationId xmlns:a16="http://schemas.microsoft.com/office/drawing/2014/main" id="{0242F2D4-7ABD-4E27-676E-0BFF2062A487}"/>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E5474C9-CFA3-7E0B-D7FD-A9BEA8517D6C}"/>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A4278329-F5BE-4E65-9F49-762459F88AE2}"/>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FFDC1E2F-B4A9-6F83-E91F-F8443D368694}"/>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3581377-A94D-DACD-6957-CF7C327BD8D3}"/>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CB32F9AD-28F4-F48C-463C-AB40C4A940B6}"/>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459218C3-293F-7FA3-2975-86E826864DA6}"/>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17118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4" name="Chart Placeholder 3">
            <a:extLst>
              <a:ext uri="{FF2B5EF4-FFF2-40B4-BE49-F238E27FC236}">
                <a16:creationId xmlns:a16="http://schemas.microsoft.com/office/drawing/2014/main" id="{369C812B-06FB-0624-D588-E7F549C320CE}"/>
              </a:ext>
            </a:extLst>
          </p:cNvPr>
          <p:cNvSpPr>
            <a:spLocks noGrp="1"/>
          </p:cNvSpPr>
          <p:nvPr>
            <p:ph type="chart" sz="quarter" idx="14"/>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0" name="Group 19">
            <a:extLst>
              <a:ext uri="{FF2B5EF4-FFF2-40B4-BE49-F238E27FC236}">
                <a16:creationId xmlns:a16="http://schemas.microsoft.com/office/drawing/2014/main" id="{95A12B39-385A-73B0-F1E9-1FDFC726ED5B}"/>
              </a:ext>
            </a:extLst>
          </p:cNvPr>
          <p:cNvGrpSpPr/>
          <p:nvPr userDrawn="1"/>
        </p:nvGrpSpPr>
        <p:grpSpPr>
          <a:xfrm>
            <a:off x="-518" y="0"/>
            <a:ext cx="125999" cy="6858000"/>
            <a:chOff x="123871" y="0"/>
            <a:chExt cx="127000" cy="6847369"/>
          </a:xfrm>
        </p:grpSpPr>
        <p:sp>
          <p:nvSpPr>
            <p:cNvPr id="21" name="Rectangle 20">
              <a:extLst>
                <a:ext uri="{FF2B5EF4-FFF2-40B4-BE49-F238E27FC236}">
                  <a16:creationId xmlns:a16="http://schemas.microsoft.com/office/drawing/2014/main" id="{9E21D8A2-F1D6-2E39-2B92-F6DBEF6052F1}"/>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F2E588D-6451-D6CD-DE86-9AD6DE359CDB}"/>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33164EAE-491A-45C0-1F40-68C9C5BFCB02}"/>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6F7CD94-3A03-33B3-060B-E62AB54816F5}"/>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91409EC-2013-38C5-C4DA-6BEA87658A33}"/>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E58D6C8D-4644-8532-CF14-3DF218C5258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F72F5A24-7B68-1842-F4A2-74E620C6C37A}"/>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899600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SmartArt 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5" name="SmartArt Placeholder 4">
            <a:extLst>
              <a:ext uri="{FF2B5EF4-FFF2-40B4-BE49-F238E27FC236}">
                <a16:creationId xmlns:a16="http://schemas.microsoft.com/office/drawing/2014/main" id="{BA174C75-EBE6-422F-51A3-9964CA4F9F67}"/>
              </a:ext>
            </a:extLst>
          </p:cNvPr>
          <p:cNvSpPr>
            <a:spLocks noGrp="1"/>
          </p:cNvSpPr>
          <p:nvPr>
            <p:ph type="dgm" sz="quarter" idx="15"/>
          </p:nvPr>
        </p:nvSpPr>
        <p:spPr>
          <a:xfrm>
            <a:off x="838201"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0" name="Group 19">
            <a:extLst>
              <a:ext uri="{FF2B5EF4-FFF2-40B4-BE49-F238E27FC236}">
                <a16:creationId xmlns:a16="http://schemas.microsoft.com/office/drawing/2014/main" id="{2B9D1FAC-83AE-74BF-E7C6-AA3167064D16}"/>
              </a:ext>
            </a:extLst>
          </p:cNvPr>
          <p:cNvGrpSpPr/>
          <p:nvPr userDrawn="1"/>
        </p:nvGrpSpPr>
        <p:grpSpPr>
          <a:xfrm>
            <a:off x="-518" y="0"/>
            <a:ext cx="125999" cy="6858000"/>
            <a:chOff x="123871" y="0"/>
            <a:chExt cx="127000" cy="6847369"/>
          </a:xfrm>
        </p:grpSpPr>
        <p:sp>
          <p:nvSpPr>
            <p:cNvPr id="21" name="Rectangle 20">
              <a:extLst>
                <a:ext uri="{FF2B5EF4-FFF2-40B4-BE49-F238E27FC236}">
                  <a16:creationId xmlns:a16="http://schemas.microsoft.com/office/drawing/2014/main" id="{0063851F-BFDE-00B7-ADB4-ACB2FF385650}"/>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5ECD3F4C-13DB-32A2-CE85-D288E11DCDB1}"/>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C0B7CB6-08FB-2246-E7F9-7022585BEBEA}"/>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A646F05-A3B0-60D8-5A95-5FE497297AAD}"/>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941CAD5-623E-2AED-F3C7-97BC12F6E003}"/>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ED4737BB-17B4-5DA4-E4F6-52FAFCA17E79}"/>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7D89828-7BF0-CAAC-313D-77155913A6D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786656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4" name="Picture Placeholder 3">
            <a:extLst>
              <a:ext uri="{FF2B5EF4-FFF2-40B4-BE49-F238E27FC236}">
                <a16:creationId xmlns:a16="http://schemas.microsoft.com/office/drawing/2014/main" id="{E8288E03-37C3-F012-01AB-07EB8BA102F9}"/>
              </a:ext>
            </a:extLst>
          </p:cNvPr>
          <p:cNvSpPr>
            <a:spLocks noGrp="1"/>
          </p:cNvSpPr>
          <p:nvPr>
            <p:ph type="pic" sz="quarter" idx="16"/>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0" name="Group 19">
            <a:extLst>
              <a:ext uri="{FF2B5EF4-FFF2-40B4-BE49-F238E27FC236}">
                <a16:creationId xmlns:a16="http://schemas.microsoft.com/office/drawing/2014/main" id="{07B3A067-2183-9E8B-292A-518F405CEBFD}"/>
              </a:ext>
            </a:extLst>
          </p:cNvPr>
          <p:cNvGrpSpPr/>
          <p:nvPr userDrawn="1"/>
        </p:nvGrpSpPr>
        <p:grpSpPr>
          <a:xfrm>
            <a:off x="-518" y="0"/>
            <a:ext cx="125999" cy="6858000"/>
            <a:chOff x="123871" y="0"/>
            <a:chExt cx="127000" cy="6847369"/>
          </a:xfrm>
        </p:grpSpPr>
        <p:sp>
          <p:nvSpPr>
            <p:cNvPr id="21" name="Rectangle 20">
              <a:extLst>
                <a:ext uri="{FF2B5EF4-FFF2-40B4-BE49-F238E27FC236}">
                  <a16:creationId xmlns:a16="http://schemas.microsoft.com/office/drawing/2014/main" id="{5F41DAE1-F4D3-78D2-C558-D234E8944E0F}"/>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01699CB2-25D6-4D0F-09D7-357620C8E89F}"/>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6AFB90B-F6A5-19E3-517A-8B56C2F35E2C}"/>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C5B489E-655B-0195-F6EF-1261FD26A02F}"/>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CDC9491-4DC3-DE0A-8CDA-E0DE0F3E2237}"/>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D76B8749-AE86-BC6F-1761-B414F459CC58}"/>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AC398B04-6BDA-0636-D194-51EA45817149}"/>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67787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54E86-13A8-BAD7-6C7E-DCC5DF3DFFB3}"/>
              </a:ext>
            </a:extLst>
          </p:cNvPr>
          <p:cNvSpPr>
            <a:spLocks noGrp="1"/>
          </p:cNvSpPr>
          <p:nvPr>
            <p:ph type="title"/>
          </p:nvPr>
        </p:nvSpPr>
        <p:spPr>
          <a:xfrm>
            <a:off x="831850" y="1365775"/>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FB1E24D-2628-2E30-F848-9CC5516DA0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cxnSp>
        <p:nvCxnSpPr>
          <p:cNvPr id="9" name="Straight Connector 8">
            <a:extLst>
              <a:ext uri="{FF2B5EF4-FFF2-40B4-BE49-F238E27FC236}">
                <a16:creationId xmlns:a16="http://schemas.microsoft.com/office/drawing/2014/main" id="{E392ECB9-74EC-5C91-50FE-6F2630C9E9A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01F782EC-DD17-C69A-3212-E4A43F109AD3}"/>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BC784820-AACA-CE4B-ACA3-C7B242F725DE}"/>
              </a:ext>
            </a:extLst>
          </p:cNvPr>
          <p:cNvSpPr>
            <a:spLocks noGrp="1"/>
          </p:cNvSpPr>
          <p:nvPr>
            <p:ph type="sldNum" sz="quarter" idx="12"/>
          </p:nvPr>
        </p:nvSpPr>
        <p:spPr>
          <a:xfrm>
            <a:off x="8610600" y="6460601"/>
            <a:ext cx="2743200" cy="273050"/>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18" name="Group 17">
            <a:extLst>
              <a:ext uri="{FF2B5EF4-FFF2-40B4-BE49-F238E27FC236}">
                <a16:creationId xmlns:a16="http://schemas.microsoft.com/office/drawing/2014/main" id="{09F89176-399C-F466-177B-8E8A900A42E6}"/>
              </a:ext>
            </a:extLst>
          </p:cNvPr>
          <p:cNvGrpSpPr/>
          <p:nvPr userDrawn="1"/>
        </p:nvGrpSpPr>
        <p:grpSpPr>
          <a:xfrm>
            <a:off x="-518" y="0"/>
            <a:ext cx="125999" cy="6858000"/>
            <a:chOff x="123871" y="0"/>
            <a:chExt cx="127000" cy="6847369"/>
          </a:xfrm>
        </p:grpSpPr>
        <p:sp>
          <p:nvSpPr>
            <p:cNvPr id="19" name="Rectangle 18">
              <a:extLst>
                <a:ext uri="{FF2B5EF4-FFF2-40B4-BE49-F238E27FC236}">
                  <a16:creationId xmlns:a16="http://schemas.microsoft.com/office/drawing/2014/main" id="{2965BC8E-F1C1-46A5-F031-B39355AA139B}"/>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F92DB28F-0EB7-0C64-85CE-992C36034BE8}"/>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DD1211DD-6E95-6E6F-C4FB-D47E4BE21DE7}"/>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F5A60A9B-D84F-AE7E-07CD-0401C2B64E28}"/>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2E948A0-2683-540B-5F77-62EE2FD8A3FA}"/>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405F1B26-C215-C54C-92D7-0412368C8C18}"/>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0FDA5BA-9A6E-0629-4E99-6851CBE8092D}"/>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118548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959093"/>
            <a:ext cx="5181600" cy="41477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172200" y="1959093"/>
            <a:ext cx="5181600" cy="41477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Footer Placeholder 4">
            <a:extLst>
              <a:ext uri="{FF2B5EF4-FFF2-40B4-BE49-F238E27FC236}">
                <a16:creationId xmlns:a16="http://schemas.microsoft.com/office/drawing/2014/main" id="{493E8BC9-5A60-D7E1-002A-D56F914A0763}"/>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28" name="Slide Number Placeholder 8">
            <a:extLst>
              <a:ext uri="{FF2B5EF4-FFF2-40B4-BE49-F238E27FC236}">
                <a16:creationId xmlns:a16="http://schemas.microsoft.com/office/drawing/2014/main" id="{9EDDA0EF-5B90-7B14-DF18-988F3FAEE90D}"/>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19" name="Group 18">
            <a:extLst>
              <a:ext uri="{FF2B5EF4-FFF2-40B4-BE49-F238E27FC236}">
                <a16:creationId xmlns:a16="http://schemas.microsoft.com/office/drawing/2014/main" id="{169E7786-A3AA-D5D4-CEBA-FE72D6AB12BC}"/>
              </a:ext>
            </a:extLst>
          </p:cNvPr>
          <p:cNvGrpSpPr/>
          <p:nvPr userDrawn="1"/>
        </p:nvGrpSpPr>
        <p:grpSpPr>
          <a:xfrm>
            <a:off x="-518" y="0"/>
            <a:ext cx="125999" cy="6858000"/>
            <a:chOff x="123871" y="0"/>
            <a:chExt cx="127000" cy="6847369"/>
          </a:xfrm>
        </p:grpSpPr>
        <p:sp>
          <p:nvSpPr>
            <p:cNvPr id="20" name="Rectangle 19">
              <a:extLst>
                <a:ext uri="{FF2B5EF4-FFF2-40B4-BE49-F238E27FC236}">
                  <a16:creationId xmlns:a16="http://schemas.microsoft.com/office/drawing/2014/main" id="{F6013847-C80E-33B3-0DB6-013B59561149}"/>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2A350DC-6C1F-9207-05D6-D2F668D82B1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0B1EE1C6-D18C-6827-991D-CF03B358F168}"/>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7F75B61C-06D5-D96C-6A79-C339BBF027AC}"/>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6FEDE772-7357-E375-D244-FFE10BBC4741}"/>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1AD316C2-B284-58DE-B5D3-1EC0470D6B8C}"/>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C7D944E7-DAF2-A641-1A10-F6FD9C58684C}"/>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778041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8298029-1278-49DC-C916-37AA8A31F532}"/>
              </a:ext>
            </a:extLst>
          </p:cNvPr>
          <p:cNvSpPr/>
          <p:nvPr userDrawn="1"/>
        </p:nvSpPr>
        <p:spPr>
          <a:xfrm>
            <a:off x="6096000" y="0"/>
            <a:ext cx="6096000" cy="6858000"/>
          </a:xfrm>
          <a:prstGeom prst="rect">
            <a:avLst/>
          </a:prstGeom>
          <a:solidFill>
            <a:schemeClr val="accent1">
              <a:alpha val="8492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a:xfrm>
            <a:off x="838200" y="365125"/>
            <a:ext cx="4622800" cy="1325563"/>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4622800" cy="423226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731000" y="533399"/>
            <a:ext cx="4622800" cy="5524495"/>
          </a:xfrm>
        </p:spPr>
        <p:txBody>
          <a:bodyPr tIns="108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9" name="Straight Connector 8">
            <a:extLst>
              <a:ext uri="{FF2B5EF4-FFF2-40B4-BE49-F238E27FC236}">
                <a16:creationId xmlns:a16="http://schemas.microsoft.com/office/drawing/2014/main" id="{AE43597C-11DE-DB3C-5D4C-FB09B65F124C}"/>
              </a:ext>
            </a:extLst>
          </p:cNvPr>
          <p:cNvCxnSpPr>
            <a:cxnSpLocks/>
          </p:cNvCxnSpPr>
          <p:nvPr userDrawn="1"/>
        </p:nvCxnSpPr>
        <p:spPr>
          <a:xfrm>
            <a:off x="838200" y="6357769"/>
            <a:ext cx="46228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Footer Placeholder 4">
            <a:extLst>
              <a:ext uri="{FF2B5EF4-FFF2-40B4-BE49-F238E27FC236}">
                <a16:creationId xmlns:a16="http://schemas.microsoft.com/office/drawing/2014/main" id="{D051917D-BE77-06D2-C4A2-560B1208F82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30" name="Slide Number Placeholder 8">
            <a:extLst>
              <a:ext uri="{FF2B5EF4-FFF2-40B4-BE49-F238E27FC236}">
                <a16:creationId xmlns:a16="http://schemas.microsoft.com/office/drawing/2014/main" id="{4D2A3B8D-9A15-56DB-24E4-698EF3BA4D62}"/>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a:p>
        </p:txBody>
      </p:sp>
      <p:grpSp>
        <p:nvGrpSpPr>
          <p:cNvPr id="21" name="Group 20">
            <a:extLst>
              <a:ext uri="{FF2B5EF4-FFF2-40B4-BE49-F238E27FC236}">
                <a16:creationId xmlns:a16="http://schemas.microsoft.com/office/drawing/2014/main" id="{7700E4A2-9A8D-8105-9246-1722375A02EB}"/>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2350ACFA-9C90-8CA9-E683-2F905B38CE32}"/>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2D75FCA-ED8B-45FB-56FA-A1A851B3215E}"/>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DF6FF956-64E9-803A-9EEF-374B87AD4CAF}"/>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7A5085C-5188-7C7A-6B4E-350118B0F40B}"/>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83C242A8-5926-CE1C-8B5C-0BFEF0DF442B}"/>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11061F79-05FC-D7A3-EAAB-E3132674305B}"/>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66FE4FFB-D79C-2A55-01BE-B3E6D526CF7F}"/>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082999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8298029-1278-49DC-C916-37AA8A31F532}"/>
              </a:ext>
            </a:extLst>
          </p:cNvPr>
          <p:cNvSpPr/>
          <p:nvPr userDrawn="1"/>
        </p:nvSpPr>
        <p:spPr>
          <a:xfrm>
            <a:off x="8015288" y="0"/>
            <a:ext cx="4176712" cy="6858000"/>
          </a:xfrm>
          <a:prstGeom prst="rect">
            <a:avLst/>
          </a:prstGeom>
          <a:solidFill>
            <a:schemeClr val="accent2">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a:xfrm>
            <a:off x="838199" y="365125"/>
            <a:ext cx="6959599" cy="1325563"/>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199" y="1825625"/>
            <a:ext cx="6959599" cy="423226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8500422" y="533399"/>
            <a:ext cx="3329627" cy="5524495"/>
          </a:xfrm>
        </p:spPr>
        <p:txBody>
          <a:bodyPr tIns="108000"/>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9" name="Straight Connector 8">
            <a:extLst>
              <a:ext uri="{FF2B5EF4-FFF2-40B4-BE49-F238E27FC236}">
                <a16:creationId xmlns:a16="http://schemas.microsoft.com/office/drawing/2014/main" id="{AE43597C-11DE-DB3C-5D4C-FB09B65F124C}"/>
              </a:ext>
            </a:extLst>
          </p:cNvPr>
          <p:cNvCxnSpPr>
            <a:cxnSpLocks/>
          </p:cNvCxnSpPr>
          <p:nvPr userDrawn="1"/>
        </p:nvCxnSpPr>
        <p:spPr>
          <a:xfrm>
            <a:off x="838200" y="6357769"/>
            <a:ext cx="10515599"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7700E4A2-9A8D-8105-9246-1722375A02EB}"/>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2350ACFA-9C90-8CA9-E683-2F905B38CE32}"/>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2D75FCA-ED8B-45FB-56FA-A1A851B3215E}"/>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DF6FF956-64E9-803A-9EEF-374B87AD4CAF}"/>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7A5085C-5188-7C7A-6B4E-350118B0F40B}"/>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83C242A8-5926-CE1C-8B5C-0BFEF0DF442B}"/>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11061F79-05FC-D7A3-EAAB-E3132674305B}"/>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66FE4FFB-D79C-2A55-01BE-B3E6D526CF7F}"/>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Footer Placeholder 4">
            <a:extLst>
              <a:ext uri="{FF2B5EF4-FFF2-40B4-BE49-F238E27FC236}">
                <a16:creationId xmlns:a16="http://schemas.microsoft.com/office/drawing/2014/main" id="{D051917D-BE77-06D2-C4A2-560B1208F82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30" name="Slide Number Placeholder 8">
            <a:extLst>
              <a:ext uri="{FF2B5EF4-FFF2-40B4-BE49-F238E27FC236}">
                <a16:creationId xmlns:a16="http://schemas.microsoft.com/office/drawing/2014/main" id="{4D2A3B8D-9A15-56DB-24E4-698EF3BA4D62}"/>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a:p>
        </p:txBody>
      </p:sp>
    </p:spTree>
    <p:extLst>
      <p:ext uri="{BB962C8B-B14F-4D97-AF65-F5344CB8AC3E}">
        <p14:creationId xmlns:p14="http://schemas.microsoft.com/office/powerpoint/2010/main" val="28043644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B4FB-DB22-DDA4-922F-2FE126A26CC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8D700D1-528F-A49C-0789-76E1805565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631B69-5202-18A4-E3D5-760FF05B6D6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53FD84C-0C71-3832-8FB0-DF9695A0E5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D7B52AA-970E-C74A-F482-BB4E35DCACB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3" name="Straight Connector 12">
            <a:extLst>
              <a:ext uri="{FF2B5EF4-FFF2-40B4-BE49-F238E27FC236}">
                <a16:creationId xmlns:a16="http://schemas.microsoft.com/office/drawing/2014/main" id="{C56ED95E-1BAC-2C64-6A1C-637EC9E94472}"/>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Footer Placeholder 4">
            <a:extLst>
              <a:ext uri="{FF2B5EF4-FFF2-40B4-BE49-F238E27FC236}">
                <a16:creationId xmlns:a16="http://schemas.microsoft.com/office/drawing/2014/main" id="{B1478130-7DB8-A14A-7CC3-A7331662A962}"/>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9" name="Slide Number Placeholder 8">
            <a:extLst>
              <a:ext uri="{FF2B5EF4-FFF2-40B4-BE49-F238E27FC236}">
                <a16:creationId xmlns:a16="http://schemas.microsoft.com/office/drawing/2014/main" id="{35C50B89-B31D-3545-3502-7A9F71397C9B}"/>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22" name="Group 21">
            <a:extLst>
              <a:ext uri="{FF2B5EF4-FFF2-40B4-BE49-F238E27FC236}">
                <a16:creationId xmlns:a16="http://schemas.microsoft.com/office/drawing/2014/main" id="{048A3E14-06AA-CEC6-3F0F-49686F17DC6A}"/>
              </a:ext>
            </a:extLst>
          </p:cNvPr>
          <p:cNvGrpSpPr/>
          <p:nvPr userDrawn="1"/>
        </p:nvGrpSpPr>
        <p:grpSpPr>
          <a:xfrm>
            <a:off x="-518" y="0"/>
            <a:ext cx="125999" cy="6858000"/>
            <a:chOff x="123871" y="0"/>
            <a:chExt cx="127000" cy="6847369"/>
          </a:xfrm>
        </p:grpSpPr>
        <p:sp>
          <p:nvSpPr>
            <p:cNvPr id="23" name="Rectangle 22">
              <a:extLst>
                <a:ext uri="{FF2B5EF4-FFF2-40B4-BE49-F238E27FC236}">
                  <a16:creationId xmlns:a16="http://schemas.microsoft.com/office/drawing/2014/main" id="{B1E3ECF9-B4EE-6436-ECBB-CC978305293C}"/>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BBF0656-C61A-9F94-411F-57BE4F87A24D}"/>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F4D5836C-404A-3607-6C38-778D69441DA8}"/>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7109ABEE-F7FB-F7D4-8920-42534B6AEA63}"/>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7546673F-E86D-D83D-6ECC-C05BB768C5F2}"/>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DB647D56-FC30-19D3-41E3-6F34989803C7}"/>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55100A3B-EBB4-4077-0D95-68040AF00E4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22141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accent1">
            <a:alpha val="84988"/>
          </a:schemeClr>
        </a:solidFill>
        <a:effectLst/>
      </p:bgPr>
    </p:bg>
    <p:spTree>
      <p:nvGrpSpPr>
        <p:cNvPr id="1" name=""/>
        <p:cNvGrpSpPr/>
        <p:nvPr/>
      </p:nvGrpSpPr>
      <p:grpSpPr>
        <a:xfrm>
          <a:off x="0" y="0"/>
          <a:ext cx="0" cy="0"/>
          <a:chOff x="0" y="0"/>
          <a:chExt cx="0" cy="0"/>
        </a:xfrm>
      </p:grpSpPr>
      <p:pic>
        <p:nvPicPr>
          <p:cNvPr id="27" name="Picture 26" descr="Logo Staffordshire and Stoke-on-Trent Integrated Care Board">
            <a:extLst>
              <a:ext uri="{FF2B5EF4-FFF2-40B4-BE49-F238E27FC236}">
                <a16:creationId xmlns:a16="http://schemas.microsoft.com/office/drawing/2014/main" id="{468820F5-D84C-B8C1-4BCE-7996241229B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37DE0B68-B72D-89D6-833C-D1E0713E26E1}"/>
              </a:ext>
            </a:extLst>
          </p:cNvPr>
          <p:cNvGrpSpPr/>
          <p:nvPr userDrawn="1"/>
        </p:nvGrpSpPr>
        <p:grpSpPr>
          <a:xfrm>
            <a:off x="-518" y="0"/>
            <a:ext cx="125999" cy="6858000"/>
            <a:chOff x="123871" y="0"/>
            <a:chExt cx="127000" cy="6847369"/>
          </a:xfrm>
        </p:grpSpPr>
        <p:sp>
          <p:nvSpPr>
            <p:cNvPr id="19" name="Rectangle 18">
              <a:extLst>
                <a:ext uri="{FF2B5EF4-FFF2-40B4-BE49-F238E27FC236}">
                  <a16:creationId xmlns:a16="http://schemas.microsoft.com/office/drawing/2014/main" id="{37C67556-89E7-3C68-A7BB-C3A1D96A35D7}"/>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B5103B52-E3FD-2BD4-E152-380FED281CD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97B1F8FC-02DE-B2C6-2B79-05E8FD75D41D}"/>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F28A4BC-3813-75A9-50C5-539D48574EC6}"/>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BD10A64B-E8CE-B0A5-638C-343B334F01F1}"/>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F09C517-EF36-E58E-877B-4DCE7BC76FA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51E7D5D7-0F89-31E8-9F2A-F5CD828A6DEA}"/>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145575843"/>
      </p:ext>
    </p:extLst>
  </p:cSld>
  <p:clrMapOvr>
    <a:masterClrMapping/>
  </p:clrMapOvr>
  <p:extLst>
    <p:ext uri="{DCECCB84-F9BA-43D5-87BE-67443E8EF086}">
      <p15:sldGuideLst xmlns:p15="http://schemas.microsoft.com/office/powerpoint/2012/main">
        <p15:guide id="1" orient="horz" pos="300" userDrawn="1">
          <p15:clr>
            <a:srgbClr val="FBAE40"/>
          </p15:clr>
        </p15:guide>
        <p15:guide id="2" pos="7378"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B4FB-DB22-DDA4-922F-2FE126A26CC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8D700D1-528F-A49C-0789-76E1805565E0}"/>
              </a:ext>
            </a:extLst>
          </p:cNvPr>
          <p:cNvSpPr>
            <a:spLocks noGrp="1"/>
          </p:cNvSpPr>
          <p:nvPr>
            <p:ph type="body" idx="1"/>
          </p:nvPr>
        </p:nvSpPr>
        <p:spPr>
          <a:xfrm>
            <a:off x="839788" y="1612495"/>
            <a:ext cx="10512424" cy="789748"/>
          </a:xfrm>
        </p:spPr>
        <p:txBody>
          <a:bodyPr anchor="b">
            <a:normAutofit/>
          </a:bodyPr>
          <a:lstStyle>
            <a:lvl1pPr marL="0" indent="0">
              <a:lnSpc>
                <a:spcPct val="90000"/>
              </a:lnSpc>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631B69-5202-18A4-E3D5-760FF05B6D6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8D7B52AA-970E-C74A-F482-BB4E35DCACB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3" name="Straight Connector 12">
            <a:extLst>
              <a:ext uri="{FF2B5EF4-FFF2-40B4-BE49-F238E27FC236}">
                <a16:creationId xmlns:a16="http://schemas.microsoft.com/office/drawing/2014/main" id="{C56ED95E-1BAC-2C64-6A1C-637EC9E94472}"/>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Footer Placeholder 4">
            <a:extLst>
              <a:ext uri="{FF2B5EF4-FFF2-40B4-BE49-F238E27FC236}">
                <a16:creationId xmlns:a16="http://schemas.microsoft.com/office/drawing/2014/main" id="{B1478130-7DB8-A14A-7CC3-A7331662A962}"/>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9" name="Slide Number Placeholder 8">
            <a:extLst>
              <a:ext uri="{FF2B5EF4-FFF2-40B4-BE49-F238E27FC236}">
                <a16:creationId xmlns:a16="http://schemas.microsoft.com/office/drawing/2014/main" id="{35C50B89-B31D-3545-3502-7A9F71397C9B}"/>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22" name="Group 21">
            <a:extLst>
              <a:ext uri="{FF2B5EF4-FFF2-40B4-BE49-F238E27FC236}">
                <a16:creationId xmlns:a16="http://schemas.microsoft.com/office/drawing/2014/main" id="{048A3E14-06AA-CEC6-3F0F-49686F17DC6A}"/>
              </a:ext>
            </a:extLst>
          </p:cNvPr>
          <p:cNvGrpSpPr/>
          <p:nvPr userDrawn="1"/>
        </p:nvGrpSpPr>
        <p:grpSpPr>
          <a:xfrm>
            <a:off x="-518" y="0"/>
            <a:ext cx="125999" cy="6858000"/>
            <a:chOff x="123871" y="0"/>
            <a:chExt cx="127000" cy="6847369"/>
          </a:xfrm>
        </p:grpSpPr>
        <p:sp>
          <p:nvSpPr>
            <p:cNvPr id="23" name="Rectangle 22">
              <a:extLst>
                <a:ext uri="{FF2B5EF4-FFF2-40B4-BE49-F238E27FC236}">
                  <a16:creationId xmlns:a16="http://schemas.microsoft.com/office/drawing/2014/main" id="{B1E3ECF9-B4EE-6436-ECBB-CC978305293C}"/>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BBF0656-C61A-9F94-411F-57BE4F87A24D}"/>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F4D5836C-404A-3607-6C38-778D69441DA8}"/>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7109ABEE-F7FB-F7D4-8920-42534B6AEA63}"/>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7546673F-E86D-D83D-6ECC-C05BB768C5F2}"/>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DB647D56-FC30-19D3-41E3-6F34989803C7}"/>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55100A3B-EBB4-4077-0D95-68040AF00E4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7251260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Two 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able Placeholder 5">
            <a:extLst>
              <a:ext uri="{FF2B5EF4-FFF2-40B4-BE49-F238E27FC236}">
                <a16:creationId xmlns:a16="http://schemas.microsoft.com/office/drawing/2014/main" id="{BD542822-81EF-AB6B-1839-1BB8D61C40F6}"/>
              </a:ext>
            </a:extLst>
          </p:cNvPr>
          <p:cNvSpPr>
            <a:spLocks noGrp="1"/>
          </p:cNvSpPr>
          <p:nvPr>
            <p:ph type="tbl" sz="quarter" idx="13"/>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1" name="Group 20">
            <a:extLst>
              <a:ext uri="{FF2B5EF4-FFF2-40B4-BE49-F238E27FC236}">
                <a16:creationId xmlns:a16="http://schemas.microsoft.com/office/drawing/2014/main" id="{18D4F1DF-7F41-F82D-6821-F79D615D9097}"/>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9F7F18E0-5994-59F9-D115-DB49EC2074A2}"/>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DED4A0B-BF2C-CBF7-296B-8A1482A5924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DB3D2989-3C02-FBAA-2493-7BE8E9D681F8}"/>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1966BB7E-0780-6F69-8B5C-94443A4D5D6E}"/>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782FC118-6718-23B1-5349-E493B811F501}"/>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0A01E400-2292-DEDD-5ECC-EC0A4F287151}"/>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56F6D3B3-6034-EF82-46C8-81DF107C720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122626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Two Content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Chart Placeholder 4">
            <a:extLst>
              <a:ext uri="{FF2B5EF4-FFF2-40B4-BE49-F238E27FC236}">
                <a16:creationId xmlns:a16="http://schemas.microsoft.com/office/drawing/2014/main" id="{31B81C3D-F7F7-51E8-1979-A1B7290BC286}"/>
              </a:ext>
            </a:extLst>
          </p:cNvPr>
          <p:cNvSpPr>
            <a:spLocks noGrp="1"/>
          </p:cNvSpPr>
          <p:nvPr>
            <p:ph type="chart" sz="quarter" idx="14"/>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1" name="Group 20">
            <a:extLst>
              <a:ext uri="{FF2B5EF4-FFF2-40B4-BE49-F238E27FC236}">
                <a16:creationId xmlns:a16="http://schemas.microsoft.com/office/drawing/2014/main" id="{D446004E-513A-83D7-FAAE-66AB3B9B4CAF}"/>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B99D4677-5C61-20FD-33B0-FE0F1E4C4110}"/>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2686EB93-5666-CDD8-4244-BB81C1D5AA1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6F305D5-3A49-6E10-92FF-2CA097891A27}"/>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BD45C2E3-E3C8-08D3-1299-5766AD217FC6}"/>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32089A2-864C-9196-3783-75296AAAC235}"/>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12507EAF-2846-CE5D-9812-44DC2DC7BE4B}"/>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B5B6E7D-8B70-D5A1-FF12-7B9EE32258F6}"/>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7246475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Two Content - SmartArt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martArt Placeholder 5">
            <a:extLst>
              <a:ext uri="{FF2B5EF4-FFF2-40B4-BE49-F238E27FC236}">
                <a16:creationId xmlns:a16="http://schemas.microsoft.com/office/drawing/2014/main" id="{BC6A1C3D-ECB4-FC58-1278-E203B1B5C695}"/>
              </a:ext>
            </a:extLst>
          </p:cNvPr>
          <p:cNvSpPr>
            <a:spLocks noGrp="1"/>
          </p:cNvSpPr>
          <p:nvPr>
            <p:ph type="dgm" sz="quarter" idx="15"/>
          </p:nvPr>
        </p:nvSpPr>
        <p:spPr>
          <a:xfrm>
            <a:off x="6172200" y="1825625"/>
            <a:ext cx="5181600"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1" name="Group 20">
            <a:extLst>
              <a:ext uri="{FF2B5EF4-FFF2-40B4-BE49-F238E27FC236}">
                <a16:creationId xmlns:a16="http://schemas.microsoft.com/office/drawing/2014/main" id="{EF9BA4ED-3826-CA6E-CF70-1681D0446B30}"/>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DF2B68A8-D99F-D47B-098A-AFE4CB6E0605}"/>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9DC579A-3228-F640-0921-58FE52F3478C}"/>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0AF15C7B-8575-56E4-1718-26508FCFE48F}"/>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E4F6581-27D3-1028-DD6A-3DB96169D01B}"/>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86937AEF-DF15-D47F-7E22-BB5FE728BB5D}"/>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A6BA2F8F-9327-1716-5FE9-437D7CB8AA8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5419E605-8CA0-7185-897C-0E7EB52A7230}"/>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8082017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wo Content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Picture Placeholder 4">
            <a:extLst>
              <a:ext uri="{FF2B5EF4-FFF2-40B4-BE49-F238E27FC236}">
                <a16:creationId xmlns:a16="http://schemas.microsoft.com/office/drawing/2014/main" id="{E3566EEF-8DE6-BDD3-6C07-87A3EE894F89}"/>
              </a:ext>
            </a:extLst>
          </p:cNvPr>
          <p:cNvSpPr>
            <a:spLocks noGrp="1"/>
          </p:cNvSpPr>
          <p:nvPr>
            <p:ph type="pic" sz="quarter" idx="16"/>
          </p:nvPr>
        </p:nvSpPr>
        <p:spPr>
          <a:xfrm>
            <a:off x="6172199" y="1825625"/>
            <a:ext cx="5181599" cy="4351338"/>
          </a:xfrm>
        </p:spPr>
        <p:txBody>
          <a:bodyPr/>
          <a:lstStyle/>
          <a:p>
            <a:endParaRPr lang="en-GB"/>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1" name="Group 20">
            <a:extLst>
              <a:ext uri="{FF2B5EF4-FFF2-40B4-BE49-F238E27FC236}">
                <a16:creationId xmlns:a16="http://schemas.microsoft.com/office/drawing/2014/main" id="{CE035FAC-10CF-1011-402B-40F8D93DCBD5}"/>
              </a:ext>
            </a:extLst>
          </p:cNvPr>
          <p:cNvGrpSpPr/>
          <p:nvPr userDrawn="1"/>
        </p:nvGrpSpPr>
        <p:grpSpPr>
          <a:xfrm>
            <a:off x="-518" y="0"/>
            <a:ext cx="125999" cy="6858000"/>
            <a:chOff x="123871" y="0"/>
            <a:chExt cx="127000" cy="6847369"/>
          </a:xfrm>
        </p:grpSpPr>
        <p:sp>
          <p:nvSpPr>
            <p:cNvPr id="22" name="Rectangle 21">
              <a:extLst>
                <a:ext uri="{FF2B5EF4-FFF2-40B4-BE49-F238E27FC236}">
                  <a16:creationId xmlns:a16="http://schemas.microsoft.com/office/drawing/2014/main" id="{1655CC4F-E3BF-4EBC-3F23-96DF7B129AF4}"/>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30F220E4-9E0D-0299-527D-09AA7FA6ED6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F960B72-17CC-5E10-4A82-B776E50F45CD}"/>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9746CA7-9256-352F-8A6B-B48317E89022}"/>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CF4A251-3D46-3587-F75D-40EBDA343CE1}"/>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7E9C0268-8546-2887-95C2-FCD1CDDCA9E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4EDE332B-F0BD-40E4-B879-3CC5B505D9F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8208169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500231"/>
            <a:ext cx="10515600" cy="2557940"/>
          </a:xfrm>
        </p:spPr>
        <p:txBody>
          <a:bodyPr/>
          <a:lstStyle>
            <a:lvl1pPr algn="ctr">
              <a:defRPr b="0" i="1"/>
            </a:lvl1pPr>
          </a:lstStyle>
          <a:p>
            <a:r>
              <a:rPr lang="en-GB"/>
              <a:t>Click to edit Master title style</a:t>
            </a:r>
            <a:endParaRPr lang="en-US"/>
          </a:p>
        </p:txBody>
      </p:sp>
      <p:sp>
        <p:nvSpPr>
          <p:cNvPr id="29" name="Picture Placeholder 4">
            <a:extLst>
              <a:ext uri="{FF2B5EF4-FFF2-40B4-BE49-F238E27FC236}">
                <a16:creationId xmlns:a16="http://schemas.microsoft.com/office/drawing/2014/main" id="{50E0D8E5-5FC7-5384-8B9C-59B4B5A42D8C}"/>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a:p>
        </p:txBody>
      </p:sp>
      <p:pic>
        <p:nvPicPr>
          <p:cNvPr id="31" name="Picture 30" descr="Shape, circle&#10;&#10;Description automatically generated">
            <a:extLst>
              <a:ext uri="{FF2B5EF4-FFF2-40B4-BE49-F238E27FC236}">
                <a16:creationId xmlns:a16="http://schemas.microsoft.com/office/drawing/2014/main" id="{E04C6B2A-0C6F-286C-10B4-69C07DE4438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28" name="Picture Placeholder 4">
            <a:extLst>
              <a:ext uri="{FF2B5EF4-FFF2-40B4-BE49-F238E27FC236}">
                <a16:creationId xmlns:a16="http://schemas.microsoft.com/office/drawing/2014/main" id="{E03D4CB8-ED2D-8013-ABDA-FE8D43720F31}"/>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a:p>
        </p:txBody>
      </p:sp>
      <p:pic>
        <p:nvPicPr>
          <p:cNvPr id="30" name="Picture 29" descr="Shape, circle&#10;&#10;Description automatically generated">
            <a:extLst>
              <a:ext uri="{FF2B5EF4-FFF2-40B4-BE49-F238E27FC236}">
                <a16:creationId xmlns:a16="http://schemas.microsoft.com/office/drawing/2014/main" id="{2AF8E31B-067A-5F55-256B-1F6A4306BEB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08121" y="5145938"/>
            <a:ext cx="2340100" cy="924484"/>
          </a:xfrm>
          <a:prstGeom prst="rect">
            <a:avLst/>
          </a:prstGeom>
        </p:spPr>
      </p:pic>
      <p:pic>
        <p:nvPicPr>
          <p:cNvPr id="33" name="Picture 32" descr="Circle&#10;&#10;Description automatically generated">
            <a:extLst>
              <a:ext uri="{FF2B5EF4-FFF2-40B4-BE49-F238E27FC236}">
                <a16:creationId xmlns:a16="http://schemas.microsoft.com/office/drawing/2014/main" id="{E6F4C53A-4C5C-D138-3A2F-4B26B208D16B}"/>
              </a:ext>
            </a:extLst>
          </p:cNvPr>
          <p:cNvPicPr>
            <a:picLocks noChangeAspect="1"/>
          </p:cNvPicPr>
          <p:nvPr userDrawn="1"/>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32" name="Picture Placeholder 4">
            <a:extLst>
              <a:ext uri="{FF2B5EF4-FFF2-40B4-BE49-F238E27FC236}">
                <a16:creationId xmlns:a16="http://schemas.microsoft.com/office/drawing/2014/main" id="{728BB60E-128C-2611-C26A-A3EA16027C74}"/>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a:p>
        </p:txBody>
      </p:sp>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Footer Placeholder 4">
            <a:extLst>
              <a:ext uri="{FF2B5EF4-FFF2-40B4-BE49-F238E27FC236}">
                <a16:creationId xmlns:a16="http://schemas.microsoft.com/office/drawing/2014/main" id="{C1D1B348-46B3-CD9B-6101-752049A77592}"/>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52" name="Slide Number Placeholder 8">
            <a:extLst>
              <a:ext uri="{FF2B5EF4-FFF2-40B4-BE49-F238E27FC236}">
                <a16:creationId xmlns:a16="http://schemas.microsoft.com/office/drawing/2014/main" id="{A84ED0A8-23A7-642A-AC85-B17248A27322}"/>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42" name="Group 41">
            <a:extLst>
              <a:ext uri="{FF2B5EF4-FFF2-40B4-BE49-F238E27FC236}">
                <a16:creationId xmlns:a16="http://schemas.microsoft.com/office/drawing/2014/main" id="{732DCF73-075B-29B9-C2E9-4DC3B5213AF5}"/>
              </a:ext>
            </a:extLst>
          </p:cNvPr>
          <p:cNvGrpSpPr/>
          <p:nvPr userDrawn="1"/>
        </p:nvGrpSpPr>
        <p:grpSpPr>
          <a:xfrm>
            <a:off x="-518" y="0"/>
            <a:ext cx="125999" cy="6858000"/>
            <a:chOff x="123871" y="0"/>
            <a:chExt cx="127000" cy="6847369"/>
          </a:xfrm>
        </p:grpSpPr>
        <p:sp>
          <p:nvSpPr>
            <p:cNvPr id="43" name="Rectangle 42">
              <a:extLst>
                <a:ext uri="{FF2B5EF4-FFF2-40B4-BE49-F238E27FC236}">
                  <a16:creationId xmlns:a16="http://schemas.microsoft.com/office/drawing/2014/main" id="{55125A89-142D-DB52-E61F-6EEB7046A8F7}"/>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5F83B885-643B-7D99-805D-3AD147813845}"/>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23568761-977D-BEDC-B9C2-29BFFE6C696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46041A93-4D81-DD14-7E24-656DADE7F6A6}"/>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EEFD2FDE-4992-31CE-FBD1-162873C3C58D}"/>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0E9280E9-A135-48B8-A28B-F050158E348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29243612-3CFF-E665-2A44-436250945BF0}"/>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4828309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itle Only">
    <p:bg>
      <p:bgPr>
        <a:solidFill>
          <a:schemeClr val="accent2">
            <a:alpha val="84702"/>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6"/>
            <a:ext cx="10515600" cy="2651824"/>
          </a:xfrm>
        </p:spPr>
        <p:txBody>
          <a:bodyPr/>
          <a:lstStyle>
            <a:lvl1pPr algn="ctr">
              <a:defRPr b="0" i="1">
                <a:solidFill>
                  <a:schemeClr val="bg1"/>
                </a:solidFill>
              </a:defRPr>
            </a:lvl1pPr>
          </a:lstStyle>
          <a:p>
            <a:r>
              <a:rPr lang="en-GB"/>
              <a:t>Click to edit Master title style</a:t>
            </a:r>
            <a:endParaRPr lang="en-US"/>
          </a:p>
        </p:txBody>
      </p:sp>
      <p:sp>
        <p:nvSpPr>
          <p:cNvPr id="11" name="Picture Placeholder 4">
            <a:extLst>
              <a:ext uri="{FF2B5EF4-FFF2-40B4-BE49-F238E27FC236}">
                <a16:creationId xmlns:a16="http://schemas.microsoft.com/office/drawing/2014/main" id="{9B2D9598-82B7-DB61-327B-EB373CE25476}"/>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a:p>
        </p:txBody>
      </p:sp>
      <p:pic>
        <p:nvPicPr>
          <p:cNvPr id="14" name="Picture 13" descr="Shape, circle&#10;&#10;Description automatically generated">
            <a:extLst>
              <a:ext uri="{FF2B5EF4-FFF2-40B4-BE49-F238E27FC236}">
                <a16:creationId xmlns:a16="http://schemas.microsoft.com/office/drawing/2014/main" id="{04E3FFA7-7EC2-726F-2A8A-D4A79823627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10" name="Picture Placeholder 4">
            <a:extLst>
              <a:ext uri="{FF2B5EF4-FFF2-40B4-BE49-F238E27FC236}">
                <a16:creationId xmlns:a16="http://schemas.microsoft.com/office/drawing/2014/main" id="{D72689EC-E982-D573-29A7-D948C231375E}"/>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a:p>
        </p:txBody>
      </p:sp>
      <p:pic>
        <p:nvPicPr>
          <p:cNvPr id="13" name="Picture 12" descr="Shape, circle&#10;&#10;Description automatically generated">
            <a:extLst>
              <a:ext uri="{FF2B5EF4-FFF2-40B4-BE49-F238E27FC236}">
                <a16:creationId xmlns:a16="http://schemas.microsoft.com/office/drawing/2014/main" id="{C634B850-5BF5-FD81-5FF2-419AB53610A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08121" y="5145938"/>
            <a:ext cx="2340100" cy="924484"/>
          </a:xfrm>
          <a:prstGeom prst="rect">
            <a:avLst/>
          </a:prstGeom>
        </p:spPr>
      </p:pic>
      <p:pic>
        <p:nvPicPr>
          <p:cNvPr id="27" name="Picture 26" descr="Circle&#10;&#10;Description automatically generated">
            <a:extLst>
              <a:ext uri="{FF2B5EF4-FFF2-40B4-BE49-F238E27FC236}">
                <a16:creationId xmlns:a16="http://schemas.microsoft.com/office/drawing/2014/main" id="{E227F66C-0220-BB22-2FD6-D01406915616}"/>
              </a:ext>
            </a:extLst>
          </p:cNvPr>
          <p:cNvPicPr>
            <a:picLocks noChangeAspect="1"/>
          </p:cNvPicPr>
          <p:nvPr userDrawn="1"/>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26" name="Picture Placeholder 4">
            <a:extLst>
              <a:ext uri="{FF2B5EF4-FFF2-40B4-BE49-F238E27FC236}">
                <a16:creationId xmlns:a16="http://schemas.microsoft.com/office/drawing/2014/main" id="{492A40DF-B9BD-C349-09D7-0144FD24941E}"/>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a:p>
        </p:txBody>
      </p:sp>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Footer Placeholder 4">
            <a:extLst>
              <a:ext uri="{FF2B5EF4-FFF2-40B4-BE49-F238E27FC236}">
                <a16:creationId xmlns:a16="http://schemas.microsoft.com/office/drawing/2014/main" id="{612DF721-9878-1B67-4208-868737822780}"/>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bg1"/>
                </a:solidFill>
              </a:defRPr>
            </a:lvl1pPr>
          </a:lstStyle>
          <a:p>
            <a:r>
              <a:rPr lang="en-US"/>
              <a:t>Staffordshire and Stoke-on-Trent Integrated Care Board</a:t>
            </a:r>
          </a:p>
          <a:p>
            <a:r>
              <a:rPr lang="en-US"/>
              <a:t>
</a:t>
            </a:r>
          </a:p>
        </p:txBody>
      </p:sp>
      <p:sp>
        <p:nvSpPr>
          <p:cNvPr id="37" name="Slide Number Placeholder 8">
            <a:extLst>
              <a:ext uri="{FF2B5EF4-FFF2-40B4-BE49-F238E27FC236}">
                <a16:creationId xmlns:a16="http://schemas.microsoft.com/office/drawing/2014/main" id="{5BAB8452-FF70-CB65-EB26-AF14C8459280}"/>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a:p>
        </p:txBody>
      </p:sp>
      <p:grpSp>
        <p:nvGrpSpPr>
          <p:cNvPr id="28" name="Group 27">
            <a:extLst>
              <a:ext uri="{FF2B5EF4-FFF2-40B4-BE49-F238E27FC236}">
                <a16:creationId xmlns:a16="http://schemas.microsoft.com/office/drawing/2014/main" id="{E01FB1BD-5C4A-2AC3-D2A8-E686866F6FBE}"/>
              </a:ext>
            </a:extLst>
          </p:cNvPr>
          <p:cNvGrpSpPr/>
          <p:nvPr userDrawn="1"/>
        </p:nvGrpSpPr>
        <p:grpSpPr>
          <a:xfrm>
            <a:off x="-519" y="0"/>
            <a:ext cx="127000" cy="6847369"/>
            <a:chOff x="123871" y="0"/>
            <a:chExt cx="127000" cy="6847369"/>
          </a:xfrm>
        </p:grpSpPr>
        <p:sp>
          <p:nvSpPr>
            <p:cNvPr id="29" name="Rectangle 28">
              <a:extLst>
                <a:ext uri="{FF2B5EF4-FFF2-40B4-BE49-F238E27FC236}">
                  <a16:creationId xmlns:a16="http://schemas.microsoft.com/office/drawing/2014/main" id="{C106CD83-93A0-5681-63E8-5559C660DCD9}"/>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5B7BACDD-EBC5-736C-AE78-CDD9D250D081}"/>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743BCDE2-661F-DA20-1411-59146604F6A1}"/>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181955C-EF08-E6CB-7D06-9AD1DD03C689}"/>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52E4AEF7-CAE2-314A-C6C2-D8446A59D6E3}"/>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B0FF2D06-7018-0E9B-A11B-19CD5CDF0085}"/>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A21C86F0-93B9-FFC4-7C9D-F5AA857DAF22}"/>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308575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p:txBody>
          <a:bodyPr/>
          <a:lstStyle/>
          <a:p>
            <a:r>
              <a:rPr lang="en-GB"/>
              <a:t>Click to edit Master title style</a:t>
            </a:r>
            <a:endParaRPr lang="en-US"/>
          </a:p>
        </p:txBody>
      </p:sp>
      <p:grpSp>
        <p:nvGrpSpPr>
          <p:cNvPr id="14" name="Group 13">
            <a:extLst>
              <a:ext uri="{FF2B5EF4-FFF2-40B4-BE49-F238E27FC236}">
                <a16:creationId xmlns:a16="http://schemas.microsoft.com/office/drawing/2014/main" id="{F11FF498-6EFB-5C69-EF8B-E8720E78338C}"/>
              </a:ext>
            </a:extLst>
          </p:cNvPr>
          <p:cNvGrpSpPr/>
          <p:nvPr userDrawn="1"/>
        </p:nvGrpSpPr>
        <p:grpSpPr>
          <a:xfrm>
            <a:off x="-518" y="0"/>
            <a:ext cx="125999" cy="6858000"/>
            <a:chOff x="123871" y="0"/>
            <a:chExt cx="127000" cy="6847369"/>
          </a:xfrm>
        </p:grpSpPr>
        <p:sp>
          <p:nvSpPr>
            <p:cNvPr id="15" name="Rectangle 14">
              <a:extLst>
                <a:ext uri="{FF2B5EF4-FFF2-40B4-BE49-F238E27FC236}">
                  <a16:creationId xmlns:a16="http://schemas.microsoft.com/office/drawing/2014/main" id="{18355CDE-5396-4224-93F5-83337A036ED3}"/>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39D70B97-2262-CE7B-D435-B522B4C01E4D}"/>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94E13673-BD61-6294-D945-E6555BAE66D9}"/>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C5BDE0F-F4A7-A58B-CDF7-5B351D4BD475}"/>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304A9672-2D43-1E16-72B3-176280B2DAC0}"/>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3A0DE52A-41E1-A675-1871-DCE1448407E3}"/>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8A6917A-5681-9D64-6F41-03857DB383E9}"/>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Footer Placeholder 4">
            <a:extLst>
              <a:ext uri="{FF2B5EF4-FFF2-40B4-BE49-F238E27FC236}">
                <a16:creationId xmlns:a16="http://schemas.microsoft.com/office/drawing/2014/main" id="{C8896DB5-8031-BF66-B752-DFF36DB4AE8A}"/>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23" name="Slide Number Placeholder 8">
            <a:extLst>
              <a:ext uri="{FF2B5EF4-FFF2-40B4-BE49-F238E27FC236}">
                <a16:creationId xmlns:a16="http://schemas.microsoft.com/office/drawing/2014/main" id="{CD15AAA1-4479-F8EF-1EA7-1F7308B29ECA}"/>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4" name="Straight Connector 23">
            <a:extLst>
              <a:ext uri="{FF2B5EF4-FFF2-40B4-BE49-F238E27FC236}">
                <a16:creationId xmlns:a16="http://schemas.microsoft.com/office/drawing/2014/main" id="{792E7735-0387-C627-F249-6E101ED8B3F8}"/>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82669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79C121BE-B2E1-6E2B-D48C-F832CF76EE94}"/>
              </a:ext>
            </a:extLst>
          </p:cNvPr>
          <p:cNvGrpSpPr/>
          <p:nvPr userDrawn="1"/>
        </p:nvGrpSpPr>
        <p:grpSpPr>
          <a:xfrm>
            <a:off x="-518" y="0"/>
            <a:ext cx="125999" cy="6858000"/>
            <a:chOff x="123871" y="0"/>
            <a:chExt cx="127000" cy="6847369"/>
          </a:xfrm>
        </p:grpSpPr>
        <p:sp>
          <p:nvSpPr>
            <p:cNvPr id="14" name="Rectangle 13">
              <a:extLst>
                <a:ext uri="{FF2B5EF4-FFF2-40B4-BE49-F238E27FC236}">
                  <a16:creationId xmlns:a16="http://schemas.microsoft.com/office/drawing/2014/main" id="{5A400076-CD81-F413-655D-398CF3DAEBF6}"/>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954412B1-0E2D-C935-9A5B-ABD097845BEC}"/>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10E1D241-E6D6-4EDD-F857-CFA1DD3D8906}"/>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253594F1-B0D6-8830-AC85-10CFDD1CD66C}"/>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109CD387-399D-35C6-1179-C78B6FEE3510}"/>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2CD86756-FA1E-AE52-EC49-F6411E5CC8AA}"/>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CA764A2-A09B-ABF8-E418-3D5B1A6ECAF2}"/>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Footer Placeholder 4">
            <a:extLst>
              <a:ext uri="{FF2B5EF4-FFF2-40B4-BE49-F238E27FC236}">
                <a16:creationId xmlns:a16="http://schemas.microsoft.com/office/drawing/2014/main" id="{05127705-5A48-DFDD-E23A-D2D7814538C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22" name="Slide Number Placeholder 8">
            <a:extLst>
              <a:ext uri="{FF2B5EF4-FFF2-40B4-BE49-F238E27FC236}">
                <a16:creationId xmlns:a16="http://schemas.microsoft.com/office/drawing/2014/main" id="{037F613B-732A-02C2-005B-C371CAAD5893}"/>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3" name="Straight Connector 22">
            <a:extLst>
              <a:ext uri="{FF2B5EF4-FFF2-40B4-BE49-F238E27FC236}">
                <a16:creationId xmlns:a16="http://schemas.microsoft.com/office/drawing/2014/main" id="{0DCE72F4-CE45-5380-8370-5CED4E016C42}"/>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39447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C76A-44AF-7A4E-A651-07EA8F58F4C6}"/>
              </a:ext>
            </a:extLst>
          </p:cNvPr>
          <p:cNvSpPr>
            <a:spLocks noGrp="1"/>
          </p:cNvSpPr>
          <p:nvPr>
            <p:ph type="title"/>
          </p:nvPr>
        </p:nvSpPr>
        <p:spPr>
          <a:xfrm>
            <a:off x="839788" y="457200"/>
            <a:ext cx="3932237" cy="1355271"/>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8FDBA4E-5E5D-8327-8673-22BF9D9BEC0E}"/>
              </a:ext>
            </a:extLst>
          </p:cNvPr>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B4D931D-D66D-A571-7096-A79982B347F3}"/>
              </a:ext>
            </a:extLst>
          </p:cNvPr>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grpSp>
        <p:nvGrpSpPr>
          <p:cNvPr id="16" name="Group 15">
            <a:extLst>
              <a:ext uri="{FF2B5EF4-FFF2-40B4-BE49-F238E27FC236}">
                <a16:creationId xmlns:a16="http://schemas.microsoft.com/office/drawing/2014/main" id="{F56FE98A-BE3C-D2D0-FAD0-CCDB2C0EE739}"/>
              </a:ext>
            </a:extLst>
          </p:cNvPr>
          <p:cNvGrpSpPr/>
          <p:nvPr userDrawn="1"/>
        </p:nvGrpSpPr>
        <p:grpSpPr>
          <a:xfrm>
            <a:off x="-518" y="0"/>
            <a:ext cx="125999" cy="6858000"/>
            <a:chOff x="123871" y="0"/>
            <a:chExt cx="127000" cy="6847369"/>
          </a:xfrm>
        </p:grpSpPr>
        <p:sp>
          <p:nvSpPr>
            <p:cNvPr id="17" name="Rectangle 16">
              <a:extLst>
                <a:ext uri="{FF2B5EF4-FFF2-40B4-BE49-F238E27FC236}">
                  <a16:creationId xmlns:a16="http://schemas.microsoft.com/office/drawing/2014/main" id="{77E79791-3743-8320-B467-91F2505E78A9}"/>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C85AB99D-6F3D-B87C-5F0B-C004B32C8923}"/>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1370A4EC-2AFA-6460-6D94-DB722667713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1E10AB31-C82D-CB7A-612D-608668844091}"/>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2C5FBF8-3A35-B671-9F29-1A9FC47A7884}"/>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A49CF89-5C8D-499D-1169-1B5E8DBF5E54}"/>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5F8946A0-4D9E-4BEB-420E-2169BA0E9990}"/>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Slide Number Placeholder 8">
            <a:extLst>
              <a:ext uri="{FF2B5EF4-FFF2-40B4-BE49-F238E27FC236}">
                <a16:creationId xmlns:a16="http://schemas.microsoft.com/office/drawing/2014/main" id="{59A25A1F-6553-4292-11B3-0B8DAA2F78AF}"/>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5" name="Straight Connector 24">
            <a:extLst>
              <a:ext uri="{FF2B5EF4-FFF2-40B4-BE49-F238E27FC236}">
                <a16:creationId xmlns:a16="http://schemas.microsoft.com/office/drawing/2014/main" id="{019FFA98-9387-25EF-6089-D27F1DF71D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ooter Placeholder 4">
            <a:extLst>
              <a:ext uri="{FF2B5EF4-FFF2-40B4-BE49-F238E27FC236}">
                <a16:creationId xmlns:a16="http://schemas.microsoft.com/office/drawing/2014/main" id="{78474426-FA4F-B2A9-601E-D88494BE675E}"/>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Tree>
    <p:extLst>
      <p:ext uri="{BB962C8B-B14F-4D97-AF65-F5344CB8AC3E}">
        <p14:creationId xmlns:p14="http://schemas.microsoft.com/office/powerpoint/2010/main" val="1950207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grpSp>
        <p:nvGrpSpPr>
          <p:cNvPr id="10" name="Group 9">
            <a:extLst>
              <a:ext uri="{FF2B5EF4-FFF2-40B4-BE49-F238E27FC236}">
                <a16:creationId xmlns:a16="http://schemas.microsoft.com/office/drawing/2014/main" id="{27ECD36D-1E5E-C4C4-7159-130AB412803A}"/>
              </a:ext>
            </a:extLst>
          </p:cNvPr>
          <p:cNvGrpSpPr/>
          <p:nvPr userDrawn="1"/>
        </p:nvGrpSpPr>
        <p:grpSpPr>
          <a:xfrm>
            <a:off x="0" y="0"/>
            <a:ext cx="125999" cy="6858000"/>
            <a:chOff x="123871" y="0"/>
            <a:chExt cx="127000" cy="6847369"/>
          </a:xfrm>
        </p:grpSpPr>
        <p:sp>
          <p:nvSpPr>
            <p:cNvPr id="12" name="Rectangle 11">
              <a:extLst>
                <a:ext uri="{FF2B5EF4-FFF2-40B4-BE49-F238E27FC236}">
                  <a16:creationId xmlns:a16="http://schemas.microsoft.com/office/drawing/2014/main" id="{E16B240A-9106-147F-8775-14B89B46BA28}"/>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9217B68-2F05-D731-C649-9B5631C50857}"/>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1CDBDD3-1A6A-247B-4871-11AC0C67A878}"/>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5405CBF-22DB-B9F0-2325-A62BDFA87E20}"/>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662A9DE4-83B5-CC09-5286-C8B17819E8AE}"/>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DF47D12-B7D6-9FA7-9A2D-E87626A2F1D9}"/>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9C28F8BF-26A6-94A8-F151-1B86D516AB84}"/>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Picture Placeholder 4">
            <a:extLst>
              <a:ext uri="{FF2B5EF4-FFF2-40B4-BE49-F238E27FC236}">
                <a16:creationId xmlns:a16="http://schemas.microsoft.com/office/drawing/2014/main" id="{AEFE7548-0EF2-5B82-23DA-44086B0B3291}"/>
              </a:ext>
            </a:extLst>
          </p:cNvPr>
          <p:cNvSpPr>
            <a:spLocks noGrp="1" noChangeAspect="1"/>
          </p:cNvSpPr>
          <p:nvPr>
            <p:ph type="pic" sz="quarter" idx="10"/>
          </p:nvPr>
        </p:nvSpPr>
        <p:spPr>
          <a:xfrm>
            <a:off x="9164979" y="1938073"/>
            <a:ext cx="2520000" cy="2520000"/>
          </a:xfrm>
          <a:prstGeom prst="ellipse">
            <a:avLst/>
          </a:prstGeom>
          <a:solidFill>
            <a:schemeClr val="bg2"/>
          </a:solidFill>
        </p:spPr>
        <p:txBody>
          <a:bodyPr>
            <a:normAutofit/>
          </a:bodyPr>
          <a:lstStyle>
            <a:lvl1pPr>
              <a:defRPr sz="1200"/>
            </a:lvl1pPr>
          </a:lstStyle>
          <a:p>
            <a:endParaRPr lang="en-US"/>
          </a:p>
        </p:txBody>
      </p:sp>
      <p:sp>
        <p:nvSpPr>
          <p:cNvPr id="23" name="Picture Placeholder 4">
            <a:extLst>
              <a:ext uri="{FF2B5EF4-FFF2-40B4-BE49-F238E27FC236}">
                <a16:creationId xmlns:a16="http://schemas.microsoft.com/office/drawing/2014/main" id="{2B412725-637C-BA62-FE74-0F9BDB6800AC}"/>
              </a:ext>
            </a:extLst>
          </p:cNvPr>
          <p:cNvSpPr>
            <a:spLocks noGrp="1" noChangeAspect="1"/>
          </p:cNvSpPr>
          <p:nvPr>
            <p:ph type="pic" sz="quarter" idx="11"/>
          </p:nvPr>
        </p:nvSpPr>
        <p:spPr>
          <a:xfrm>
            <a:off x="7828368" y="4393972"/>
            <a:ext cx="1548000" cy="1548000"/>
          </a:xfrm>
          <a:prstGeom prst="ellipse">
            <a:avLst/>
          </a:prstGeom>
          <a:solidFill>
            <a:schemeClr val="bg2"/>
          </a:solidFill>
        </p:spPr>
        <p:txBody>
          <a:bodyPr>
            <a:normAutofit/>
          </a:bodyPr>
          <a:lstStyle>
            <a:lvl1pPr>
              <a:defRPr sz="1200"/>
            </a:lvl1pPr>
          </a:lstStyle>
          <a:p>
            <a:endParaRPr lang="en-US"/>
          </a:p>
        </p:txBody>
      </p:sp>
      <p:sp>
        <p:nvSpPr>
          <p:cNvPr id="24" name="Picture Placeholder 4">
            <a:extLst>
              <a:ext uri="{FF2B5EF4-FFF2-40B4-BE49-F238E27FC236}">
                <a16:creationId xmlns:a16="http://schemas.microsoft.com/office/drawing/2014/main" id="{582C032C-DAA4-AD40-B0F3-594DE37205DD}"/>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25" name="Picture 24" descr="Shape, circle&#10;&#10;Description automatically generated">
            <a:extLst>
              <a:ext uri="{FF2B5EF4-FFF2-40B4-BE49-F238E27FC236}">
                <a16:creationId xmlns:a16="http://schemas.microsoft.com/office/drawing/2014/main" id="{34F05ABF-CA49-CA56-07E8-C85F69E504E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472106" y="3786314"/>
            <a:ext cx="2340100" cy="924484"/>
          </a:xfrm>
          <a:prstGeom prst="rect">
            <a:avLst/>
          </a:prstGeom>
        </p:spPr>
      </p:pic>
      <p:pic>
        <p:nvPicPr>
          <p:cNvPr id="26" name="Picture 25" descr="Shape, circle&#10;&#10;Description automatically generated">
            <a:extLst>
              <a:ext uri="{FF2B5EF4-FFF2-40B4-BE49-F238E27FC236}">
                <a16:creationId xmlns:a16="http://schemas.microsoft.com/office/drawing/2014/main" id="{E9BF52DD-5B55-CA1C-98E7-D983A706F38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27" name="Picture 26" descr="Circle&#10;&#10;Description automatically generated">
            <a:extLst>
              <a:ext uri="{FF2B5EF4-FFF2-40B4-BE49-F238E27FC236}">
                <a16:creationId xmlns:a16="http://schemas.microsoft.com/office/drawing/2014/main" id="{AC3CB654-6140-A851-9CDE-71F7AE53AA8E}"/>
              </a:ext>
            </a:extLst>
          </p:cNvPr>
          <p:cNvPicPr>
            <a:picLocks noChangeAspect="1"/>
          </p:cNvPicPr>
          <p:nvPr userDrawn="1"/>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16663" y="4914933"/>
            <a:ext cx="1082907" cy="541454"/>
          </a:xfrm>
          <a:prstGeom prst="rect">
            <a:avLst/>
          </a:prstGeom>
        </p:spPr>
      </p:pic>
      <p:pic>
        <p:nvPicPr>
          <p:cNvPr id="28" name="Picture 27" descr="Logo Staffordshire and Stoke-on-Trent Integrated Care Board">
            <a:extLst>
              <a:ext uri="{FF2B5EF4-FFF2-40B4-BE49-F238E27FC236}">
                <a16:creationId xmlns:a16="http://schemas.microsoft.com/office/drawing/2014/main" id="{CF82078F-BAD7-388F-E0CA-0CD519E7878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spTree>
    <p:extLst>
      <p:ext uri="{BB962C8B-B14F-4D97-AF65-F5344CB8AC3E}">
        <p14:creationId xmlns:p14="http://schemas.microsoft.com/office/powerpoint/2010/main" val="14461892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3A6D-7395-E75A-7F9C-E0B88BCEED2C}"/>
              </a:ext>
            </a:extLst>
          </p:cNvPr>
          <p:cNvSpPr>
            <a:spLocks noGrp="1"/>
          </p:cNvSpPr>
          <p:nvPr>
            <p:ph type="title"/>
          </p:nvPr>
        </p:nvSpPr>
        <p:spPr>
          <a:xfrm>
            <a:off x="839788" y="457200"/>
            <a:ext cx="3932237" cy="1600199"/>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A45E76E-D73A-1D80-596F-EDF65CD96772}"/>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6C75D1-322B-B6CF-D43F-1D50CA4DB3BC}"/>
              </a:ext>
            </a:extLst>
          </p:cNvPr>
          <p:cNvSpPr>
            <a:spLocks noGrp="1"/>
          </p:cNvSpPr>
          <p:nvPr>
            <p:ph type="body" sz="half" idx="2"/>
          </p:nvPr>
        </p:nvSpPr>
        <p:spPr>
          <a:xfrm>
            <a:off x="839788" y="2273642"/>
            <a:ext cx="3932237" cy="3595345"/>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grpSp>
        <p:nvGrpSpPr>
          <p:cNvPr id="16" name="Group 15">
            <a:extLst>
              <a:ext uri="{FF2B5EF4-FFF2-40B4-BE49-F238E27FC236}">
                <a16:creationId xmlns:a16="http://schemas.microsoft.com/office/drawing/2014/main" id="{B27FDAB8-CDF5-F2FB-308A-0CF948F34A94}"/>
              </a:ext>
            </a:extLst>
          </p:cNvPr>
          <p:cNvGrpSpPr/>
          <p:nvPr userDrawn="1"/>
        </p:nvGrpSpPr>
        <p:grpSpPr>
          <a:xfrm>
            <a:off x="-518" y="0"/>
            <a:ext cx="125999" cy="6858000"/>
            <a:chOff x="123871" y="0"/>
            <a:chExt cx="127000" cy="6847369"/>
          </a:xfrm>
        </p:grpSpPr>
        <p:sp>
          <p:nvSpPr>
            <p:cNvPr id="17" name="Rectangle 16">
              <a:extLst>
                <a:ext uri="{FF2B5EF4-FFF2-40B4-BE49-F238E27FC236}">
                  <a16:creationId xmlns:a16="http://schemas.microsoft.com/office/drawing/2014/main" id="{82D654ED-5986-5838-D7AB-308656FC843A}"/>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CCE3B8F4-6936-56DB-4F0E-D26ABCBA6992}"/>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B87C88E-7E8B-24E2-F2DB-031281CF789C}"/>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D5861785-5E45-4E67-9E5B-5C2191539DE0}"/>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2A5B20E-B5D8-894F-2EB1-DC3BDAC4EF74}"/>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9E8B503-7D19-351B-CEF3-6735C5CDAE1F}"/>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BD611FCB-0700-4AEE-66DA-74415FF62FC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Slide Number Placeholder 8">
            <a:extLst>
              <a:ext uri="{FF2B5EF4-FFF2-40B4-BE49-F238E27FC236}">
                <a16:creationId xmlns:a16="http://schemas.microsoft.com/office/drawing/2014/main" id="{C2968A59-30B4-9803-E391-546E9A85FAA5}"/>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cxnSp>
        <p:nvCxnSpPr>
          <p:cNvPr id="25" name="Straight Connector 24">
            <a:extLst>
              <a:ext uri="{FF2B5EF4-FFF2-40B4-BE49-F238E27FC236}">
                <a16:creationId xmlns:a16="http://schemas.microsoft.com/office/drawing/2014/main" id="{7ECB1DCB-B0E9-1843-1D42-9C26AEE76EF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ooter Placeholder 4">
            <a:extLst>
              <a:ext uri="{FF2B5EF4-FFF2-40B4-BE49-F238E27FC236}">
                <a16:creationId xmlns:a16="http://schemas.microsoft.com/office/drawing/2014/main" id="{CFFABC50-23CA-E531-B0BE-4B8DA2ECC086}"/>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Tree>
    <p:extLst>
      <p:ext uri="{BB962C8B-B14F-4D97-AF65-F5344CB8AC3E}">
        <p14:creationId xmlns:p14="http://schemas.microsoft.com/office/powerpoint/2010/main" val="34759806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8_Title and Content">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B59527B-9BA0-9449-B122-AD70EE875BE2}"/>
              </a:ext>
            </a:extLst>
          </p:cNvPr>
          <p:cNvSpPr/>
          <p:nvPr userDrawn="1"/>
        </p:nvSpPr>
        <p:spPr>
          <a:xfrm>
            <a:off x="0" y="6400800"/>
            <a:ext cx="12192000" cy="457200"/>
          </a:xfrm>
          <a:prstGeom prst="rect">
            <a:avLst/>
          </a:prstGeom>
          <a:solidFill>
            <a:srgbClr val="44B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3">
            <a:extLst>
              <a:ext uri="{FF2B5EF4-FFF2-40B4-BE49-F238E27FC236}">
                <a16:creationId xmlns:a16="http://schemas.microsoft.com/office/drawing/2014/main" id="{12B37CD0-FD85-524E-907C-70702B7F9773}"/>
              </a:ext>
            </a:extLst>
          </p:cNvPr>
          <p:cNvSpPr>
            <a:spLocks noGrp="1"/>
          </p:cNvSpPr>
          <p:nvPr>
            <p:ph type="sldNum" sz="quarter" idx="12"/>
          </p:nvPr>
        </p:nvSpPr>
        <p:spPr>
          <a:xfrm>
            <a:off x="11455484" y="6453142"/>
            <a:ext cx="327212" cy="322356"/>
          </a:xfrm>
          <a:prstGeom prst="rect">
            <a:avLst/>
          </a:prstGeom>
        </p:spPr>
        <p:txBody>
          <a:bodyPr/>
          <a:lstStyle>
            <a:lvl1pPr algn="r">
              <a:defRPr sz="800">
                <a:solidFill>
                  <a:schemeClr val="bg1"/>
                </a:solidFill>
                <a:latin typeface="Arial" panose="020B0604020202020204" pitchFamily="34" charset="0"/>
                <a:cs typeface="Arial" panose="020B0604020202020204" pitchFamily="34" charset="0"/>
              </a:defRPr>
            </a:lvl1pPr>
          </a:lstStyle>
          <a:p>
            <a:fld id="{6B4B8D62-438F-1243-AC09-06F297AF7091}" type="slidenum">
              <a:rPr lang="en-US" smtClean="0"/>
              <a:pPr/>
              <a:t>‹#›</a:t>
            </a:fld>
            <a:endParaRPr lang="en-US"/>
          </a:p>
        </p:txBody>
      </p:sp>
      <p:sp>
        <p:nvSpPr>
          <p:cNvPr id="7" name="Title 1">
            <a:extLst>
              <a:ext uri="{FF2B5EF4-FFF2-40B4-BE49-F238E27FC236}">
                <a16:creationId xmlns:a16="http://schemas.microsoft.com/office/drawing/2014/main" id="{D35A2548-A1C5-604B-B763-BEAAB959B576}"/>
              </a:ext>
            </a:extLst>
          </p:cNvPr>
          <p:cNvSpPr>
            <a:spLocks noGrp="1"/>
          </p:cNvSpPr>
          <p:nvPr>
            <p:ph type="title"/>
          </p:nvPr>
        </p:nvSpPr>
        <p:spPr>
          <a:xfrm>
            <a:off x="505096" y="476704"/>
            <a:ext cx="11277600" cy="385695"/>
          </a:xfrm>
        </p:spPr>
        <p:txBody>
          <a:bodyPr anchor="t">
            <a:normAutofit/>
          </a:bodyPr>
          <a:lstStyle>
            <a:lvl1pPr>
              <a:defRPr sz="2400" b="1"/>
            </a:lvl1pPr>
          </a:lstStyle>
          <a:p>
            <a:r>
              <a:rPr lang="en-GB"/>
              <a:t>Click to edit Master title style</a:t>
            </a:r>
            <a:endParaRPr lang="en-US"/>
          </a:p>
        </p:txBody>
      </p:sp>
      <p:sp>
        <p:nvSpPr>
          <p:cNvPr id="9" name="Content Placeholder 2">
            <a:extLst>
              <a:ext uri="{FF2B5EF4-FFF2-40B4-BE49-F238E27FC236}">
                <a16:creationId xmlns:a16="http://schemas.microsoft.com/office/drawing/2014/main" id="{E4F92D18-C368-6D46-A568-EF1A7DEF2AD2}"/>
              </a:ext>
            </a:extLst>
          </p:cNvPr>
          <p:cNvSpPr>
            <a:spLocks noGrp="1"/>
          </p:cNvSpPr>
          <p:nvPr>
            <p:ph idx="1"/>
          </p:nvPr>
        </p:nvSpPr>
        <p:spPr>
          <a:xfrm>
            <a:off x="505096" y="1017226"/>
            <a:ext cx="11277599" cy="5031149"/>
          </a:xfrm>
        </p:spPr>
        <p:txBody>
          <a:bodyPr/>
          <a:lstStyle>
            <a:lvl1pPr>
              <a:defRPr sz="2200"/>
            </a:lvl1pPr>
            <a:lvl2pPr>
              <a:defRPr sz="2000"/>
            </a:lvl2pPr>
            <a:lvl3pPr>
              <a:defRPr sz="1800"/>
            </a:lvl3pPr>
            <a:lvl4pPr>
              <a:defRPr sz="1600"/>
            </a:lvl4pPr>
            <a:lvl5pPr>
              <a:defRPr sz="1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33822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grpSp>
        <p:nvGrpSpPr>
          <p:cNvPr id="30" name="Group 29">
            <a:extLst>
              <a:ext uri="{FF2B5EF4-FFF2-40B4-BE49-F238E27FC236}">
                <a16:creationId xmlns:a16="http://schemas.microsoft.com/office/drawing/2014/main" id="{15CD0971-C671-F393-F28E-F4AD67AD1D08}"/>
              </a:ext>
            </a:extLst>
          </p:cNvPr>
          <p:cNvGrpSpPr/>
          <p:nvPr userDrawn="1"/>
        </p:nvGrpSpPr>
        <p:grpSpPr>
          <a:xfrm>
            <a:off x="-518" y="0"/>
            <a:ext cx="125999" cy="6858000"/>
            <a:chOff x="123871" y="0"/>
            <a:chExt cx="127000" cy="6847369"/>
          </a:xfrm>
        </p:grpSpPr>
        <p:sp>
          <p:nvSpPr>
            <p:cNvPr id="31" name="Rectangle 30">
              <a:extLst>
                <a:ext uri="{FF2B5EF4-FFF2-40B4-BE49-F238E27FC236}">
                  <a16:creationId xmlns:a16="http://schemas.microsoft.com/office/drawing/2014/main" id="{C62CBF20-9ABC-E169-E6B1-8C42DAE38DAD}"/>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FF4E73D9-2301-110F-4E91-FAC4191D8E39}"/>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E0E66F73-F18E-6D93-6843-3E7272AA064F}"/>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25877281-043B-3392-64A4-F852784DE475}"/>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F4907599-4B31-C347-6240-D7F8788B08AC}"/>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CCE688C5-89D0-A584-CA7F-ABE864F212B0}"/>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68081612-BCDF-D907-A720-DA9AD4F0BA16}"/>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9" name="Picture Placeholder 4">
            <a:extLst>
              <a:ext uri="{FF2B5EF4-FFF2-40B4-BE49-F238E27FC236}">
                <a16:creationId xmlns:a16="http://schemas.microsoft.com/office/drawing/2014/main" id="{DE5FC371-39DA-483A-25B2-D6D68F5B207D}"/>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a:p>
        </p:txBody>
      </p:sp>
      <p:sp>
        <p:nvSpPr>
          <p:cNvPr id="40" name="Picture Placeholder 4">
            <a:extLst>
              <a:ext uri="{FF2B5EF4-FFF2-40B4-BE49-F238E27FC236}">
                <a16:creationId xmlns:a16="http://schemas.microsoft.com/office/drawing/2014/main" id="{A7829464-5DCA-DC26-229F-58F237A273EB}"/>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a:p>
        </p:txBody>
      </p:sp>
      <p:sp>
        <p:nvSpPr>
          <p:cNvPr id="41" name="Picture Placeholder 4">
            <a:extLst>
              <a:ext uri="{FF2B5EF4-FFF2-40B4-BE49-F238E27FC236}">
                <a16:creationId xmlns:a16="http://schemas.microsoft.com/office/drawing/2014/main" id="{5A0E2FAE-C273-A730-037A-ED29A381EC4C}"/>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42" name="Picture 41" descr="Shape, circle&#10;&#10;Description automatically generated">
            <a:extLst>
              <a:ext uri="{FF2B5EF4-FFF2-40B4-BE49-F238E27FC236}">
                <a16:creationId xmlns:a16="http://schemas.microsoft.com/office/drawing/2014/main" id="{A5CC7C0C-B2F0-960D-A5D7-D65C337FF3A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43" name="Picture 42" descr="Shape, circle&#10;&#10;Description automatically generated">
            <a:extLst>
              <a:ext uri="{FF2B5EF4-FFF2-40B4-BE49-F238E27FC236}">
                <a16:creationId xmlns:a16="http://schemas.microsoft.com/office/drawing/2014/main" id="{13BCA277-3413-4FFF-8DFC-79F6B6F211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44" name="Picture 43" descr="Circle&#10;&#10;Description automatically generated">
            <a:extLst>
              <a:ext uri="{FF2B5EF4-FFF2-40B4-BE49-F238E27FC236}">
                <a16:creationId xmlns:a16="http://schemas.microsoft.com/office/drawing/2014/main" id="{10C4AC1B-39FC-EB4B-B2D7-6E32FC38FCCC}"/>
              </a:ext>
            </a:extLst>
          </p:cNvPr>
          <p:cNvPicPr>
            <a:picLocks noChangeAspect="1"/>
          </p:cNvPicPr>
          <p:nvPr userDrawn="1"/>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5" name="Picture 44" descr="Logo Staffordshire and Stoke-on-Trent Integrated Care Board">
            <a:extLst>
              <a:ext uri="{FF2B5EF4-FFF2-40B4-BE49-F238E27FC236}">
                <a16:creationId xmlns:a16="http://schemas.microsoft.com/office/drawing/2014/main" id="{8AAE4919-A435-1ACA-22A1-63CA1FA4B750}"/>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spTree>
    <p:extLst>
      <p:ext uri="{BB962C8B-B14F-4D97-AF65-F5344CB8AC3E}">
        <p14:creationId xmlns:p14="http://schemas.microsoft.com/office/powerpoint/2010/main" val="3988603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accent2">
            <a:alpha val="85388"/>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solidFill>
                  <a:schemeClr val="bg1"/>
                </a:solidFill>
              </a:defRPr>
            </a:lvl1pPr>
          </a:lstStyle>
          <a:p>
            <a:r>
              <a:rPr lang="en-GB"/>
              <a:t>Click to edit Master title style</a:t>
            </a:r>
            <a:endParaRPr lang="en-US"/>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grpSp>
        <p:nvGrpSpPr>
          <p:cNvPr id="25" name="Group 24">
            <a:extLst>
              <a:ext uri="{FF2B5EF4-FFF2-40B4-BE49-F238E27FC236}">
                <a16:creationId xmlns:a16="http://schemas.microsoft.com/office/drawing/2014/main" id="{E83EC6A0-9813-4688-34B5-8CE8B5F560B5}"/>
              </a:ext>
            </a:extLst>
          </p:cNvPr>
          <p:cNvGrpSpPr/>
          <p:nvPr userDrawn="1"/>
        </p:nvGrpSpPr>
        <p:grpSpPr>
          <a:xfrm>
            <a:off x="-518" y="0"/>
            <a:ext cx="125999" cy="6858000"/>
            <a:chOff x="123871" y="0"/>
            <a:chExt cx="127000" cy="6847369"/>
          </a:xfrm>
        </p:grpSpPr>
        <p:sp>
          <p:nvSpPr>
            <p:cNvPr id="26" name="Rectangle 25">
              <a:extLst>
                <a:ext uri="{FF2B5EF4-FFF2-40B4-BE49-F238E27FC236}">
                  <a16:creationId xmlns:a16="http://schemas.microsoft.com/office/drawing/2014/main" id="{878F94AD-F416-AA1A-3581-B8D9E8AD49C6}"/>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75B232A0-C896-9E28-316B-08AF3433B70B}"/>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C61CD0B0-3BB8-13A6-56FB-5D648486273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9829E9B5-CB81-A4B0-1ACD-A0061E43B49B}"/>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107E6BA4-14A4-6A19-67F8-F04120B47089}"/>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75578ECD-230E-14D0-9D30-A8AC2EA6353A}"/>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F63578EC-328A-EBBB-F54B-10B0549C6651}"/>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Picture Placeholder 4">
            <a:extLst>
              <a:ext uri="{FF2B5EF4-FFF2-40B4-BE49-F238E27FC236}">
                <a16:creationId xmlns:a16="http://schemas.microsoft.com/office/drawing/2014/main" id="{EA655B6B-497F-549D-342F-9B6E7BC8CA49}"/>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a:p>
        </p:txBody>
      </p:sp>
      <p:sp>
        <p:nvSpPr>
          <p:cNvPr id="34" name="Picture Placeholder 4">
            <a:extLst>
              <a:ext uri="{FF2B5EF4-FFF2-40B4-BE49-F238E27FC236}">
                <a16:creationId xmlns:a16="http://schemas.microsoft.com/office/drawing/2014/main" id="{791E3882-8BE7-3CF0-7396-3391106416B6}"/>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a:p>
        </p:txBody>
      </p:sp>
      <p:sp>
        <p:nvSpPr>
          <p:cNvPr id="35" name="Picture Placeholder 4">
            <a:extLst>
              <a:ext uri="{FF2B5EF4-FFF2-40B4-BE49-F238E27FC236}">
                <a16:creationId xmlns:a16="http://schemas.microsoft.com/office/drawing/2014/main" id="{0E2CE0D6-6470-33AD-FB21-7C2D8D76FEE0}"/>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a:p>
        </p:txBody>
      </p:sp>
      <p:pic>
        <p:nvPicPr>
          <p:cNvPr id="36" name="Picture 35" descr="Shape, circle&#10;&#10;Description automatically generated">
            <a:extLst>
              <a:ext uri="{FF2B5EF4-FFF2-40B4-BE49-F238E27FC236}">
                <a16:creationId xmlns:a16="http://schemas.microsoft.com/office/drawing/2014/main" id="{E202A545-31D4-C082-2E7A-758EF9CFB5A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37" name="Picture 36" descr="Shape, circle&#10;&#10;Description automatically generated">
            <a:extLst>
              <a:ext uri="{FF2B5EF4-FFF2-40B4-BE49-F238E27FC236}">
                <a16:creationId xmlns:a16="http://schemas.microsoft.com/office/drawing/2014/main" id="{32C0471E-F55D-C4DA-F815-4317C4EEEB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38" name="Picture 37" descr="Circle&#10;&#10;Description automatically generated">
            <a:extLst>
              <a:ext uri="{FF2B5EF4-FFF2-40B4-BE49-F238E27FC236}">
                <a16:creationId xmlns:a16="http://schemas.microsoft.com/office/drawing/2014/main" id="{7F1D859D-D01F-F8FD-0963-6955D48378CE}"/>
              </a:ext>
            </a:extLst>
          </p:cNvPr>
          <p:cNvPicPr>
            <a:picLocks noChangeAspect="1"/>
          </p:cNvPicPr>
          <p:nvPr userDrawn="1"/>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0" name="Picture 39" descr="Logo Staffordshire and Stoke-on-Trent Integrated Care Board">
            <a:extLst>
              <a:ext uri="{FF2B5EF4-FFF2-40B4-BE49-F238E27FC236}">
                <a16:creationId xmlns:a16="http://schemas.microsoft.com/office/drawing/2014/main" id="{F27AB835-233A-ACA2-ABCC-BBFB84B3402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spTree>
    <p:extLst>
      <p:ext uri="{BB962C8B-B14F-4D97-AF65-F5344CB8AC3E}">
        <p14:creationId xmlns:p14="http://schemas.microsoft.com/office/powerpoint/2010/main" val="368417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s_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Contents</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3" name="Text Placeholder 3">
            <a:extLst>
              <a:ext uri="{FF2B5EF4-FFF2-40B4-BE49-F238E27FC236}">
                <a16:creationId xmlns:a16="http://schemas.microsoft.com/office/drawing/2014/main" id="{22BE1582-F03D-C463-8B40-3EE4B14A2F4C}"/>
              </a:ext>
            </a:extLst>
          </p:cNvPr>
          <p:cNvSpPr>
            <a:spLocks noGrp="1"/>
          </p:cNvSpPr>
          <p:nvPr>
            <p:ph type="body" sz="quarter" idx="15" hasCustomPrompt="1"/>
          </p:nvPr>
        </p:nvSpPr>
        <p:spPr>
          <a:xfrm>
            <a:off x="6214534"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4" name="Text Placeholder 8">
            <a:extLst>
              <a:ext uri="{FF2B5EF4-FFF2-40B4-BE49-F238E27FC236}">
                <a16:creationId xmlns:a16="http://schemas.microsoft.com/office/drawing/2014/main" id="{53C412C5-54F4-B36A-5068-2E86DBD4CFE8}"/>
              </a:ext>
            </a:extLst>
          </p:cNvPr>
          <p:cNvSpPr>
            <a:spLocks noGrp="1"/>
          </p:cNvSpPr>
          <p:nvPr>
            <p:ph type="body" sz="quarter" idx="16"/>
          </p:nvPr>
        </p:nvSpPr>
        <p:spPr>
          <a:xfrm>
            <a:off x="6984471"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7" name="Text Placeholder 3">
            <a:extLst>
              <a:ext uri="{FF2B5EF4-FFF2-40B4-BE49-F238E27FC236}">
                <a16:creationId xmlns:a16="http://schemas.microsoft.com/office/drawing/2014/main" id="{29DEB8DF-A056-F4F4-9109-117F6B551473}"/>
              </a:ext>
            </a:extLst>
          </p:cNvPr>
          <p:cNvSpPr>
            <a:spLocks noGrp="1"/>
          </p:cNvSpPr>
          <p:nvPr>
            <p:ph type="body" sz="quarter" idx="19" hasCustomPrompt="1"/>
          </p:nvPr>
        </p:nvSpPr>
        <p:spPr>
          <a:xfrm>
            <a:off x="6214534"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28" name="Text Placeholder 8">
            <a:extLst>
              <a:ext uri="{FF2B5EF4-FFF2-40B4-BE49-F238E27FC236}">
                <a16:creationId xmlns:a16="http://schemas.microsoft.com/office/drawing/2014/main" id="{582C6EAC-1E40-2BBB-6DF4-D0F07D54CA66}"/>
              </a:ext>
            </a:extLst>
          </p:cNvPr>
          <p:cNvSpPr>
            <a:spLocks noGrp="1"/>
          </p:cNvSpPr>
          <p:nvPr>
            <p:ph type="body" sz="quarter" idx="20"/>
          </p:nvPr>
        </p:nvSpPr>
        <p:spPr>
          <a:xfrm>
            <a:off x="6984471"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1" name="Text Placeholder 3">
            <a:extLst>
              <a:ext uri="{FF2B5EF4-FFF2-40B4-BE49-F238E27FC236}">
                <a16:creationId xmlns:a16="http://schemas.microsoft.com/office/drawing/2014/main" id="{81EB6EBB-53A9-72CB-C906-D3CDA193609F}"/>
              </a:ext>
            </a:extLst>
          </p:cNvPr>
          <p:cNvSpPr>
            <a:spLocks noGrp="1"/>
          </p:cNvSpPr>
          <p:nvPr>
            <p:ph type="body" sz="quarter" idx="23" hasCustomPrompt="1"/>
          </p:nvPr>
        </p:nvSpPr>
        <p:spPr>
          <a:xfrm>
            <a:off x="6214534"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6</a:t>
            </a:r>
          </a:p>
        </p:txBody>
      </p:sp>
      <p:sp>
        <p:nvSpPr>
          <p:cNvPr id="32" name="Text Placeholder 8">
            <a:extLst>
              <a:ext uri="{FF2B5EF4-FFF2-40B4-BE49-F238E27FC236}">
                <a16:creationId xmlns:a16="http://schemas.microsoft.com/office/drawing/2014/main" id="{93A4EE0C-9D0C-D8B5-AB1E-F28F85D17CF7}"/>
              </a:ext>
            </a:extLst>
          </p:cNvPr>
          <p:cNvSpPr>
            <a:spLocks noGrp="1"/>
          </p:cNvSpPr>
          <p:nvPr>
            <p:ph type="body" sz="quarter" idx="24"/>
          </p:nvPr>
        </p:nvSpPr>
        <p:spPr>
          <a:xfrm>
            <a:off x="6984471"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7</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5" name="Text Placeholder 3">
            <a:extLst>
              <a:ext uri="{FF2B5EF4-FFF2-40B4-BE49-F238E27FC236}">
                <a16:creationId xmlns:a16="http://schemas.microsoft.com/office/drawing/2014/main" id="{F1D41BE9-F608-766D-C600-C959B1887615}"/>
              </a:ext>
            </a:extLst>
          </p:cNvPr>
          <p:cNvSpPr>
            <a:spLocks noGrp="1"/>
          </p:cNvSpPr>
          <p:nvPr>
            <p:ph type="body" sz="quarter" idx="27" hasCustomPrompt="1"/>
          </p:nvPr>
        </p:nvSpPr>
        <p:spPr>
          <a:xfrm>
            <a:off x="6214534"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8</a:t>
            </a:r>
          </a:p>
        </p:txBody>
      </p:sp>
      <p:sp>
        <p:nvSpPr>
          <p:cNvPr id="36" name="Text Placeholder 8">
            <a:extLst>
              <a:ext uri="{FF2B5EF4-FFF2-40B4-BE49-F238E27FC236}">
                <a16:creationId xmlns:a16="http://schemas.microsoft.com/office/drawing/2014/main" id="{AEBD98DD-C166-AAB4-04B4-85CFF9A10DBD}"/>
              </a:ext>
            </a:extLst>
          </p:cNvPr>
          <p:cNvSpPr>
            <a:spLocks noGrp="1"/>
          </p:cNvSpPr>
          <p:nvPr>
            <p:ph type="body" sz="quarter" idx="28"/>
          </p:nvPr>
        </p:nvSpPr>
        <p:spPr>
          <a:xfrm>
            <a:off x="6984471"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9</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9" name="Text Placeholder 3">
            <a:extLst>
              <a:ext uri="{FF2B5EF4-FFF2-40B4-BE49-F238E27FC236}">
                <a16:creationId xmlns:a16="http://schemas.microsoft.com/office/drawing/2014/main" id="{4C307D10-F013-767C-4E68-3787201725F7}"/>
              </a:ext>
            </a:extLst>
          </p:cNvPr>
          <p:cNvSpPr>
            <a:spLocks noGrp="1"/>
          </p:cNvSpPr>
          <p:nvPr>
            <p:ph type="body" sz="quarter" idx="31" hasCustomPrompt="1"/>
          </p:nvPr>
        </p:nvSpPr>
        <p:spPr>
          <a:xfrm>
            <a:off x="6214534"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10</a:t>
            </a:r>
          </a:p>
        </p:txBody>
      </p:sp>
      <p:sp>
        <p:nvSpPr>
          <p:cNvPr id="40" name="Text Placeholder 8">
            <a:extLst>
              <a:ext uri="{FF2B5EF4-FFF2-40B4-BE49-F238E27FC236}">
                <a16:creationId xmlns:a16="http://schemas.microsoft.com/office/drawing/2014/main" id="{52600506-A5DB-98BE-F6C1-47C34DAE02D2}"/>
              </a:ext>
            </a:extLst>
          </p:cNvPr>
          <p:cNvSpPr>
            <a:spLocks noGrp="1"/>
          </p:cNvSpPr>
          <p:nvPr>
            <p:ph type="body" sz="quarter" idx="32"/>
          </p:nvPr>
        </p:nvSpPr>
        <p:spPr>
          <a:xfrm>
            <a:off x="6984471"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41" name="Group 40">
            <a:extLst>
              <a:ext uri="{FF2B5EF4-FFF2-40B4-BE49-F238E27FC236}">
                <a16:creationId xmlns:a16="http://schemas.microsoft.com/office/drawing/2014/main" id="{148EA43F-D427-54C7-3C8B-EDB1FF4E6F9A}"/>
              </a:ext>
            </a:extLst>
          </p:cNvPr>
          <p:cNvGrpSpPr/>
          <p:nvPr userDrawn="1"/>
        </p:nvGrpSpPr>
        <p:grpSpPr>
          <a:xfrm>
            <a:off x="-518" y="0"/>
            <a:ext cx="125999" cy="6858000"/>
            <a:chOff x="123871" y="0"/>
            <a:chExt cx="127000" cy="6847369"/>
          </a:xfrm>
        </p:grpSpPr>
        <p:sp>
          <p:nvSpPr>
            <p:cNvPr id="42" name="Rectangle 41">
              <a:extLst>
                <a:ext uri="{FF2B5EF4-FFF2-40B4-BE49-F238E27FC236}">
                  <a16:creationId xmlns:a16="http://schemas.microsoft.com/office/drawing/2014/main" id="{CF17FF54-E627-CD59-89FC-498CB2DD8897}"/>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F5F4027C-A696-1659-67A2-FD40B4D7C0EE}"/>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994D0518-7399-555A-5379-5E91618E93F2}"/>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B7373A44-4AA6-9046-E6C8-19699E76773A}"/>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4AE2C2AA-E5F3-2055-9AC3-6CB988F6E487}"/>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DC916993-94A6-B835-121F-F8A771899513}"/>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F6386573-10C3-F3D9-F64C-7CBC63E4F1EC}"/>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11489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s_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Contents</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24" name="Group 23">
            <a:extLst>
              <a:ext uri="{FF2B5EF4-FFF2-40B4-BE49-F238E27FC236}">
                <a16:creationId xmlns:a16="http://schemas.microsoft.com/office/drawing/2014/main" id="{B760BA61-BE5F-C3D4-2B5F-A99CFBE00CFF}"/>
              </a:ext>
            </a:extLst>
          </p:cNvPr>
          <p:cNvGrpSpPr/>
          <p:nvPr userDrawn="1"/>
        </p:nvGrpSpPr>
        <p:grpSpPr>
          <a:xfrm>
            <a:off x="-518" y="0"/>
            <a:ext cx="125999" cy="6858000"/>
            <a:chOff x="123871" y="0"/>
            <a:chExt cx="127000" cy="6847369"/>
          </a:xfrm>
        </p:grpSpPr>
        <p:sp>
          <p:nvSpPr>
            <p:cNvPr id="27" name="Rectangle 26">
              <a:extLst>
                <a:ext uri="{FF2B5EF4-FFF2-40B4-BE49-F238E27FC236}">
                  <a16:creationId xmlns:a16="http://schemas.microsoft.com/office/drawing/2014/main" id="{212F3E80-8FB6-E004-3628-483A3FB7D56D}"/>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B5628349-8455-1120-5EC8-781DD11ED5A8}"/>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382738D6-580D-84B9-1834-557F89AF67A3}"/>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F01A535-EDDE-6640-B596-345833C1E011}"/>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05E84024-DE3B-1692-B2F0-50F820EE11B0}"/>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4F8647B8-E410-EEF7-6947-06C30491F18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45167C62-2216-AD87-613F-C91E95CF1949}"/>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125517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i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a:t>List</a:t>
            </a:r>
            <a:endParaRPr lang="en-US"/>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2844800"/>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2844800"/>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3" name="Text Placeholder 3">
            <a:extLst>
              <a:ext uri="{FF2B5EF4-FFF2-40B4-BE49-F238E27FC236}">
                <a16:creationId xmlns:a16="http://schemas.microsoft.com/office/drawing/2014/main" id="{22BE1582-F03D-C463-8B40-3EE4B14A2F4C}"/>
              </a:ext>
            </a:extLst>
          </p:cNvPr>
          <p:cNvSpPr>
            <a:spLocks noGrp="1"/>
          </p:cNvSpPr>
          <p:nvPr>
            <p:ph type="body" sz="quarter" idx="15" hasCustomPrompt="1"/>
          </p:nvPr>
        </p:nvSpPr>
        <p:spPr>
          <a:xfrm>
            <a:off x="6214534" y="2844800"/>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2</a:t>
            </a:r>
          </a:p>
        </p:txBody>
      </p:sp>
      <p:sp>
        <p:nvSpPr>
          <p:cNvPr id="24" name="Text Placeholder 8">
            <a:extLst>
              <a:ext uri="{FF2B5EF4-FFF2-40B4-BE49-F238E27FC236}">
                <a16:creationId xmlns:a16="http://schemas.microsoft.com/office/drawing/2014/main" id="{53C412C5-54F4-B36A-5068-2E86DBD4CFE8}"/>
              </a:ext>
            </a:extLst>
          </p:cNvPr>
          <p:cNvSpPr>
            <a:spLocks noGrp="1"/>
          </p:cNvSpPr>
          <p:nvPr>
            <p:ph type="body" sz="quarter" idx="16"/>
          </p:nvPr>
        </p:nvSpPr>
        <p:spPr>
          <a:xfrm>
            <a:off x="6984471" y="2844800"/>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3539829"/>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3</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3539829"/>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7" name="Text Placeholder 3">
            <a:extLst>
              <a:ext uri="{FF2B5EF4-FFF2-40B4-BE49-F238E27FC236}">
                <a16:creationId xmlns:a16="http://schemas.microsoft.com/office/drawing/2014/main" id="{29DEB8DF-A056-F4F4-9109-117F6B551473}"/>
              </a:ext>
            </a:extLst>
          </p:cNvPr>
          <p:cNvSpPr>
            <a:spLocks noGrp="1"/>
          </p:cNvSpPr>
          <p:nvPr>
            <p:ph type="body" sz="quarter" idx="19" hasCustomPrompt="1"/>
          </p:nvPr>
        </p:nvSpPr>
        <p:spPr>
          <a:xfrm>
            <a:off x="6214534" y="3539829"/>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4</a:t>
            </a:r>
          </a:p>
        </p:txBody>
      </p:sp>
      <p:sp>
        <p:nvSpPr>
          <p:cNvPr id="28" name="Text Placeholder 8">
            <a:extLst>
              <a:ext uri="{FF2B5EF4-FFF2-40B4-BE49-F238E27FC236}">
                <a16:creationId xmlns:a16="http://schemas.microsoft.com/office/drawing/2014/main" id="{582C6EAC-1E40-2BBB-6DF4-D0F07D54CA66}"/>
              </a:ext>
            </a:extLst>
          </p:cNvPr>
          <p:cNvSpPr>
            <a:spLocks noGrp="1"/>
          </p:cNvSpPr>
          <p:nvPr>
            <p:ph type="body" sz="quarter" idx="20"/>
          </p:nvPr>
        </p:nvSpPr>
        <p:spPr>
          <a:xfrm>
            <a:off x="6984471" y="3539829"/>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4250683"/>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5</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4250683"/>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1" name="Text Placeholder 3">
            <a:extLst>
              <a:ext uri="{FF2B5EF4-FFF2-40B4-BE49-F238E27FC236}">
                <a16:creationId xmlns:a16="http://schemas.microsoft.com/office/drawing/2014/main" id="{81EB6EBB-53A9-72CB-C906-D3CDA193609F}"/>
              </a:ext>
            </a:extLst>
          </p:cNvPr>
          <p:cNvSpPr>
            <a:spLocks noGrp="1"/>
          </p:cNvSpPr>
          <p:nvPr>
            <p:ph type="body" sz="quarter" idx="23" hasCustomPrompt="1"/>
          </p:nvPr>
        </p:nvSpPr>
        <p:spPr>
          <a:xfrm>
            <a:off x="6214534" y="4250683"/>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6</a:t>
            </a:r>
          </a:p>
        </p:txBody>
      </p:sp>
      <p:sp>
        <p:nvSpPr>
          <p:cNvPr id="32" name="Text Placeholder 8">
            <a:extLst>
              <a:ext uri="{FF2B5EF4-FFF2-40B4-BE49-F238E27FC236}">
                <a16:creationId xmlns:a16="http://schemas.microsoft.com/office/drawing/2014/main" id="{93A4EE0C-9D0C-D8B5-AB1E-F28F85D17CF7}"/>
              </a:ext>
            </a:extLst>
          </p:cNvPr>
          <p:cNvSpPr>
            <a:spLocks noGrp="1"/>
          </p:cNvSpPr>
          <p:nvPr>
            <p:ph type="body" sz="quarter" idx="24"/>
          </p:nvPr>
        </p:nvSpPr>
        <p:spPr>
          <a:xfrm>
            <a:off x="6984471" y="4250683"/>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4937713"/>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7</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4937713"/>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5" name="Text Placeholder 3">
            <a:extLst>
              <a:ext uri="{FF2B5EF4-FFF2-40B4-BE49-F238E27FC236}">
                <a16:creationId xmlns:a16="http://schemas.microsoft.com/office/drawing/2014/main" id="{F1D41BE9-F608-766D-C600-C959B1887615}"/>
              </a:ext>
            </a:extLst>
          </p:cNvPr>
          <p:cNvSpPr>
            <a:spLocks noGrp="1"/>
          </p:cNvSpPr>
          <p:nvPr>
            <p:ph type="body" sz="quarter" idx="27" hasCustomPrompt="1"/>
          </p:nvPr>
        </p:nvSpPr>
        <p:spPr>
          <a:xfrm>
            <a:off x="6214534" y="4937713"/>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8</a:t>
            </a:r>
          </a:p>
        </p:txBody>
      </p:sp>
      <p:sp>
        <p:nvSpPr>
          <p:cNvPr id="36" name="Text Placeholder 8">
            <a:extLst>
              <a:ext uri="{FF2B5EF4-FFF2-40B4-BE49-F238E27FC236}">
                <a16:creationId xmlns:a16="http://schemas.microsoft.com/office/drawing/2014/main" id="{AEBD98DD-C166-AAB4-04B4-85CFF9A10DBD}"/>
              </a:ext>
            </a:extLst>
          </p:cNvPr>
          <p:cNvSpPr>
            <a:spLocks noGrp="1"/>
          </p:cNvSpPr>
          <p:nvPr>
            <p:ph type="body" sz="quarter" idx="28"/>
          </p:nvPr>
        </p:nvSpPr>
        <p:spPr>
          <a:xfrm>
            <a:off x="6984471" y="4937713"/>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5636109"/>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9</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5636109"/>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sp>
        <p:nvSpPr>
          <p:cNvPr id="39" name="Text Placeholder 3">
            <a:extLst>
              <a:ext uri="{FF2B5EF4-FFF2-40B4-BE49-F238E27FC236}">
                <a16:creationId xmlns:a16="http://schemas.microsoft.com/office/drawing/2014/main" id="{4C307D10-F013-767C-4E68-3787201725F7}"/>
              </a:ext>
            </a:extLst>
          </p:cNvPr>
          <p:cNvSpPr>
            <a:spLocks noGrp="1"/>
          </p:cNvSpPr>
          <p:nvPr>
            <p:ph type="body" sz="quarter" idx="31" hasCustomPrompt="1"/>
          </p:nvPr>
        </p:nvSpPr>
        <p:spPr>
          <a:xfrm>
            <a:off x="6214534" y="5636109"/>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10</a:t>
            </a:r>
          </a:p>
        </p:txBody>
      </p:sp>
      <p:sp>
        <p:nvSpPr>
          <p:cNvPr id="40" name="Text Placeholder 8">
            <a:extLst>
              <a:ext uri="{FF2B5EF4-FFF2-40B4-BE49-F238E27FC236}">
                <a16:creationId xmlns:a16="http://schemas.microsoft.com/office/drawing/2014/main" id="{52600506-A5DB-98BE-F6C1-47C34DAE02D2}"/>
              </a:ext>
            </a:extLst>
          </p:cNvPr>
          <p:cNvSpPr>
            <a:spLocks noGrp="1"/>
          </p:cNvSpPr>
          <p:nvPr>
            <p:ph type="body" sz="quarter" idx="32"/>
          </p:nvPr>
        </p:nvSpPr>
        <p:spPr>
          <a:xfrm>
            <a:off x="6984471" y="5636109"/>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grpSp>
        <p:nvGrpSpPr>
          <p:cNvPr id="41" name="Group 40">
            <a:extLst>
              <a:ext uri="{FF2B5EF4-FFF2-40B4-BE49-F238E27FC236}">
                <a16:creationId xmlns:a16="http://schemas.microsoft.com/office/drawing/2014/main" id="{148EA43F-D427-54C7-3C8B-EDB1FF4E6F9A}"/>
              </a:ext>
            </a:extLst>
          </p:cNvPr>
          <p:cNvGrpSpPr/>
          <p:nvPr userDrawn="1"/>
        </p:nvGrpSpPr>
        <p:grpSpPr>
          <a:xfrm>
            <a:off x="-518" y="0"/>
            <a:ext cx="125999" cy="6858000"/>
            <a:chOff x="123871" y="0"/>
            <a:chExt cx="127000" cy="6847369"/>
          </a:xfrm>
        </p:grpSpPr>
        <p:sp>
          <p:nvSpPr>
            <p:cNvPr id="42" name="Rectangle 41">
              <a:extLst>
                <a:ext uri="{FF2B5EF4-FFF2-40B4-BE49-F238E27FC236}">
                  <a16:creationId xmlns:a16="http://schemas.microsoft.com/office/drawing/2014/main" id="{CF17FF54-E627-CD59-89FC-498CB2DD8897}"/>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F5F4027C-A696-1659-67A2-FD40B4D7C0EE}"/>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994D0518-7399-555A-5379-5E91618E93F2}"/>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B7373A44-4AA6-9046-E6C8-19699E76773A}"/>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4AE2C2AA-E5F3-2055-9AC3-6CB988F6E487}"/>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DC916993-94A6-B835-121F-F8A771899513}"/>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F6386573-10C3-F3D9-F64C-7CBC63E4F1EC}"/>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Content Placeholder 4">
            <a:extLst>
              <a:ext uri="{FF2B5EF4-FFF2-40B4-BE49-F238E27FC236}">
                <a16:creationId xmlns:a16="http://schemas.microsoft.com/office/drawing/2014/main" id="{A5E5DF39-B1B8-10D3-BE49-9ECCF0645B63}"/>
              </a:ext>
            </a:extLst>
          </p:cNvPr>
          <p:cNvSpPr>
            <a:spLocks noGrp="1"/>
          </p:cNvSpPr>
          <p:nvPr>
            <p:ph sz="quarter" idx="33"/>
          </p:nvPr>
        </p:nvSpPr>
        <p:spPr>
          <a:xfrm>
            <a:off x="838200" y="1279725"/>
            <a:ext cx="10515600" cy="1336675"/>
          </a:xfrm>
        </p:spPr>
        <p:txBody>
          <a:bodyPr/>
          <a:lstStyle>
            <a:lvl1pPr marL="0" indent="0">
              <a:lnSpc>
                <a:spcPct val="90000"/>
              </a:lnSpc>
              <a:buNone/>
              <a:defRPr sz="2400"/>
            </a:lvl1pPr>
            <a:lvl2pPr marL="457200" indent="0">
              <a:lnSpc>
                <a:spcPct val="90000"/>
              </a:lnSpc>
              <a:buNone/>
              <a:defRPr sz="2200"/>
            </a:lvl2pPr>
            <a:lvl3pPr marL="914400" indent="0">
              <a:lnSpc>
                <a:spcPct val="90000"/>
              </a:lnSpc>
              <a:buNone/>
              <a:defRPr/>
            </a:lvl3pPr>
            <a:lvl4pPr marL="1371600" indent="0">
              <a:lnSpc>
                <a:spcPct val="90000"/>
              </a:lnSpc>
              <a:buNone/>
              <a:defRPr/>
            </a:lvl4pPr>
            <a:lvl5pPr marL="1828800" indent="0">
              <a:lnSpc>
                <a:spcPct val="90000"/>
              </a:lnSpc>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036145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Footer Placeholder 4">
            <a:extLst>
              <a:ext uri="{FF2B5EF4-FFF2-40B4-BE49-F238E27FC236}">
                <a16:creationId xmlns:a16="http://schemas.microsoft.com/office/drawing/2014/main" id="{879CEDCE-759E-4DE0-C63E-0375FE1B2077}"/>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7" name="Slide Number Placeholder 8">
            <a:extLst>
              <a:ext uri="{FF2B5EF4-FFF2-40B4-BE49-F238E27FC236}">
                <a16:creationId xmlns:a16="http://schemas.microsoft.com/office/drawing/2014/main" id="{7C692760-4E8A-3B8C-2E91-A97FFF682398}"/>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a:p>
        </p:txBody>
      </p:sp>
      <p:grpSp>
        <p:nvGrpSpPr>
          <p:cNvPr id="19" name="Group 18">
            <a:extLst>
              <a:ext uri="{FF2B5EF4-FFF2-40B4-BE49-F238E27FC236}">
                <a16:creationId xmlns:a16="http://schemas.microsoft.com/office/drawing/2014/main" id="{3426FBD5-446C-D95A-1C11-EDFE1FCAAA3F}"/>
              </a:ext>
            </a:extLst>
          </p:cNvPr>
          <p:cNvGrpSpPr/>
          <p:nvPr userDrawn="1"/>
        </p:nvGrpSpPr>
        <p:grpSpPr>
          <a:xfrm>
            <a:off x="-518" y="0"/>
            <a:ext cx="125999" cy="6858000"/>
            <a:chOff x="123871" y="0"/>
            <a:chExt cx="127000" cy="6847369"/>
          </a:xfrm>
        </p:grpSpPr>
        <p:sp>
          <p:nvSpPr>
            <p:cNvPr id="20" name="Rectangle 19">
              <a:extLst>
                <a:ext uri="{FF2B5EF4-FFF2-40B4-BE49-F238E27FC236}">
                  <a16:creationId xmlns:a16="http://schemas.microsoft.com/office/drawing/2014/main" id="{ECC6E7B3-8D67-BDE2-6678-EE6D7DC057DD}"/>
                </a:ext>
              </a:extLst>
            </p:cNvPr>
            <p:cNvSpPr/>
            <p:nvPr userDrawn="1"/>
          </p:nvSpPr>
          <p:spPr>
            <a:xfrm>
              <a:off x="123871" y="0"/>
              <a:ext cx="127000" cy="97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32A7DE62-ECF2-B9D3-F223-B135D21903A5}"/>
                </a:ext>
              </a:extLst>
            </p:cNvPr>
            <p:cNvSpPr/>
            <p:nvPr userDrawn="1"/>
          </p:nvSpPr>
          <p:spPr>
            <a:xfrm>
              <a:off x="123871" y="978028"/>
              <a:ext cx="127000" cy="97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70C4C54A-7348-6422-2F63-FC7D577C59DA}"/>
                </a:ext>
              </a:extLst>
            </p:cNvPr>
            <p:cNvSpPr/>
            <p:nvPr userDrawn="1"/>
          </p:nvSpPr>
          <p:spPr>
            <a:xfrm>
              <a:off x="123871" y="1956056"/>
              <a:ext cx="127000" cy="979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C4CC310-22D5-CD5B-192C-B98ABE85AC9F}"/>
                </a:ext>
              </a:extLst>
            </p:cNvPr>
            <p:cNvSpPr/>
            <p:nvPr userDrawn="1"/>
          </p:nvSpPr>
          <p:spPr>
            <a:xfrm>
              <a:off x="123871" y="2934084"/>
              <a:ext cx="127000" cy="97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72D26E1D-0222-021A-EB85-6EF4CE123EFE}"/>
                </a:ext>
              </a:extLst>
            </p:cNvPr>
            <p:cNvSpPr/>
            <p:nvPr userDrawn="1"/>
          </p:nvSpPr>
          <p:spPr>
            <a:xfrm>
              <a:off x="123871" y="3912112"/>
              <a:ext cx="127000" cy="97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D281F89B-784C-F9FE-9761-C372699DC33E}"/>
                </a:ext>
              </a:extLst>
            </p:cNvPr>
            <p:cNvSpPr/>
            <p:nvPr userDrawn="1"/>
          </p:nvSpPr>
          <p:spPr>
            <a:xfrm>
              <a:off x="123871" y="4890140"/>
              <a:ext cx="127000" cy="97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1C0A8C8-3AD3-335C-FC72-76321D3970CA}"/>
                </a:ext>
              </a:extLst>
            </p:cNvPr>
            <p:cNvSpPr/>
            <p:nvPr userDrawn="1"/>
          </p:nvSpPr>
          <p:spPr>
            <a:xfrm>
              <a:off x="123871" y="5868169"/>
              <a:ext cx="127000" cy="9792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929453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919DD4-AA60-02F8-D140-3D6E7533877E}"/>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3F06855-3BA4-655A-CCDD-38109EFCEA06}"/>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3490895"/>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3" r:id="rId3"/>
    <p:sldLayoutId id="2147483662" r:id="rId4"/>
    <p:sldLayoutId id="2147483667" r:id="rId5"/>
    <p:sldLayoutId id="2147483669" r:id="rId6"/>
    <p:sldLayoutId id="2147483670" r:id="rId7"/>
    <p:sldLayoutId id="2147483681" r:id="rId8"/>
    <p:sldLayoutId id="2147483650" r:id="rId9"/>
    <p:sldLayoutId id="2147483668" r:id="rId10"/>
    <p:sldLayoutId id="2147483671" r:id="rId11"/>
    <p:sldLayoutId id="2147483672" r:id="rId12"/>
    <p:sldLayoutId id="2147483673" r:id="rId13"/>
    <p:sldLayoutId id="2147483674" r:id="rId14"/>
    <p:sldLayoutId id="2147483651" r:id="rId15"/>
    <p:sldLayoutId id="2147483652" r:id="rId16"/>
    <p:sldLayoutId id="2147483664" r:id="rId17"/>
    <p:sldLayoutId id="2147483682" r:id="rId18"/>
    <p:sldLayoutId id="2147483653" r:id="rId19"/>
    <p:sldLayoutId id="2147483680" r:id="rId20"/>
    <p:sldLayoutId id="2147483675" r:id="rId21"/>
    <p:sldLayoutId id="2147483676" r:id="rId22"/>
    <p:sldLayoutId id="2147483677" r:id="rId23"/>
    <p:sldLayoutId id="2147483678" r:id="rId24"/>
    <p:sldLayoutId id="2147483654" r:id="rId25"/>
    <p:sldLayoutId id="2147483666" r:id="rId26"/>
    <p:sldLayoutId id="2147483665" r:id="rId27"/>
    <p:sldLayoutId id="2147483655" r:id="rId28"/>
    <p:sldLayoutId id="2147483656" r:id="rId29"/>
    <p:sldLayoutId id="2147483657" r:id="rId30"/>
    <p:sldLayoutId id="2147483679" r:id="rId31"/>
  </p:sldLayoutIdLst>
  <p:hf hdr="0" dt="0"/>
  <p:txStyles>
    <p:titleStyle>
      <a:lvl1pPr algn="l" defTabSz="914400" rtl="0" eaLnBrk="1" latinLnBrk="0" hangingPunct="1">
        <a:lnSpc>
          <a:spcPct val="90000"/>
        </a:lnSpc>
        <a:spcBef>
          <a:spcPct val="0"/>
        </a:spcBef>
        <a:buNone/>
        <a:defRPr sz="3800" b="1" i="0" kern="1200">
          <a:solidFill>
            <a:schemeClr val="accent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8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8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8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8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8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9.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6.jpeg"/><Relationship Id="rId1" Type="http://schemas.openxmlformats.org/officeDocument/2006/relationships/slideLayout" Target="../slideLayouts/slideLayout9.xml"/><Relationship Id="rId5" Type="http://schemas.openxmlformats.org/officeDocument/2006/relationships/image" Target="../media/image38.png"/><Relationship Id="rId4" Type="http://schemas.openxmlformats.org/officeDocument/2006/relationships/image" Target="../media/image3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26.png"/><Relationship Id="rId1" Type="http://schemas.openxmlformats.org/officeDocument/2006/relationships/slideLayout" Target="../slideLayouts/slideLayout9.xml"/><Relationship Id="rId5" Type="http://schemas.openxmlformats.org/officeDocument/2006/relationships/image" Target="../media/image41.png"/><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38.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25.png"/><Relationship Id="rId1" Type="http://schemas.openxmlformats.org/officeDocument/2006/relationships/slideLayout" Target="../slideLayouts/slideLayout9.xml"/><Relationship Id="rId5" Type="http://schemas.openxmlformats.org/officeDocument/2006/relationships/image" Target="../media/image26.png"/><Relationship Id="rId4" Type="http://schemas.openxmlformats.org/officeDocument/2006/relationships/image" Target="../media/image44.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5.png"/><Relationship Id="rId7" Type="http://schemas.openxmlformats.org/officeDocument/2006/relationships/image" Target="../media/image33.png"/><Relationship Id="rId12"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27.xml"/><Relationship Id="rId6" Type="http://schemas.openxmlformats.org/officeDocument/2006/relationships/image" Target="../media/image20.png"/><Relationship Id="rId11" Type="http://schemas.openxmlformats.org/officeDocument/2006/relationships/image" Target="../media/image29.png"/><Relationship Id="rId5" Type="http://schemas.openxmlformats.org/officeDocument/2006/relationships/image" Target="../media/image47.png"/><Relationship Id="rId10" Type="http://schemas.openxmlformats.org/officeDocument/2006/relationships/image" Target="../media/image48.png"/><Relationship Id="rId4" Type="http://schemas.openxmlformats.org/officeDocument/2006/relationships/image" Target="../media/image46.png"/><Relationship Id="rId9"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7.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3AAD4-8BD6-204B-1A4D-EEA43F0E483C}"/>
              </a:ext>
            </a:extLst>
          </p:cNvPr>
          <p:cNvSpPr>
            <a:spLocks noGrp="1"/>
          </p:cNvSpPr>
          <p:nvPr>
            <p:ph type="ctrTitle"/>
          </p:nvPr>
        </p:nvSpPr>
        <p:spPr/>
        <p:txBody>
          <a:bodyPr/>
          <a:lstStyle/>
          <a:p>
            <a:r>
              <a:rPr lang="en-GB"/>
              <a:t>Working with People and Communities Strategy 2022/23</a:t>
            </a:r>
          </a:p>
        </p:txBody>
      </p:sp>
      <p:sp>
        <p:nvSpPr>
          <p:cNvPr id="3" name="Subtitle 2">
            <a:extLst>
              <a:ext uri="{FF2B5EF4-FFF2-40B4-BE49-F238E27FC236}">
                <a16:creationId xmlns:a16="http://schemas.microsoft.com/office/drawing/2014/main" id="{69866691-0F0B-2B87-979D-F2137BC89987}"/>
              </a:ext>
            </a:extLst>
          </p:cNvPr>
          <p:cNvSpPr>
            <a:spLocks noGrp="1"/>
          </p:cNvSpPr>
          <p:nvPr>
            <p:ph type="subTitle" idx="1"/>
          </p:nvPr>
        </p:nvSpPr>
        <p:spPr>
          <a:xfrm>
            <a:off x="838199" y="4635180"/>
            <a:ext cx="6556131" cy="791947"/>
          </a:xfrm>
        </p:spPr>
        <p:txBody>
          <a:bodyPr/>
          <a:lstStyle/>
          <a:p>
            <a:r>
              <a:rPr lang="en-GB" sz="2200"/>
              <a:t>Taking public involvement to a collective new level</a:t>
            </a:r>
          </a:p>
          <a:p>
            <a:endParaRPr lang="en-GB"/>
          </a:p>
        </p:txBody>
      </p:sp>
      <p:pic>
        <p:nvPicPr>
          <p:cNvPr id="14" name="Picture Placeholder 13" descr="Healthcare professional talking to patient ">
            <a:extLst>
              <a:ext uri="{FF2B5EF4-FFF2-40B4-BE49-F238E27FC236}">
                <a16:creationId xmlns:a16="http://schemas.microsoft.com/office/drawing/2014/main" id="{0BEA9A73-943B-AD5A-EA3D-72A0F641BCCC}"/>
              </a:ext>
            </a:extLst>
          </p:cNvPr>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a:stretch/>
        </p:blipFill>
        <p:spPr>
          <a:xfrm>
            <a:off x="7847928" y="4329280"/>
            <a:ext cx="1548000" cy="1548000"/>
          </a:xfrm>
        </p:spPr>
      </p:pic>
      <p:pic>
        <p:nvPicPr>
          <p:cNvPr id="12" name="Picture Placeholder 11" descr="Child playing with sensory toy">
            <a:extLst>
              <a:ext uri="{FF2B5EF4-FFF2-40B4-BE49-F238E27FC236}">
                <a16:creationId xmlns:a16="http://schemas.microsoft.com/office/drawing/2014/main" id="{33DF9B65-65AE-A322-C9EB-5AA0B4E858B0}"/>
              </a:ext>
            </a:extLst>
          </p:cNvPr>
          <p:cNvPicPr>
            <a:picLocks noGrp="1" noChangeAspect="1"/>
          </p:cNvPicPr>
          <p:nvPr>
            <p:ph type="pic" sz="quarter" idx="12"/>
          </p:nvPr>
        </p:nvPicPr>
        <p:blipFill rotWithShape="1">
          <a:blip r:embed="rId4" cstate="screen">
            <a:extLst>
              <a:ext uri="{28A0092B-C50C-407E-A947-70E740481C1C}">
                <a14:useLocalDpi xmlns:a14="http://schemas.microsoft.com/office/drawing/2010/main"/>
              </a:ext>
            </a:extLst>
          </a:blip>
          <a:srcRect/>
          <a:stretch/>
        </p:blipFill>
        <p:spPr/>
      </p:pic>
      <p:pic>
        <p:nvPicPr>
          <p:cNvPr id="7" name="Picture Placeholder 6" descr="Healthcare professional greeting patient ">
            <a:extLst>
              <a:ext uri="{FF2B5EF4-FFF2-40B4-BE49-F238E27FC236}">
                <a16:creationId xmlns:a16="http://schemas.microsoft.com/office/drawing/2014/main" id="{E9F44D15-9EEE-088A-4D42-C373D42A5FB1}"/>
              </a:ext>
            </a:extLst>
          </p:cNvPr>
          <p:cNvPicPr>
            <a:picLocks noGrp="1" noChangeAspect="1"/>
          </p:cNvPicPr>
          <p:nvPr>
            <p:ph type="pic" sz="quarter" idx="10"/>
          </p:nvPr>
        </p:nvPicPr>
        <p:blipFill rotWithShape="1">
          <a:blip r:embed="rId5" cstate="screen">
            <a:extLst>
              <a:ext uri="{28A0092B-C50C-407E-A947-70E740481C1C}">
                <a14:useLocalDpi xmlns:a14="http://schemas.microsoft.com/office/drawing/2010/main"/>
              </a:ext>
            </a:extLst>
          </a:blip>
          <a:srcRect/>
          <a:stretch/>
        </p:blipFill>
        <p:spPr>
          <a:xfrm>
            <a:off x="9164979" y="1909348"/>
            <a:ext cx="2520000" cy="2520000"/>
          </a:xfrm>
        </p:spPr>
      </p:pic>
    </p:spTree>
    <p:extLst>
      <p:ext uri="{BB962C8B-B14F-4D97-AF65-F5344CB8AC3E}">
        <p14:creationId xmlns:p14="http://schemas.microsoft.com/office/powerpoint/2010/main" val="1895190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FC2BD2B-820F-D8A5-6A71-BCCA7F971FB2}"/>
              </a:ext>
            </a:extLst>
          </p:cNvPr>
          <p:cNvSpPr>
            <a:spLocks noGrp="1"/>
          </p:cNvSpPr>
          <p:nvPr>
            <p:ph type="title"/>
          </p:nvPr>
        </p:nvSpPr>
        <p:spPr>
          <a:xfrm>
            <a:off x="839788" y="487998"/>
            <a:ext cx="10515600" cy="636450"/>
          </a:xfrm>
        </p:spPr>
        <p:txBody>
          <a:bodyPr/>
          <a:lstStyle/>
          <a:p>
            <a:r>
              <a:rPr lang="en-GB"/>
              <a:t>Establishing the public voice at place </a:t>
            </a:r>
          </a:p>
        </p:txBody>
      </p:sp>
      <p:sp>
        <p:nvSpPr>
          <p:cNvPr id="7" name="Text Placeholder 6">
            <a:extLst>
              <a:ext uri="{FF2B5EF4-FFF2-40B4-BE49-F238E27FC236}">
                <a16:creationId xmlns:a16="http://schemas.microsoft.com/office/drawing/2014/main" id="{2A48840D-E1B1-A857-94C0-116B3D17AC3D}"/>
              </a:ext>
            </a:extLst>
          </p:cNvPr>
          <p:cNvSpPr>
            <a:spLocks noGrp="1"/>
          </p:cNvSpPr>
          <p:nvPr>
            <p:ph type="body" idx="1"/>
          </p:nvPr>
        </p:nvSpPr>
        <p:spPr>
          <a:xfrm>
            <a:off x="839788" y="1499517"/>
            <a:ext cx="10512424" cy="1148958"/>
          </a:xfrm>
        </p:spPr>
        <p:txBody>
          <a:bodyPr>
            <a:noAutofit/>
          </a:bodyPr>
          <a:lstStyle/>
          <a:p>
            <a:pPr>
              <a:lnSpc>
                <a:spcPct val="100000"/>
              </a:lnSpc>
            </a:pPr>
            <a:r>
              <a:rPr lang="en-GB" sz="1500"/>
              <a:t>To rebuild new and improved services that address inequalities and better support individuals, families and communities, we need to listen to local people. We need to go out into communities and talk to people about the issues that matter to them and find out what we can do to support them. Many of these conversations are already happening – even if it is informally amongst families and friends.  Working together, we need to find ways to listen to what is being said and put channels in place to make sure the public feels they are being heard.</a:t>
            </a:r>
          </a:p>
        </p:txBody>
      </p:sp>
      <p:sp>
        <p:nvSpPr>
          <p:cNvPr id="3" name="Content Placeholder 2">
            <a:extLst>
              <a:ext uri="{FF2B5EF4-FFF2-40B4-BE49-F238E27FC236}">
                <a16:creationId xmlns:a16="http://schemas.microsoft.com/office/drawing/2014/main" id="{BE8E1D99-7D34-E68E-1D05-ED0E25BE35AD}"/>
              </a:ext>
            </a:extLst>
          </p:cNvPr>
          <p:cNvSpPr>
            <a:spLocks noGrp="1"/>
          </p:cNvSpPr>
          <p:nvPr>
            <p:ph sz="half" idx="2"/>
          </p:nvPr>
        </p:nvSpPr>
        <p:spPr>
          <a:xfrm>
            <a:off x="839788" y="2896610"/>
            <a:ext cx="5826055" cy="3190465"/>
          </a:xfrm>
        </p:spPr>
        <p:txBody>
          <a:bodyPr vert="horz" lIns="0" tIns="0" rIns="0" bIns="0" rtlCol="0" anchor="t">
            <a:noAutofit/>
          </a:bodyPr>
          <a:lstStyle/>
          <a:p>
            <a:pPr marL="0" indent="0">
              <a:lnSpc>
                <a:spcPct val="90000"/>
              </a:lnSpc>
              <a:spcBef>
                <a:spcPts val="800"/>
              </a:spcBef>
              <a:buNone/>
            </a:pPr>
            <a:r>
              <a:rPr lang="en-GB" sz="1400" b="1">
                <a:latin typeface="Arial"/>
                <a:ea typeface="MS Mincho"/>
                <a:cs typeface="Times New Roman"/>
              </a:rPr>
              <a:t>Our networks at place will have a key role to play in this:</a:t>
            </a:r>
            <a:endParaRPr lang="en-GB" sz="1400">
              <a:latin typeface="Arial"/>
              <a:ea typeface="MS Mincho"/>
              <a:cs typeface="Times New Roman"/>
            </a:endParaRPr>
          </a:p>
          <a:p>
            <a:pPr marL="228600" lvl="1">
              <a:lnSpc>
                <a:spcPct val="90000"/>
              </a:lnSpc>
              <a:spcBef>
                <a:spcPts val="800"/>
              </a:spcBef>
            </a:pPr>
            <a:r>
              <a:rPr lang="en-GB" sz="1400">
                <a:ea typeface="MS Mincho" panose="02020609040205080304" pitchFamily="49" charset="-128"/>
                <a:cs typeface="Times New Roman" panose="02020603050405020304" pitchFamily="18" charset="0"/>
              </a:rPr>
              <a:t>understanding the needs and challenges of the local population </a:t>
            </a:r>
          </a:p>
          <a:p>
            <a:pPr marL="228600" lvl="1">
              <a:lnSpc>
                <a:spcPct val="90000"/>
              </a:lnSpc>
              <a:spcBef>
                <a:spcPts val="800"/>
              </a:spcBef>
            </a:pPr>
            <a:r>
              <a:rPr lang="en-GB" sz="1400">
                <a:ea typeface="MS Mincho" panose="02020609040205080304" pitchFamily="49" charset="-128"/>
                <a:cs typeface="Times New Roman" panose="02020603050405020304" pitchFamily="18" charset="0"/>
              </a:rPr>
              <a:t>supporting conversations with communities about their priorities as well as those of the local NHS</a:t>
            </a:r>
          </a:p>
          <a:p>
            <a:pPr marL="228600" lvl="1">
              <a:lnSpc>
                <a:spcPct val="90000"/>
              </a:lnSpc>
              <a:spcBef>
                <a:spcPts val="800"/>
              </a:spcBef>
            </a:pPr>
            <a:r>
              <a:rPr lang="en-GB" sz="1400">
                <a:ea typeface="MS Mincho" panose="02020609040205080304" pitchFamily="49" charset="-128"/>
                <a:cs typeface="Times New Roman" panose="02020603050405020304" pitchFamily="18" charset="0"/>
              </a:rPr>
              <a:t>building relationships to increase trust and improve participation </a:t>
            </a:r>
          </a:p>
          <a:p>
            <a:pPr marL="228600" lvl="1">
              <a:lnSpc>
                <a:spcPct val="90000"/>
              </a:lnSpc>
              <a:spcBef>
                <a:spcPts val="800"/>
              </a:spcBef>
            </a:pPr>
            <a:r>
              <a:rPr lang="en-GB" sz="1400">
                <a:ea typeface="MS Mincho" panose="02020609040205080304" pitchFamily="49" charset="-128"/>
                <a:cs typeface="Times New Roman" panose="02020603050405020304" pitchFamily="18" charset="0"/>
              </a:rPr>
              <a:t>ensuring staff, the public and local communities are involved in discussions and receive feedback on how they have made a difference</a:t>
            </a:r>
          </a:p>
          <a:p>
            <a:pPr marL="228600" lvl="1">
              <a:lnSpc>
                <a:spcPct val="90000"/>
              </a:lnSpc>
              <a:spcBef>
                <a:spcPts val="800"/>
              </a:spcBef>
            </a:pPr>
            <a:r>
              <a:rPr lang="en-GB" sz="1400">
                <a:ea typeface="MS Mincho" panose="02020609040205080304" pitchFamily="49" charset="-128"/>
                <a:cs typeface="Times New Roman" panose="02020603050405020304" pitchFamily="18" charset="0"/>
              </a:rPr>
              <a:t>embedding our principles of engagement at the heart of planning, priority setting and decision-making</a:t>
            </a:r>
          </a:p>
          <a:p>
            <a:pPr marL="228600" lvl="1">
              <a:lnSpc>
                <a:spcPct val="90000"/>
              </a:lnSpc>
              <a:spcBef>
                <a:spcPts val="800"/>
              </a:spcBef>
            </a:pPr>
            <a:r>
              <a:rPr lang="en-GB" sz="1400">
                <a:ea typeface="MS Mincho" panose="02020609040205080304" pitchFamily="49" charset="-128"/>
                <a:cs typeface="Times New Roman" panose="02020603050405020304" pitchFamily="18" charset="0"/>
              </a:rPr>
              <a:t>using feedback from people and communities to develop programmes of work that address inequalities</a:t>
            </a:r>
          </a:p>
          <a:p>
            <a:pPr marL="228600" lvl="1">
              <a:lnSpc>
                <a:spcPct val="90000"/>
              </a:lnSpc>
              <a:spcBef>
                <a:spcPts val="800"/>
              </a:spcBef>
            </a:pPr>
            <a:r>
              <a:rPr lang="en-GB" sz="1400">
                <a:ea typeface="MS Mincho" panose="02020609040205080304" pitchFamily="49" charset="-128"/>
                <a:cs typeface="Times New Roman" panose="02020603050405020304" pitchFamily="18" charset="0"/>
              </a:rPr>
              <a:t>proactively seeking the views of children and young people as service users of the future</a:t>
            </a:r>
          </a:p>
          <a:p>
            <a:pPr marL="0" indent="0">
              <a:lnSpc>
                <a:spcPct val="90000"/>
              </a:lnSpc>
              <a:spcBef>
                <a:spcPts val="800"/>
              </a:spcBef>
              <a:buNone/>
            </a:pPr>
            <a:endParaRPr lang="en-GB" sz="1400">
              <a:solidFill>
                <a:schemeClr val="accent5"/>
              </a:solidFill>
            </a:endParaRPr>
          </a:p>
        </p:txBody>
      </p:sp>
      <p:sp>
        <p:nvSpPr>
          <p:cNvPr id="11" name="Content Placeholder 10">
            <a:extLst>
              <a:ext uri="{FF2B5EF4-FFF2-40B4-BE49-F238E27FC236}">
                <a16:creationId xmlns:a16="http://schemas.microsoft.com/office/drawing/2014/main" id="{6CCD327B-D259-0971-483B-866B33103A90}"/>
              </a:ext>
            </a:extLst>
          </p:cNvPr>
          <p:cNvSpPr>
            <a:spLocks noGrp="1"/>
          </p:cNvSpPr>
          <p:nvPr>
            <p:ph sz="quarter" idx="4"/>
          </p:nvPr>
        </p:nvSpPr>
        <p:spPr>
          <a:xfrm>
            <a:off x="7222434" y="2896610"/>
            <a:ext cx="4132953" cy="3346457"/>
          </a:xfrm>
        </p:spPr>
        <p:txBody>
          <a:bodyPr>
            <a:normAutofit/>
          </a:bodyPr>
          <a:lstStyle/>
          <a:p>
            <a:pPr marL="0" lvl="1" indent="0">
              <a:lnSpc>
                <a:spcPct val="90000"/>
              </a:lnSpc>
              <a:spcBef>
                <a:spcPts val="800"/>
              </a:spcBef>
              <a:buNone/>
            </a:pPr>
            <a:r>
              <a:rPr lang="en-GB" sz="1400">
                <a:ea typeface="MS Mincho" panose="02020609040205080304" pitchFamily="49" charset="-128"/>
                <a:cs typeface="Times New Roman" panose="02020603050405020304" pitchFamily="18" charset="0"/>
              </a:rPr>
              <a:t>Through better two-way engagement with people and communities, we will support people to be the ‘primary providers of their own health and care’ – being supported to:</a:t>
            </a:r>
          </a:p>
          <a:p>
            <a:pPr marL="228600" lvl="1">
              <a:lnSpc>
                <a:spcPct val="90000"/>
              </a:lnSpc>
              <a:spcBef>
                <a:spcPts val="800"/>
              </a:spcBef>
            </a:pPr>
            <a:r>
              <a:rPr lang="en-GB" sz="1400">
                <a:ea typeface="MS Mincho" panose="02020609040205080304" pitchFamily="49" charset="-128"/>
                <a:cs typeface="Times New Roman" panose="02020603050405020304" pitchFamily="18" charset="0"/>
              </a:rPr>
              <a:t>prevent their own ill health</a:t>
            </a:r>
          </a:p>
          <a:p>
            <a:pPr marL="228600" lvl="1">
              <a:lnSpc>
                <a:spcPct val="90000"/>
              </a:lnSpc>
              <a:spcBef>
                <a:spcPts val="800"/>
              </a:spcBef>
            </a:pPr>
            <a:r>
              <a:rPr lang="en-GB" sz="1400">
                <a:ea typeface="MS Mincho" panose="02020609040205080304" pitchFamily="49" charset="-128"/>
                <a:cs typeface="Times New Roman" panose="02020603050405020304" pitchFamily="18" charset="0"/>
              </a:rPr>
              <a:t>intervene early when they do get ill</a:t>
            </a:r>
          </a:p>
          <a:p>
            <a:pPr marL="228600" lvl="1">
              <a:lnSpc>
                <a:spcPct val="90000"/>
              </a:lnSpc>
              <a:spcBef>
                <a:spcPts val="800"/>
              </a:spcBef>
            </a:pPr>
            <a:r>
              <a:rPr lang="en-GB" sz="1400">
                <a:ea typeface="MS Mincho" panose="02020609040205080304" pitchFamily="49" charset="-128"/>
                <a:cs typeface="Times New Roman" panose="02020603050405020304" pitchFamily="18" charset="0"/>
              </a:rPr>
              <a:t>manage their own conditions if they become more serious.</a:t>
            </a:r>
          </a:p>
          <a:p>
            <a:pPr marL="0" lvl="1" indent="0">
              <a:lnSpc>
                <a:spcPct val="90000"/>
              </a:lnSpc>
              <a:spcBef>
                <a:spcPts val="800"/>
              </a:spcBef>
              <a:buNone/>
            </a:pPr>
            <a:r>
              <a:rPr lang="en-GB" sz="1400">
                <a:ea typeface="MS Mincho" panose="02020609040205080304" pitchFamily="49" charset="-128"/>
                <a:cs typeface="Times New Roman" panose="02020603050405020304" pitchFamily="18" charset="0"/>
              </a:rPr>
              <a:t>Involving members of the public in our work is more than just a legal or moral duty, it is about supporting them to embrace the change that is critical to its very success.</a:t>
            </a:r>
          </a:p>
          <a:p>
            <a:pPr marL="0" indent="0">
              <a:lnSpc>
                <a:spcPct val="90000"/>
              </a:lnSpc>
              <a:spcBef>
                <a:spcPts val="800"/>
              </a:spcBef>
              <a:buNone/>
            </a:pPr>
            <a:endParaRPr lang="en-GB" sz="1400">
              <a:solidFill>
                <a:schemeClr val="accent5"/>
              </a:solidFill>
            </a:endParaRPr>
          </a:p>
        </p:txBody>
      </p:sp>
      <p:sp>
        <p:nvSpPr>
          <p:cNvPr id="5" name="Footer Placeholder 4">
            <a:extLst>
              <a:ext uri="{FF2B5EF4-FFF2-40B4-BE49-F238E27FC236}">
                <a16:creationId xmlns:a16="http://schemas.microsoft.com/office/drawing/2014/main" id="{BF6A3166-6DA0-BFA6-6863-09CF344C59D5}"/>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FC8EF516-DF86-F83D-2CA3-381485BC3355}"/>
              </a:ext>
            </a:extLst>
          </p:cNvPr>
          <p:cNvSpPr>
            <a:spLocks noGrp="1"/>
          </p:cNvSpPr>
          <p:nvPr>
            <p:ph type="sldNum" sz="quarter" idx="12"/>
          </p:nvPr>
        </p:nvSpPr>
        <p:spPr/>
        <p:txBody>
          <a:bodyPr/>
          <a:lstStyle/>
          <a:p>
            <a:fld id="{CD8E907E-315C-F745-8CA6-CE49E976B740}" type="slidenum">
              <a:rPr lang="en-US" smtClean="0"/>
              <a:pPr/>
              <a:t>10</a:t>
            </a:fld>
            <a:endParaRPr lang="en-US"/>
          </a:p>
        </p:txBody>
      </p:sp>
    </p:spTree>
    <p:extLst>
      <p:ext uri="{BB962C8B-B14F-4D97-AF65-F5344CB8AC3E}">
        <p14:creationId xmlns:p14="http://schemas.microsoft.com/office/powerpoint/2010/main" val="2778921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E2E70-4947-9E29-46DB-53EF0FE3D05B}"/>
              </a:ext>
            </a:extLst>
          </p:cNvPr>
          <p:cNvSpPr>
            <a:spLocks noGrp="1"/>
          </p:cNvSpPr>
          <p:nvPr>
            <p:ph type="title"/>
          </p:nvPr>
        </p:nvSpPr>
        <p:spPr>
          <a:xfrm>
            <a:off x="838200" y="487998"/>
            <a:ext cx="10515600" cy="1204816"/>
          </a:xfrm>
        </p:spPr>
        <p:txBody>
          <a:bodyPr/>
          <a:lstStyle/>
          <a:p>
            <a:r>
              <a:rPr lang="en-GB"/>
              <a:t>Provider Collaboratives and Primary Care Networks </a:t>
            </a:r>
          </a:p>
        </p:txBody>
      </p:sp>
      <p:sp>
        <p:nvSpPr>
          <p:cNvPr id="3" name="Content Placeholder 2">
            <a:extLst>
              <a:ext uri="{FF2B5EF4-FFF2-40B4-BE49-F238E27FC236}">
                <a16:creationId xmlns:a16="http://schemas.microsoft.com/office/drawing/2014/main" id="{A7EBD06B-F8D6-800E-781E-92F2110F2CB7}"/>
              </a:ext>
            </a:extLst>
          </p:cNvPr>
          <p:cNvSpPr>
            <a:spLocks noGrp="1"/>
          </p:cNvSpPr>
          <p:nvPr>
            <p:ph sz="half" idx="1"/>
          </p:nvPr>
        </p:nvSpPr>
        <p:spPr>
          <a:xfrm>
            <a:off x="838199" y="1919763"/>
            <a:ext cx="6142700" cy="4195901"/>
          </a:xfrm>
        </p:spPr>
        <p:txBody>
          <a:bodyPr vert="horz" lIns="0" tIns="0" rIns="0" bIns="0" rtlCol="0" anchor="t">
            <a:noAutofit/>
          </a:bodyPr>
          <a:lstStyle/>
          <a:p>
            <a:pPr marL="0" indent="0" fontAlgn="base">
              <a:buNone/>
            </a:pPr>
            <a:r>
              <a:rPr lang="en-GB" sz="1400" b="1">
                <a:solidFill>
                  <a:schemeClr val="accent1"/>
                </a:solidFill>
                <a:ea typeface="MS Mincho" panose="02020609040205080304" pitchFamily="49" charset="-128"/>
                <a:cs typeface="Times New Roman" panose="02020603050405020304" pitchFamily="18" charset="0"/>
              </a:rPr>
              <a:t>Provider collaboratives are being established to support relationships and collective engagement between providers to make services better   </a:t>
            </a:r>
          </a:p>
          <a:p>
            <a:pPr fontAlgn="base"/>
            <a:r>
              <a:rPr lang="en-GB" sz="1400">
                <a:latin typeface="Arial"/>
                <a:ea typeface="MS Mincho"/>
                <a:cs typeface="Times New Roman"/>
              </a:rPr>
              <a:t>Together with networks at place, the provider collaboratives will seek to understand where gaps and opportunities exist at a system and local level. They will agree priorities using Population Health Management (PHM) and variation data, which provide more detail about communities, including how they compare to each other.</a:t>
            </a:r>
          </a:p>
          <a:p>
            <a:pPr fontAlgn="base"/>
            <a:r>
              <a:rPr lang="en-GB" sz="1400">
                <a:ea typeface="MS Mincho" panose="02020609040205080304" pitchFamily="49" charset="-128"/>
                <a:cs typeface="Times New Roman" panose="02020603050405020304" pitchFamily="18" charset="0"/>
              </a:rPr>
              <a:t>Provider collaboratives are ideally placed to support the ongoing collection of data from people – not just about their experience of services, but also data that will provide the ICB with a better understanding of the local population and support early detection of inequalities.</a:t>
            </a:r>
          </a:p>
          <a:p>
            <a:pPr fontAlgn="base"/>
            <a:r>
              <a:rPr lang="en-GB" sz="1400">
                <a:ea typeface="MS Mincho" panose="02020609040205080304" pitchFamily="49" charset="-128"/>
                <a:cs typeface="Times New Roman" panose="02020603050405020304" pitchFamily="18" charset="0"/>
              </a:rPr>
              <a:t>The collection of data to tackle inequalities and to support the management of the wider health and care system is covered under articles 6.1.C, 6.1.E and 9.2.H in the UK General Data Protection Regulations.</a:t>
            </a:r>
          </a:p>
          <a:p>
            <a:pPr fontAlgn="base"/>
            <a:r>
              <a:rPr lang="en-GB" sz="1400">
                <a:ea typeface="MS Mincho" panose="02020609040205080304" pitchFamily="49" charset="-128"/>
                <a:cs typeface="Times New Roman" panose="02020603050405020304" pitchFamily="18" charset="0"/>
              </a:rPr>
              <a:t>Regular collection of data, including demographics and protected characteristics, will increase our knowledge of the health and wellbeing needs across Staffordshire and Stoke-on-Trent. </a:t>
            </a:r>
          </a:p>
        </p:txBody>
      </p:sp>
      <p:sp>
        <p:nvSpPr>
          <p:cNvPr id="4" name="Content Placeholder 3">
            <a:extLst>
              <a:ext uri="{FF2B5EF4-FFF2-40B4-BE49-F238E27FC236}">
                <a16:creationId xmlns:a16="http://schemas.microsoft.com/office/drawing/2014/main" id="{AE22B5A0-F8BC-4615-28D0-92A6CF6EDF77}"/>
              </a:ext>
            </a:extLst>
          </p:cNvPr>
          <p:cNvSpPr>
            <a:spLocks noGrp="1"/>
          </p:cNvSpPr>
          <p:nvPr>
            <p:ph sz="half" idx="2"/>
          </p:nvPr>
        </p:nvSpPr>
        <p:spPr>
          <a:xfrm>
            <a:off x="7511845" y="1919764"/>
            <a:ext cx="3841954" cy="4313888"/>
          </a:xfrm>
        </p:spPr>
        <p:txBody>
          <a:bodyPr>
            <a:normAutofit/>
          </a:bodyPr>
          <a:lstStyle/>
          <a:p>
            <a:pPr marL="0" indent="0" fontAlgn="base">
              <a:buNone/>
            </a:pPr>
            <a:r>
              <a:rPr lang="en-GB" sz="1400" b="1">
                <a:solidFill>
                  <a:schemeClr val="accent1"/>
                </a:solidFill>
                <a:ea typeface="MS Mincho" panose="02020609040205080304" pitchFamily="49" charset="-128"/>
                <a:cs typeface="Times New Roman" panose="02020603050405020304" pitchFamily="18" charset="0"/>
              </a:rPr>
              <a:t>Primary Care Networks (PCNs) bring general practices together </a:t>
            </a:r>
          </a:p>
          <a:p>
            <a:pPr marL="0" indent="0" fontAlgn="base">
              <a:buNone/>
            </a:pPr>
            <a:r>
              <a:rPr lang="en-GB" sz="1400">
                <a:ea typeface="MS Mincho" panose="02020609040205080304" pitchFamily="49" charset="-128"/>
                <a:cs typeface="Times New Roman" panose="02020603050405020304" pitchFamily="18" charset="0"/>
              </a:rPr>
              <a:t>Geographically based, the networks are focused on service delivery, rather than on the planning and funding of services, but are in the best position to understand the population health and care needs at a grassroots level.</a:t>
            </a:r>
          </a:p>
          <a:p>
            <a:pPr fontAlgn="base"/>
            <a:r>
              <a:rPr lang="en-GB" sz="1400">
                <a:ea typeface="MS Mincho" panose="02020609040205080304" pitchFamily="49" charset="-128"/>
                <a:cs typeface="Times New Roman" panose="02020603050405020304" pitchFamily="18" charset="0"/>
              </a:rPr>
              <a:t>PCNs will have an important role to play in taking a proactive approach to managing population health and assessing the needs of their local population to identify people who would benefit from targeted, proactive support. </a:t>
            </a:r>
          </a:p>
          <a:p>
            <a:pPr fontAlgn="base"/>
            <a:r>
              <a:rPr lang="en-GB" sz="1400">
                <a:ea typeface="MS Mincho" panose="02020609040205080304" pitchFamily="49" charset="-128"/>
                <a:cs typeface="Times New Roman" panose="02020603050405020304" pitchFamily="18" charset="0"/>
              </a:rPr>
              <a:t>They also provide the opportunity to communicate and engage with patients at a local level through established channels such as websites, social media platforms and patient participation groups.</a:t>
            </a:r>
          </a:p>
          <a:p>
            <a:pPr marL="0" indent="0">
              <a:buNone/>
            </a:pPr>
            <a:endParaRPr lang="en-GB" sz="1400"/>
          </a:p>
        </p:txBody>
      </p:sp>
      <p:sp>
        <p:nvSpPr>
          <p:cNvPr id="5" name="Footer Placeholder 4">
            <a:extLst>
              <a:ext uri="{FF2B5EF4-FFF2-40B4-BE49-F238E27FC236}">
                <a16:creationId xmlns:a16="http://schemas.microsoft.com/office/drawing/2014/main" id="{2AFD0C2F-5E79-6701-8A0A-4C3FF89B4CD3}"/>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D05827D0-2B8C-458E-3E78-4AD309237A0B}"/>
              </a:ext>
            </a:extLst>
          </p:cNvPr>
          <p:cNvSpPr>
            <a:spLocks noGrp="1"/>
          </p:cNvSpPr>
          <p:nvPr>
            <p:ph type="sldNum" sz="quarter" idx="12"/>
          </p:nvPr>
        </p:nvSpPr>
        <p:spPr/>
        <p:txBody>
          <a:bodyPr/>
          <a:lstStyle/>
          <a:p>
            <a:fld id="{CD8E907E-315C-F745-8CA6-CE49E976B740}" type="slidenum">
              <a:rPr lang="en-US" smtClean="0"/>
              <a:pPr/>
              <a:t>11</a:t>
            </a:fld>
            <a:endParaRPr lang="en-US"/>
          </a:p>
        </p:txBody>
      </p:sp>
      <p:cxnSp>
        <p:nvCxnSpPr>
          <p:cNvPr id="9" name="Straight Connector 8">
            <a:extLst>
              <a:ext uri="{FF2B5EF4-FFF2-40B4-BE49-F238E27FC236}">
                <a16:creationId xmlns:a16="http://schemas.microsoft.com/office/drawing/2014/main" id="{E6765115-EBFC-76B9-EE5E-E0CB2403032D}"/>
              </a:ext>
              <a:ext uri="{C183D7F6-B498-43B3-948B-1728B52AA6E4}">
                <adec:decorative xmlns:adec="http://schemas.microsoft.com/office/drawing/2017/decorative" val="1"/>
              </a:ext>
            </a:extLst>
          </p:cNvPr>
          <p:cNvCxnSpPr>
            <a:cxnSpLocks/>
          </p:cNvCxnSpPr>
          <p:nvPr/>
        </p:nvCxnSpPr>
        <p:spPr>
          <a:xfrm>
            <a:off x="7236542" y="1919763"/>
            <a:ext cx="0" cy="419590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2791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7C1FA-64FA-094F-0EE6-51AB7AFCC913}"/>
              </a:ext>
            </a:extLst>
          </p:cNvPr>
          <p:cNvSpPr>
            <a:spLocks noGrp="1"/>
          </p:cNvSpPr>
          <p:nvPr>
            <p:ph type="title"/>
          </p:nvPr>
        </p:nvSpPr>
        <p:spPr>
          <a:xfrm>
            <a:off x="838200" y="527363"/>
            <a:ext cx="10515600" cy="1090530"/>
          </a:xfrm>
        </p:spPr>
        <p:txBody>
          <a:bodyPr/>
          <a:lstStyle/>
          <a:p>
            <a:r>
              <a:rPr lang="en-GB"/>
              <a:t>Working with local people – progress and challenges to date </a:t>
            </a:r>
          </a:p>
        </p:txBody>
      </p:sp>
      <p:sp>
        <p:nvSpPr>
          <p:cNvPr id="7" name="Content Placeholder 6">
            <a:extLst>
              <a:ext uri="{FF2B5EF4-FFF2-40B4-BE49-F238E27FC236}">
                <a16:creationId xmlns:a16="http://schemas.microsoft.com/office/drawing/2014/main" id="{905E8AB7-51CD-DE58-AF95-CF95B2A81214}"/>
              </a:ext>
            </a:extLst>
          </p:cNvPr>
          <p:cNvSpPr>
            <a:spLocks noGrp="1"/>
          </p:cNvSpPr>
          <p:nvPr>
            <p:ph idx="1"/>
          </p:nvPr>
        </p:nvSpPr>
        <p:spPr>
          <a:xfrm>
            <a:off x="838200" y="1825625"/>
            <a:ext cx="6963697" cy="4351338"/>
          </a:xfrm>
        </p:spPr>
        <p:txBody>
          <a:bodyPr>
            <a:noAutofit/>
          </a:bodyPr>
          <a:lstStyle/>
          <a:p>
            <a:pPr marL="0" indent="0" fontAlgn="base">
              <a:buNone/>
            </a:pPr>
            <a:r>
              <a:rPr lang="en-GB" sz="1600" b="1">
                <a:solidFill>
                  <a:schemeClr val="accent1"/>
                </a:solidFill>
                <a:ea typeface="MS Mincho" panose="02020609040205080304" pitchFamily="49" charset="-128"/>
                <a:cs typeface="Times New Roman" panose="02020603050405020304" pitchFamily="18" charset="0"/>
              </a:rPr>
              <a:t>We have a strong track record of involving staff, service users and health and care partners across our ICS. This has enabled us to gather local data, intelligence, and insight, to effectively inform our plans and priorities.</a:t>
            </a:r>
          </a:p>
          <a:p>
            <a:r>
              <a:rPr lang="en-GB" sz="1600">
                <a:ea typeface="Calibri" panose="020F0502020204030204" pitchFamily="34" charset="0"/>
              </a:rPr>
              <a:t>We recognise the invaluable role that VCSE organisations can play to support us in proactively reaching out and involving seldom-heard groups such as deprived communities, children and young people, ethnic minority communities, as well as those with disabilities, sensory impairments, the homeless and travelling communities. </a:t>
            </a:r>
          </a:p>
          <a:p>
            <a:r>
              <a:rPr lang="en-GB" sz="1600"/>
              <a:t>Understanding the views of local people has helped us to explore ideas such as the smarter use of technology, providing care in different settings closer to home, and looking for new ways to reduce health inequalities. </a:t>
            </a:r>
          </a:p>
          <a:p>
            <a:r>
              <a:rPr lang="en-GB" sz="1600">
                <a:ea typeface="Calibri" panose="020F0502020204030204" pitchFamily="34" charset="0"/>
              </a:rPr>
              <a:t>But we know we need to continually look for new ways to strengthen our networks and adapt our communications, engagement, and operational delivery – to enhance our understanding of the needs of our diverse population. </a:t>
            </a:r>
            <a:endParaRPr lang="en-GB" sz="1600"/>
          </a:p>
        </p:txBody>
      </p:sp>
      <p:pic>
        <p:nvPicPr>
          <p:cNvPr id="8" name="Picture Placeholder 6" descr="Boy holding dog">
            <a:extLst>
              <a:ext uri="{FF2B5EF4-FFF2-40B4-BE49-F238E27FC236}">
                <a16:creationId xmlns:a16="http://schemas.microsoft.com/office/drawing/2014/main" id="{10524DB7-2BE7-DFA4-DA5E-0FA56CE8C21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10687" y="1959804"/>
            <a:ext cx="3202535" cy="3202535"/>
          </a:xfrm>
          <a:prstGeom prst="ellipse">
            <a:avLst/>
          </a:prstGeom>
        </p:spPr>
      </p:pic>
      <p:pic>
        <p:nvPicPr>
          <p:cNvPr id="10" name="Picture 9">
            <a:extLst>
              <a:ext uri="{FF2B5EF4-FFF2-40B4-BE49-F238E27FC236}">
                <a16:creationId xmlns:a16="http://schemas.microsoft.com/office/drawing/2014/main" id="{0E939443-8B43-9462-02DE-AD5A87BA7AC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rot="163299">
            <a:off x="8534226" y="4364505"/>
            <a:ext cx="2747985" cy="1085624"/>
          </a:xfrm>
          <a:prstGeom prst="rect">
            <a:avLst/>
          </a:prstGeom>
        </p:spPr>
      </p:pic>
      <p:sp>
        <p:nvSpPr>
          <p:cNvPr id="5" name="Footer Placeholder 4">
            <a:extLst>
              <a:ext uri="{FF2B5EF4-FFF2-40B4-BE49-F238E27FC236}">
                <a16:creationId xmlns:a16="http://schemas.microsoft.com/office/drawing/2014/main" id="{24B32D97-3D75-F515-5BC3-2F4F4923F257}"/>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FEB46B5B-1FF0-3F3F-E1AA-D724500A06C3}"/>
              </a:ext>
            </a:extLst>
          </p:cNvPr>
          <p:cNvSpPr>
            <a:spLocks noGrp="1"/>
          </p:cNvSpPr>
          <p:nvPr>
            <p:ph type="sldNum" sz="quarter" idx="12"/>
          </p:nvPr>
        </p:nvSpPr>
        <p:spPr/>
        <p:txBody>
          <a:bodyPr/>
          <a:lstStyle/>
          <a:p>
            <a:fld id="{CD8E907E-315C-F745-8CA6-CE49E976B740}" type="slidenum">
              <a:rPr lang="en-US" smtClean="0"/>
              <a:pPr/>
              <a:t>12</a:t>
            </a:fld>
            <a:endParaRPr lang="en-US"/>
          </a:p>
        </p:txBody>
      </p:sp>
    </p:spTree>
    <p:extLst>
      <p:ext uri="{BB962C8B-B14F-4D97-AF65-F5344CB8AC3E}">
        <p14:creationId xmlns:p14="http://schemas.microsoft.com/office/powerpoint/2010/main" val="1175778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7C1FA-64FA-094F-0EE6-51AB7AFCC913}"/>
              </a:ext>
            </a:extLst>
          </p:cNvPr>
          <p:cNvSpPr>
            <a:spLocks noGrp="1"/>
          </p:cNvSpPr>
          <p:nvPr>
            <p:ph type="title"/>
          </p:nvPr>
        </p:nvSpPr>
        <p:spPr>
          <a:xfrm>
            <a:off x="838200" y="487998"/>
            <a:ext cx="7653290" cy="1144543"/>
          </a:xfrm>
        </p:spPr>
        <p:txBody>
          <a:bodyPr>
            <a:normAutofit/>
          </a:bodyPr>
          <a:lstStyle/>
          <a:p>
            <a:r>
              <a:rPr lang="en-GB"/>
              <a:t>Working with local people – </a:t>
            </a:r>
            <a:br>
              <a:rPr lang="en-GB"/>
            </a:br>
            <a:r>
              <a:rPr lang="en-GB"/>
              <a:t>progress and challenges to date </a:t>
            </a:r>
          </a:p>
        </p:txBody>
      </p:sp>
      <p:sp>
        <p:nvSpPr>
          <p:cNvPr id="7" name="Content Placeholder 6">
            <a:extLst>
              <a:ext uri="{FF2B5EF4-FFF2-40B4-BE49-F238E27FC236}">
                <a16:creationId xmlns:a16="http://schemas.microsoft.com/office/drawing/2014/main" id="{905E8AB7-51CD-DE58-AF95-CF95B2A81214}"/>
              </a:ext>
            </a:extLst>
          </p:cNvPr>
          <p:cNvSpPr>
            <a:spLocks noGrp="1"/>
          </p:cNvSpPr>
          <p:nvPr>
            <p:ph idx="1"/>
          </p:nvPr>
        </p:nvSpPr>
        <p:spPr>
          <a:xfrm>
            <a:off x="838200" y="2051066"/>
            <a:ext cx="7525512" cy="4351338"/>
          </a:xfrm>
        </p:spPr>
        <p:txBody>
          <a:bodyPr>
            <a:normAutofit/>
          </a:bodyPr>
          <a:lstStyle/>
          <a:p>
            <a:pPr marL="0" indent="0">
              <a:buNone/>
            </a:pPr>
            <a:r>
              <a:rPr lang="en-GB" sz="1600"/>
              <a:t>The new regulatory guidelines, principles and approaches are not new to us as an emerging and evolving ICB and ICS. Instead, they are a strengthening and expansion of existing networks, relationships, approaches and arrangements that in turn will support:</a:t>
            </a:r>
            <a:endParaRPr lang="en-GB" sz="1600">
              <a:ea typeface="MS Mincho" panose="02020609040205080304" pitchFamily="49" charset="-128"/>
              <a:cs typeface="Times New Roman" panose="02020603050405020304" pitchFamily="18" charset="0"/>
            </a:endParaRPr>
          </a:p>
          <a:p>
            <a:pPr marL="228600" lvl="2">
              <a:spcBef>
                <a:spcPts val="1000"/>
              </a:spcBef>
            </a:pPr>
            <a:r>
              <a:rPr lang="en-GB" sz="1600"/>
              <a:t>joining up practices, processes and ways of working</a:t>
            </a:r>
          </a:p>
          <a:p>
            <a:pPr marL="228600" lvl="2">
              <a:spcBef>
                <a:spcPts val="1000"/>
              </a:spcBef>
            </a:pPr>
            <a:r>
              <a:rPr lang="en-GB" sz="1600"/>
              <a:t>recognising the value and impact of working differently </a:t>
            </a:r>
          </a:p>
          <a:p>
            <a:pPr marL="228600" lvl="2">
              <a:spcBef>
                <a:spcPts val="1000"/>
              </a:spcBef>
            </a:pPr>
            <a:r>
              <a:rPr lang="en-GB" sz="1600"/>
              <a:t>maximising resources for impact</a:t>
            </a:r>
          </a:p>
          <a:p>
            <a:pPr marL="228600" lvl="2">
              <a:spcBef>
                <a:spcPts val="1000"/>
              </a:spcBef>
            </a:pPr>
            <a:r>
              <a:rPr lang="en-GB" sz="1600"/>
              <a:t>sharing intelligence and reducing duplication</a:t>
            </a:r>
          </a:p>
          <a:p>
            <a:pPr marL="228600" lvl="2">
              <a:spcBef>
                <a:spcPts val="1000"/>
              </a:spcBef>
            </a:pPr>
            <a:r>
              <a:rPr lang="en-GB" sz="1600"/>
              <a:t>reaching wider and deeper into communities and amongst seldom heard groups</a:t>
            </a:r>
          </a:p>
          <a:p>
            <a:pPr marL="228600" lvl="2">
              <a:spcBef>
                <a:spcPts val="1000"/>
              </a:spcBef>
            </a:pPr>
            <a:r>
              <a:rPr lang="en-GB" sz="1600"/>
              <a:t>building on existing networks and relationships, as well as those emerging at a system and place-based level</a:t>
            </a:r>
          </a:p>
          <a:p>
            <a:pPr marL="228600" lvl="2">
              <a:spcBef>
                <a:spcPts val="1000"/>
              </a:spcBef>
            </a:pPr>
            <a:r>
              <a:rPr lang="en-GB" sz="1600"/>
              <a:t>working collaboratively with partners, the public, and the VCSE sector.</a:t>
            </a:r>
          </a:p>
        </p:txBody>
      </p:sp>
      <p:sp>
        <p:nvSpPr>
          <p:cNvPr id="22" name="Oval 21">
            <a:extLst>
              <a:ext uri="{FF2B5EF4-FFF2-40B4-BE49-F238E27FC236}">
                <a16:creationId xmlns:a16="http://schemas.microsoft.com/office/drawing/2014/main" id="{D787423E-DF78-6F1A-890D-93D54A3C6E25}"/>
              </a:ext>
              <a:ext uri="{C183D7F6-B498-43B3-948B-1728B52AA6E4}">
                <adec:decorative xmlns:adec="http://schemas.microsoft.com/office/drawing/2017/decorative" val="1"/>
              </a:ext>
            </a:extLst>
          </p:cNvPr>
          <p:cNvSpPr>
            <a:spLocks noChangeAspect="1"/>
          </p:cNvSpPr>
          <p:nvPr/>
        </p:nvSpPr>
        <p:spPr>
          <a:xfrm>
            <a:off x="8715350" y="311161"/>
            <a:ext cx="1996254" cy="1996254"/>
          </a:xfrm>
          <a:prstGeom prst="ellipse">
            <a:avLst/>
          </a:prstGeom>
          <a:solidFill>
            <a:schemeClr val="accent6">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a:extLst>
              <a:ext uri="{FF2B5EF4-FFF2-40B4-BE49-F238E27FC236}">
                <a16:creationId xmlns:a16="http://schemas.microsoft.com/office/drawing/2014/main" id="{A1F844A6-5C8C-C253-5020-593F3F7EF250}"/>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4400000">
            <a:off x="9748532" y="767729"/>
            <a:ext cx="1606258" cy="935513"/>
          </a:xfrm>
          <a:prstGeom prst="rect">
            <a:avLst/>
          </a:prstGeom>
        </p:spPr>
      </p:pic>
      <p:sp>
        <p:nvSpPr>
          <p:cNvPr id="9" name="TextBox 8">
            <a:extLst>
              <a:ext uri="{FF2B5EF4-FFF2-40B4-BE49-F238E27FC236}">
                <a16:creationId xmlns:a16="http://schemas.microsoft.com/office/drawing/2014/main" id="{14AF592F-2401-338E-EFDB-EED2A4FD5B30}"/>
              </a:ext>
            </a:extLst>
          </p:cNvPr>
          <p:cNvSpPr txBox="1">
            <a:spLocks noChangeAspect="1"/>
          </p:cNvSpPr>
          <p:nvPr/>
        </p:nvSpPr>
        <p:spPr>
          <a:xfrm>
            <a:off x="8934152" y="637742"/>
            <a:ext cx="1553592" cy="1384995"/>
          </a:xfrm>
          <a:prstGeom prst="rect">
            <a:avLst/>
          </a:prstGeom>
          <a:noFill/>
        </p:spPr>
        <p:txBody>
          <a:bodyPr wrap="square" rtlCol="0">
            <a:spAutoFit/>
          </a:bodyPr>
          <a:lstStyle/>
          <a:p>
            <a:pPr algn="ctr"/>
            <a:r>
              <a:rPr lang="en-GB" sz="1200"/>
              <a:t>Population and demographic data was a key driver in the rollout of the </a:t>
            </a:r>
            <a:br>
              <a:rPr lang="en-GB" sz="1200"/>
            </a:br>
            <a:r>
              <a:rPr lang="en-GB" sz="1200"/>
              <a:t>local COVID-19 vaccination programme</a:t>
            </a:r>
          </a:p>
        </p:txBody>
      </p:sp>
      <p:sp>
        <p:nvSpPr>
          <p:cNvPr id="21" name="Oval 20">
            <a:extLst>
              <a:ext uri="{FF2B5EF4-FFF2-40B4-BE49-F238E27FC236}">
                <a16:creationId xmlns:a16="http://schemas.microsoft.com/office/drawing/2014/main" id="{41E1908F-BCF8-000C-6FBC-A3889CF09E47}"/>
              </a:ext>
              <a:ext uri="{C183D7F6-B498-43B3-948B-1728B52AA6E4}">
                <adec:decorative xmlns:adec="http://schemas.microsoft.com/office/drawing/2017/decorative" val="1"/>
              </a:ext>
            </a:extLst>
          </p:cNvPr>
          <p:cNvSpPr>
            <a:spLocks noChangeAspect="1"/>
          </p:cNvSpPr>
          <p:nvPr/>
        </p:nvSpPr>
        <p:spPr>
          <a:xfrm>
            <a:off x="9931060" y="2282836"/>
            <a:ext cx="1996254" cy="1996254"/>
          </a:xfrm>
          <a:prstGeom prst="ellipse">
            <a:avLst/>
          </a:prstGeom>
          <a:solidFill>
            <a:schemeClr val="accent3">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81909412-0DCF-3666-929B-69646E766A64}"/>
              </a:ext>
            </a:extLst>
          </p:cNvPr>
          <p:cNvSpPr txBox="1">
            <a:spLocks noChangeAspect="1"/>
          </p:cNvSpPr>
          <p:nvPr/>
        </p:nvSpPr>
        <p:spPr>
          <a:xfrm>
            <a:off x="10059668" y="2657721"/>
            <a:ext cx="1739038" cy="1384995"/>
          </a:xfrm>
          <a:prstGeom prst="rect">
            <a:avLst/>
          </a:prstGeom>
          <a:noFill/>
        </p:spPr>
        <p:txBody>
          <a:bodyPr wrap="square" rtlCol="0">
            <a:spAutoFit/>
          </a:bodyPr>
          <a:lstStyle/>
          <a:p>
            <a:pPr algn="ctr"/>
            <a:r>
              <a:rPr lang="en-GB" sz="1200"/>
              <a:t>We are developing </a:t>
            </a:r>
            <a:br>
              <a:rPr lang="en-GB" sz="1200"/>
            </a:br>
            <a:r>
              <a:rPr lang="en-GB" sz="1200"/>
              <a:t>a central database of local intelligence to support partners and enhance Population Health Management data</a:t>
            </a:r>
          </a:p>
        </p:txBody>
      </p:sp>
      <p:pic>
        <p:nvPicPr>
          <p:cNvPr id="17" name="Picture 16">
            <a:extLst>
              <a:ext uri="{FF2B5EF4-FFF2-40B4-BE49-F238E27FC236}">
                <a16:creationId xmlns:a16="http://schemas.microsoft.com/office/drawing/2014/main" id="{18571617-B72F-70F3-17C5-028D92762F2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rot="17582081">
            <a:off x="9298231" y="2942414"/>
            <a:ext cx="1279992" cy="639995"/>
          </a:xfrm>
          <a:prstGeom prst="rect">
            <a:avLst/>
          </a:prstGeom>
        </p:spPr>
      </p:pic>
      <p:sp>
        <p:nvSpPr>
          <p:cNvPr id="12" name="Oval 11">
            <a:extLst>
              <a:ext uri="{FF2B5EF4-FFF2-40B4-BE49-F238E27FC236}">
                <a16:creationId xmlns:a16="http://schemas.microsoft.com/office/drawing/2014/main" id="{CA4F8EDE-0AA4-C115-9454-AA15E8BC651C}"/>
              </a:ext>
              <a:ext uri="{C183D7F6-B498-43B3-948B-1728B52AA6E4}">
                <adec:decorative xmlns:adec="http://schemas.microsoft.com/office/drawing/2017/decorative" val="1"/>
              </a:ext>
            </a:extLst>
          </p:cNvPr>
          <p:cNvSpPr>
            <a:spLocks noChangeAspect="1"/>
          </p:cNvSpPr>
          <p:nvPr/>
        </p:nvSpPr>
        <p:spPr>
          <a:xfrm>
            <a:off x="8633205" y="4283086"/>
            <a:ext cx="1996254" cy="1996254"/>
          </a:xfrm>
          <a:prstGeom prst="ellipse">
            <a:avLst/>
          </a:prstGeom>
          <a:solidFill>
            <a:schemeClr val="accent4">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C022EF7D-3051-6306-F8CD-CA002CC0DD51}"/>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14677042">
            <a:off x="9711534" y="4808488"/>
            <a:ext cx="1606259" cy="935512"/>
          </a:xfrm>
          <a:prstGeom prst="rect">
            <a:avLst/>
          </a:prstGeom>
        </p:spPr>
      </p:pic>
      <p:sp>
        <p:nvSpPr>
          <p:cNvPr id="13" name="TextBox 12">
            <a:extLst>
              <a:ext uri="{FF2B5EF4-FFF2-40B4-BE49-F238E27FC236}">
                <a16:creationId xmlns:a16="http://schemas.microsoft.com/office/drawing/2014/main" id="{AC2F062A-D694-1F61-8885-4A89C1D032F0}"/>
              </a:ext>
            </a:extLst>
          </p:cNvPr>
          <p:cNvSpPr txBox="1">
            <a:spLocks noChangeAspect="1"/>
          </p:cNvSpPr>
          <p:nvPr/>
        </p:nvSpPr>
        <p:spPr>
          <a:xfrm>
            <a:off x="8795465" y="4666424"/>
            <a:ext cx="1646315" cy="1384995"/>
          </a:xfrm>
          <a:prstGeom prst="rect">
            <a:avLst/>
          </a:prstGeom>
          <a:noFill/>
        </p:spPr>
        <p:txBody>
          <a:bodyPr wrap="square" rtlCol="0">
            <a:spAutoFit/>
          </a:bodyPr>
          <a:lstStyle/>
          <a:p>
            <a:pPr algn="ctr"/>
            <a:r>
              <a:rPr lang="en-GB" sz="1200"/>
              <a:t>Partnership support across the NHS, councils, police, fire and VCSE was key to the success of our system response to COVID-19</a:t>
            </a:r>
          </a:p>
        </p:txBody>
      </p:sp>
      <p:sp>
        <p:nvSpPr>
          <p:cNvPr id="5" name="Footer Placeholder 4">
            <a:extLst>
              <a:ext uri="{FF2B5EF4-FFF2-40B4-BE49-F238E27FC236}">
                <a16:creationId xmlns:a16="http://schemas.microsoft.com/office/drawing/2014/main" id="{24B32D97-3D75-F515-5BC3-2F4F4923F257}"/>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FEB46B5B-1FF0-3F3F-E1AA-D724500A06C3}"/>
              </a:ext>
            </a:extLst>
          </p:cNvPr>
          <p:cNvSpPr>
            <a:spLocks noGrp="1"/>
          </p:cNvSpPr>
          <p:nvPr>
            <p:ph type="sldNum" sz="quarter" idx="12"/>
          </p:nvPr>
        </p:nvSpPr>
        <p:spPr/>
        <p:txBody>
          <a:bodyPr/>
          <a:lstStyle/>
          <a:p>
            <a:fld id="{CD8E907E-315C-F745-8CA6-CE49E976B740}" type="slidenum">
              <a:rPr lang="en-US" smtClean="0"/>
              <a:pPr/>
              <a:t>13</a:t>
            </a:fld>
            <a:endParaRPr lang="en-US"/>
          </a:p>
        </p:txBody>
      </p:sp>
    </p:spTree>
    <p:extLst>
      <p:ext uri="{BB962C8B-B14F-4D97-AF65-F5344CB8AC3E}">
        <p14:creationId xmlns:p14="http://schemas.microsoft.com/office/powerpoint/2010/main" val="4184012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9BF73-99EA-466C-5940-0264C2AAA832}"/>
              </a:ext>
            </a:extLst>
          </p:cNvPr>
          <p:cNvSpPr>
            <a:spLocks noGrp="1"/>
          </p:cNvSpPr>
          <p:nvPr>
            <p:ph type="title"/>
          </p:nvPr>
        </p:nvSpPr>
        <p:spPr>
          <a:xfrm>
            <a:off x="838200" y="487998"/>
            <a:ext cx="7991168" cy="1130576"/>
          </a:xfrm>
        </p:spPr>
        <p:txBody>
          <a:bodyPr>
            <a:normAutofit/>
          </a:bodyPr>
          <a:lstStyle/>
          <a:p>
            <a:r>
              <a:rPr lang="en-GB"/>
              <a:t>Evolving community engagement and involvement</a:t>
            </a:r>
          </a:p>
        </p:txBody>
      </p:sp>
      <p:sp>
        <p:nvSpPr>
          <p:cNvPr id="3" name="Content Placeholder 2">
            <a:extLst>
              <a:ext uri="{FF2B5EF4-FFF2-40B4-BE49-F238E27FC236}">
                <a16:creationId xmlns:a16="http://schemas.microsoft.com/office/drawing/2014/main" id="{592FA02A-9F77-FC1C-FC58-905FABCB246D}"/>
              </a:ext>
            </a:extLst>
          </p:cNvPr>
          <p:cNvSpPr>
            <a:spLocks noGrp="1"/>
          </p:cNvSpPr>
          <p:nvPr>
            <p:ph idx="1"/>
          </p:nvPr>
        </p:nvSpPr>
        <p:spPr>
          <a:xfrm>
            <a:off x="838200" y="1690689"/>
            <a:ext cx="10515600" cy="273050"/>
          </a:xfrm>
          <a:ln>
            <a:noFill/>
          </a:ln>
        </p:spPr>
        <p:txBody>
          <a:bodyPr/>
          <a:lstStyle/>
          <a:p>
            <a:pPr marL="0" indent="0">
              <a:buNone/>
            </a:pPr>
            <a:r>
              <a:rPr lang="en-GB" sz="1400"/>
              <a:t>In developing our strategy, we have built on the foundations already in place across the health and care system:</a:t>
            </a:r>
          </a:p>
          <a:p>
            <a:endParaRPr lang="en-GB"/>
          </a:p>
          <a:p>
            <a:endParaRPr lang="en-GB"/>
          </a:p>
        </p:txBody>
      </p:sp>
      <p:sp>
        <p:nvSpPr>
          <p:cNvPr id="6" name="Rectangle 5">
            <a:extLst>
              <a:ext uri="{FF2B5EF4-FFF2-40B4-BE49-F238E27FC236}">
                <a16:creationId xmlns:a16="http://schemas.microsoft.com/office/drawing/2014/main" id="{39E41C9C-74CC-51AB-4AD6-CA26CA0AEC65}"/>
              </a:ext>
            </a:extLst>
          </p:cNvPr>
          <p:cNvSpPr/>
          <p:nvPr/>
        </p:nvSpPr>
        <p:spPr>
          <a:xfrm>
            <a:off x="838200" y="2064775"/>
            <a:ext cx="5257800" cy="54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Processes in place to enable the public vice to be heard and used to shape the design and delivery of services. </a:t>
            </a:r>
          </a:p>
        </p:txBody>
      </p:sp>
      <p:sp>
        <p:nvSpPr>
          <p:cNvPr id="30" name="Rectangle 29">
            <a:extLst>
              <a:ext uri="{FF2B5EF4-FFF2-40B4-BE49-F238E27FC236}">
                <a16:creationId xmlns:a16="http://schemas.microsoft.com/office/drawing/2014/main" id="{39729CD0-BADA-ED7B-0121-55918908ACDE}"/>
              </a:ext>
            </a:extLst>
          </p:cNvPr>
          <p:cNvSpPr/>
          <p:nvPr/>
        </p:nvSpPr>
        <p:spPr>
          <a:xfrm>
            <a:off x="6211529" y="2064775"/>
            <a:ext cx="5142270" cy="540000"/>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A Local Resilience Forum C&amp;E group to coordinate a joint C&amp;E response to system priorities.</a:t>
            </a:r>
          </a:p>
        </p:txBody>
      </p:sp>
      <p:sp>
        <p:nvSpPr>
          <p:cNvPr id="19" name="Rectangle 18">
            <a:extLst>
              <a:ext uri="{FF2B5EF4-FFF2-40B4-BE49-F238E27FC236}">
                <a16:creationId xmlns:a16="http://schemas.microsoft.com/office/drawing/2014/main" id="{4F44EF33-F957-A6D5-2EC0-884B6A1EDE56}"/>
              </a:ext>
            </a:extLst>
          </p:cNvPr>
          <p:cNvSpPr/>
          <p:nvPr/>
        </p:nvSpPr>
        <p:spPr>
          <a:xfrm>
            <a:off x="838200" y="2735979"/>
            <a:ext cx="5257800" cy="540000"/>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Healthwatch and voluntary sector partners actively involved at Board level through a Memorandum of Understanding.</a:t>
            </a:r>
          </a:p>
        </p:txBody>
      </p:sp>
      <p:sp>
        <p:nvSpPr>
          <p:cNvPr id="31" name="Rectangle 30">
            <a:extLst>
              <a:ext uri="{FF2B5EF4-FFF2-40B4-BE49-F238E27FC236}">
                <a16:creationId xmlns:a16="http://schemas.microsoft.com/office/drawing/2014/main" id="{7DDB1EFA-3CD9-459D-0C57-B43FBA474C97}"/>
              </a:ext>
            </a:extLst>
          </p:cNvPr>
          <p:cNvSpPr/>
          <p:nvPr/>
        </p:nvSpPr>
        <p:spPr>
          <a:xfrm>
            <a:off x="6211529" y="2703434"/>
            <a:ext cx="5142270" cy="62848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Aligned community networks to support two-way, system-wide conversations, including the digital People’s Panel and the face-to-face local representatives’ group. These are supported by face-to-face groups at a community level. </a:t>
            </a:r>
          </a:p>
        </p:txBody>
      </p:sp>
      <p:sp>
        <p:nvSpPr>
          <p:cNvPr id="20" name="Rectangle 19">
            <a:extLst>
              <a:ext uri="{FF2B5EF4-FFF2-40B4-BE49-F238E27FC236}">
                <a16:creationId xmlns:a16="http://schemas.microsoft.com/office/drawing/2014/main" id="{78AA0151-968C-9A48-30DC-041A23F53597}"/>
              </a:ext>
            </a:extLst>
          </p:cNvPr>
          <p:cNvSpPr/>
          <p:nvPr/>
        </p:nvSpPr>
        <p:spPr>
          <a:xfrm>
            <a:off x="838200" y="3407183"/>
            <a:ext cx="5257800" cy="62848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An integrated approach to communications and engagement (C&amp;E), with an ICB director of communications who is able to coordinate joint activities of all partner organisations.</a:t>
            </a:r>
          </a:p>
        </p:txBody>
      </p:sp>
      <p:sp>
        <p:nvSpPr>
          <p:cNvPr id="32" name="Rectangle 31">
            <a:extLst>
              <a:ext uri="{FF2B5EF4-FFF2-40B4-BE49-F238E27FC236}">
                <a16:creationId xmlns:a16="http://schemas.microsoft.com/office/drawing/2014/main" id="{DD372D5F-9FEF-6DA3-C4DA-F04E6C43A535}"/>
              </a:ext>
            </a:extLst>
          </p:cNvPr>
          <p:cNvSpPr/>
          <p:nvPr/>
        </p:nvSpPr>
        <p:spPr>
          <a:xfrm>
            <a:off x="6211529" y="3430577"/>
            <a:ext cx="5142270" cy="834961"/>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Community engagement mechanisms established across partners within the ICS – including community champions and a Communities2gether forum to identify and address inequalities and to inform and shape engagement and involvement activities. </a:t>
            </a:r>
          </a:p>
        </p:txBody>
      </p:sp>
      <p:sp>
        <p:nvSpPr>
          <p:cNvPr id="21" name="Rectangle 20">
            <a:extLst>
              <a:ext uri="{FF2B5EF4-FFF2-40B4-BE49-F238E27FC236}">
                <a16:creationId xmlns:a16="http://schemas.microsoft.com/office/drawing/2014/main" id="{D1FC9615-106F-D3C1-F7BC-654217C110B4}"/>
              </a:ext>
            </a:extLst>
          </p:cNvPr>
          <p:cNvSpPr/>
          <p:nvPr/>
        </p:nvSpPr>
        <p:spPr>
          <a:xfrm>
            <a:off x="838200" y="4166871"/>
            <a:ext cx="5257800" cy="540000"/>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Investment for a central C&amp;E resource for the ICS, led by the director, that supports system transformation and coordination. </a:t>
            </a:r>
          </a:p>
        </p:txBody>
      </p:sp>
      <p:sp>
        <p:nvSpPr>
          <p:cNvPr id="33" name="Rectangle 32">
            <a:extLst>
              <a:ext uri="{FF2B5EF4-FFF2-40B4-BE49-F238E27FC236}">
                <a16:creationId xmlns:a16="http://schemas.microsoft.com/office/drawing/2014/main" id="{709511F6-BB62-CF7F-FD75-0BDE18673082}"/>
              </a:ext>
            </a:extLst>
          </p:cNvPr>
          <p:cNvSpPr/>
          <p:nvPr/>
        </p:nvSpPr>
        <p:spPr>
          <a:xfrm>
            <a:off x="6211529" y="4364197"/>
            <a:ext cx="5142270" cy="54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Regular reporting on engagement activity into the ICS Partnership Board to inform priorities.</a:t>
            </a:r>
          </a:p>
        </p:txBody>
      </p:sp>
      <p:sp>
        <p:nvSpPr>
          <p:cNvPr id="22" name="Rectangle 21">
            <a:extLst>
              <a:ext uri="{FF2B5EF4-FFF2-40B4-BE49-F238E27FC236}">
                <a16:creationId xmlns:a16="http://schemas.microsoft.com/office/drawing/2014/main" id="{4F87C301-D15A-71DA-B8DC-F5AE128025C1}"/>
              </a:ext>
            </a:extLst>
          </p:cNvPr>
          <p:cNvSpPr/>
          <p:nvPr/>
        </p:nvSpPr>
        <p:spPr>
          <a:xfrm>
            <a:off x="838200" y="4838075"/>
            <a:ext cx="5257800" cy="54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C&amp;E leaders across all partners leading on specific priorities, using their individual expertise, and reporting to the system group. </a:t>
            </a:r>
          </a:p>
        </p:txBody>
      </p:sp>
      <p:sp>
        <p:nvSpPr>
          <p:cNvPr id="34" name="Rectangle 33">
            <a:extLst>
              <a:ext uri="{FF2B5EF4-FFF2-40B4-BE49-F238E27FC236}">
                <a16:creationId xmlns:a16="http://schemas.microsoft.com/office/drawing/2014/main" id="{716B4E9C-2C61-8BFE-6C05-0975EAF04B61}"/>
              </a:ext>
            </a:extLst>
          </p:cNvPr>
          <p:cNvSpPr/>
          <p:nvPr/>
        </p:nvSpPr>
        <p:spPr>
          <a:xfrm>
            <a:off x="6211529" y="5002856"/>
            <a:ext cx="5142270" cy="540000"/>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Strong relationships with the overview and scrutiny committees and Healthwatch to inform our approach to involvement.</a:t>
            </a:r>
          </a:p>
        </p:txBody>
      </p:sp>
      <p:sp>
        <p:nvSpPr>
          <p:cNvPr id="23" name="Rectangle 22">
            <a:extLst>
              <a:ext uri="{FF2B5EF4-FFF2-40B4-BE49-F238E27FC236}">
                <a16:creationId xmlns:a16="http://schemas.microsoft.com/office/drawing/2014/main" id="{7EE2D222-8547-3305-7E3F-E2CE24716CB0}"/>
              </a:ext>
            </a:extLst>
          </p:cNvPr>
          <p:cNvSpPr/>
          <p:nvPr/>
        </p:nvSpPr>
        <p:spPr>
          <a:xfrm>
            <a:off x="838200" y="5509280"/>
            <a:ext cx="5257800" cy="684477"/>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100">
                <a:solidFill>
                  <a:schemeClr val="tx1">
                    <a:lumMod val="85000"/>
                    <a:lumOff val="15000"/>
                  </a:schemeClr>
                </a:solidFill>
              </a:rPr>
              <a:t>Robust governance arrangements in place through a C&amp;E system group, with members from all partners, including the councils, Healthwatch and the voluntary, community and social enterprise (VCSE) sector. </a:t>
            </a:r>
            <a:endParaRPr lang="en-GB" sz="1100">
              <a:solidFill>
                <a:schemeClr val="tx1">
                  <a:lumMod val="85000"/>
                  <a:lumOff val="15000"/>
                </a:schemeClr>
              </a:solidFill>
              <a:cs typeface="Arial"/>
            </a:endParaRPr>
          </a:p>
        </p:txBody>
      </p:sp>
      <p:sp>
        <p:nvSpPr>
          <p:cNvPr id="35" name="Rectangle 34">
            <a:extLst>
              <a:ext uri="{FF2B5EF4-FFF2-40B4-BE49-F238E27FC236}">
                <a16:creationId xmlns:a16="http://schemas.microsoft.com/office/drawing/2014/main" id="{92336A28-2666-E5F2-72CB-DAF8618C4380}"/>
              </a:ext>
            </a:extLst>
          </p:cNvPr>
          <p:cNvSpPr/>
          <p:nvPr/>
        </p:nvSpPr>
        <p:spPr>
          <a:xfrm>
            <a:off x="6211529" y="5641515"/>
            <a:ext cx="5142270" cy="54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300"/>
              </a:spcAft>
              <a:buClr>
                <a:srgbClr val="17ADB7"/>
              </a:buClr>
              <a:defRPr/>
            </a:pPr>
            <a:r>
              <a:rPr lang="en-GB" sz="1100">
                <a:solidFill>
                  <a:schemeClr val="tx1">
                    <a:lumMod val="85000"/>
                    <a:lumOff val="15000"/>
                  </a:schemeClr>
                </a:solidFill>
              </a:rPr>
              <a:t>Partnership working with the VCSE sector to support the development of VCSE Alliances at a system and local level.</a:t>
            </a:r>
          </a:p>
        </p:txBody>
      </p:sp>
      <p:sp>
        <p:nvSpPr>
          <p:cNvPr id="5" name="Footer Placeholder 4">
            <a:extLst>
              <a:ext uri="{FF2B5EF4-FFF2-40B4-BE49-F238E27FC236}">
                <a16:creationId xmlns:a16="http://schemas.microsoft.com/office/drawing/2014/main" id="{92ACFCE5-0FD1-0BF5-C9DA-2DDD61003EB6}"/>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6D84D71F-1003-58B9-AAED-7BB1E6C495C8}"/>
              </a:ext>
            </a:extLst>
          </p:cNvPr>
          <p:cNvSpPr>
            <a:spLocks noGrp="1"/>
          </p:cNvSpPr>
          <p:nvPr>
            <p:ph type="sldNum" sz="quarter" idx="12"/>
          </p:nvPr>
        </p:nvSpPr>
        <p:spPr/>
        <p:txBody>
          <a:bodyPr/>
          <a:lstStyle/>
          <a:p>
            <a:fld id="{CD8E907E-315C-F745-8CA6-CE49E976B740}" type="slidenum">
              <a:rPr lang="en-US" smtClean="0"/>
              <a:pPr/>
              <a:t>14</a:t>
            </a:fld>
            <a:endParaRPr lang="en-US"/>
          </a:p>
        </p:txBody>
      </p:sp>
    </p:spTree>
    <p:extLst>
      <p:ext uri="{BB962C8B-B14F-4D97-AF65-F5344CB8AC3E}">
        <p14:creationId xmlns:p14="http://schemas.microsoft.com/office/powerpoint/2010/main" val="1263776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9BF73-99EA-466C-5940-0264C2AAA832}"/>
              </a:ext>
            </a:extLst>
          </p:cNvPr>
          <p:cNvSpPr>
            <a:spLocks noGrp="1"/>
          </p:cNvSpPr>
          <p:nvPr>
            <p:ph type="title"/>
          </p:nvPr>
        </p:nvSpPr>
        <p:spPr>
          <a:xfrm>
            <a:off x="838200" y="487998"/>
            <a:ext cx="8056418" cy="1137199"/>
          </a:xfrm>
        </p:spPr>
        <p:txBody>
          <a:bodyPr>
            <a:normAutofit/>
          </a:bodyPr>
          <a:lstStyle/>
          <a:p>
            <a:r>
              <a:rPr lang="en-GB"/>
              <a:t>Evolving community engagement and involvement</a:t>
            </a:r>
          </a:p>
        </p:txBody>
      </p:sp>
      <p:sp>
        <p:nvSpPr>
          <p:cNvPr id="3" name="Content Placeholder 2">
            <a:extLst>
              <a:ext uri="{FF2B5EF4-FFF2-40B4-BE49-F238E27FC236}">
                <a16:creationId xmlns:a16="http://schemas.microsoft.com/office/drawing/2014/main" id="{592FA02A-9F77-FC1C-FC58-905FABCB246D}"/>
              </a:ext>
            </a:extLst>
          </p:cNvPr>
          <p:cNvSpPr>
            <a:spLocks noGrp="1"/>
          </p:cNvSpPr>
          <p:nvPr>
            <p:ph idx="1"/>
          </p:nvPr>
        </p:nvSpPr>
        <p:spPr>
          <a:xfrm>
            <a:off x="838200" y="1690689"/>
            <a:ext cx="10515600" cy="273050"/>
          </a:xfrm>
          <a:ln>
            <a:noFill/>
          </a:ln>
        </p:spPr>
        <p:txBody>
          <a:bodyPr/>
          <a:lstStyle/>
          <a:p>
            <a:pPr marL="0" indent="0">
              <a:buNone/>
            </a:pPr>
            <a:r>
              <a:rPr lang="en-GB" sz="1400"/>
              <a:t>In addition, we have further developed our system approach to working with people and communities through:</a:t>
            </a:r>
          </a:p>
          <a:p>
            <a:pPr marL="0" indent="0">
              <a:buNone/>
            </a:pPr>
            <a:endParaRPr lang="en-GB" sz="1400"/>
          </a:p>
          <a:p>
            <a:endParaRPr lang="en-GB"/>
          </a:p>
          <a:p>
            <a:endParaRPr lang="en-GB"/>
          </a:p>
        </p:txBody>
      </p:sp>
      <p:sp>
        <p:nvSpPr>
          <p:cNvPr id="6" name="Rectangle 5">
            <a:extLst>
              <a:ext uri="{FF2B5EF4-FFF2-40B4-BE49-F238E27FC236}">
                <a16:creationId xmlns:a16="http://schemas.microsoft.com/office/drawing/2014/main" id="{39E41C9C-74CC-51AB-4AD6-CA26CA0AEC65}"/>
              </a:ext>
            </a:extLst>
          </p:cNvPr>
          <p:cNvSpPr/>
          <p:nvPr/>
        </p:nvSpPr>
        <p:spPr>
          <a:xfrm>
            <a:off x="838200" y="2124957"/>
            <a:ext cx="5418627" cy="900000"/>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a:spcBef>
                <a:spcPts val="300"/>
              </a:spcBef>
              <a:spcAft>
                <a:spcPts val="300"/>
              </a:spcAft>
              <a:buClr>
                <a:srgbClr val="17ADB7"/>
              </a:buClr>
              <a:defRPr/>
            </a:pPr>
            <a:r>
              <a:rPr lang="en-GB" sz="1100">
                <a:solidFill>
                  <a:schemeClr val="tx1">
                    <a:lumMod val="85000"/>
                    <a:lumOff val="15000"/>
                  </a:schemeClr>
                </a:solidFill>
              </a:rPr>
              <a:t>Using feedback from the public and community to shape an overarching system-wide, people and community engagement and involvement strategy. The strategy will continue to evolve and align to the development of the Integrated Care Partnership, including localised strategies developed by partner organisations.</a:t>
            </a:r>
          </a:p>
        </p:txBody>
      </p:sp>
      <p:sp>
        <p:nvSpPr>
          <p:cNvPr id="18" name="Rectangle 17">
            <a:extLst>
              <a:ext uri="{FF2B5EF4-FFF2-40B4-BE49-F238E27FC236}">
                <a16:creationId xmlns:a16="http://schemas.microsoft.com/office/drawing/2014/main" id="{9A4AC6F3-0DCC-A7F4-208E-5F887DE20527}"/>
              </a:ext>
            </a:extLst>
          </p:cNvPr>
          <p:cNvSpPr/>
          <p:nvPr/>
        </p:nvSpPr>
        <p:spPr>
          <a:xfrm>
            <a:off x="6374674" y="2124957"/>
            <a:ext cx="4979125" cy="90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a:spcBef>
                <a:spcPts val="300"/>
              </a:spcBef>
              <a:spcAft>
                <a:spcPts val="300"/>
              </a:spcAft>
              <a:buClr>
                <a:srgbClr val="17ADB7"/>
              </a:buClr>
              <a:defRPr/>
            </a:pPr>
            <a:r>
              <a:rPr lang="en-GB" sz="1100">
                <a:solidFill>
                  <a:schemeClr val="tx1">
                    <a:lumMod val="85000"/>
                    <a:lumOff val="15000"/>
                  </a:schemeClr>
                </a:solidFill>
                <a:ea typeface="MS Mincho" panose="02020609040205080304" pitchFamily="49" charset="-128"/>
              </a:rPr>
              <a:t>Identifying examples of best practice and learning, resources and community champions across the ICS, to optimise our collective effectiveness around community engagement.</a:t>
            </a:r>
            <a:endParaRPr lang="en-GB" sz="1100">
              <a:solidFill>
                <a:schemeClr val="tx1">
                  <a:lumMod val="85000"/>
                  <a:lumOff val="15000"/>
                </a:schemeClr>
              </a:solidFill>
              <a:ea typeface="MS Mincho" panose="02020609040205080304" pitchFamily="49" charset="-128"/>
              <a:cs typeface="Times New Roman" panose="02020603050405020304" pitchFamily="18" charset="0"/>
            </a:endParaRPr>
          </a:p>
        </p:txBody>
      </p:sp>
      <p:sp>
        <p:nvSpPr>
          <p:cNvPr id="19" name="Rectangle 18">
            <a:extLst>
              <a:ext uri="{FF2B5EF4-FFF2-40B4-BE49-F238E27FC236}">
                <a16:creationId xmlns:a16="http://schemas.microsoft.com/office/drawing/2014/main" id="{4F44EF33-F957-A6D5-2EC0-884B6A1EDE56}"/>
              </a:ext>
            </a:extLst>
          </p:cNvPr>
          <p:cNvSpPr/>
          <p:nvPr/>
        </p:nvSpPr>
        <p:spPr>
          <a:xfrm>
            <a:off x="838200" y="3173500"/>
            <a:ext cx="5418627" cy="90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marL="0" lvl="1">
              <a:spcBef>
                <a:spcPts val="300"/>
              </a:spcBef>
              <a:spcAft>
                <a:spcPts val="300"/>
              </a:spcAft>
              <a:buClr>
                <a:srgbClr val="17ADB7"/>
              </a:buClr>
              <a:defRPr/>
            </a:pPr>
            <a:r>
              <a:rPr lang="en-GB" sz="1100">
                <a:solidFill>
                  <a:schemeClr val="tx1">
                    <a:lumMod val="85000"/>
                    <a:lumOff val="15000"/>
                  </a:schemeClr>
                </a:solidFill>
              </a:rPr>
              <a:t>Having C&amp;E leads represented on each of the voluntary and community engagement groups and transformation projects, to ensure effective representation of the public voice and consistent onward and outward messaging and engagement with local communities. </a:t>
            </a:r>
          </a:p>
        </p:txBody>
      </p:sp>
      <p:sp>
        <p:nvSpPr>
          <p:cNvPr id="24" name="Rectangle 23">
            <a:extLst>
              <a:ext uri="{FF2B5EF4-FFF2-40B4-BE49-F238E27FC236}">
                <a16:creationId xmlns:a16="http://schemas.microsoft.com/office/drawing/2014/main" id="{0BE93877-103F-6B42-1482-1BDDFD979865}"/>
              </a:ext>
            </a:extLst>
          </p:cNvPr>
          <p:cNvSpPr/>
          <p:nvPr/>
        </p:nvSpPr>
        <p:spPr>
          <a:xfrm>
            <a:off x="6374674" y="3172466"/>
            <a:ext cx="4979125" cy="900000"/>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a:spcBef>
                <a:spcPts val="300"/>
              </a:spcBef>
              <a:spcAft>
                <a:spcPts val="300"/>
              </a:spcAft>
              <a:buClr>
                <a:srgbClr val="17ADB7"/>
              </a:buClr>
              <a:defRPr/>
            </a:pPr>
            <a:r>
              <a:rPr lang="en-GB" sz="1100">
                <a:solidFill>
                  <a:schemeClr val="tx1">
                    <a:lumMod val="85000"/>
                    <a:lumOff val="15000"/>
                  </a:schemeClr>
                </a:solidFill>
                <a:ea typeface="MS Mincho" panose="02020609040205080304" pitchFamily="49" charset="-128"/>
              </a:rPr>
              <a:t>Developing agreed principles and approach to support the development and delivery of consistent messages, materials and activities across all system partners’ engagement channels.</a:t>
            </a:r>
          </a:p>
        </p:txBody>
      </p:sp>
      <p:sp>
        <p:nvSpPr>
          <p:cNvPr id="20" name="Rectangle 19">
            <a:extLst>
              <a:ext uri="{FF2B5EF4-FFF2-40B4-BE49-F238E27FC236}">
                <a16:creationId xmlns:a16="http://schemas.microsoft.com/office/drawing/2014/main" id="{78AA0151-968C-9A48-30DC-041A23F53597}"/>
              </a:ext>
            </a:extLst>
          </p:cNvPr>
          <p:cNvSpPr/>
          <p:nvPr/>
        </p:nvSpPr>
        <p:spPr>
          <a:xfrm>
            <a:off x="838200" y="4222043"/>
            <a:ext cx="5418627" cy="900000"/>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a:spcBef>
                <a:spcPts val="300"/>
              </a:spcBef>
              <a:spcAft>
                <a:spcPts val="300"/>
              </a:spcAft>
              <a:buClr>
                <a:srgbClr val="17ADB7"/>
              </a:buClr>
              <a:defRPr/>
            </a:pPr>
            <a:r>
              <a:rPr lang="en-GB" sz="1100">
                <a:solidFill>
                  <a:schemeClr val="tx1">
                    <a:lumMod val="85000"/>
                    <a:lumOff val="15000"/>
                  </a:schemeClr>
                </a:solidFill>
              </a:rPr>
              <a:t>Ambitious aspirations to build on our economies of scale, collective strengths and ways of working, to </a:t>
            </a:r>
            <a:r>
              <a:rPr lang="en-GB" sz="1100">
                <a:solidFill>
                  <a:schemeClr val="tx1">
                    <a:lumMod val="85000"/>
                    <a:lumOff val="15000"/>
                  </a:schemeClr>
                </a:solidFill>
                <a:ea typeface="MS Mincho" panose="02020609040205080304" pitchFamily="49" charset="-128"/>
                <a:cs typeface="Times New Roman" panose="02020603050405020304" pitchFamily="18" charset="0"/>
              </a:rPr>
              <a:t>create a ‘true’ enhanced system-wide approach to community engagement.</a:t>
            </a:r>
          </a:p>
        </p:txBody>
      </p:sp>
      <p:sp>
        <p:nvSpPr>
          <p:cNvPr id="25" name="Rectangle 24">
            <a:extLst>
              <a:ext uri="{FF2B5EF4-FFF2-40B4-BE49-F238E27FC236}">
                <a16:creationId xmlns:a16="http://schemas.microsoft.com/office/drawing/2014/main" id="{03991223-1DE0-21A4-D03F-5671F107B4FA}"/>
              </a:ext>
            </a:extLst>
          </p:cNvPr>
          <p:cNvSpPr/>
          <p:nvPr/>
        </p:nvSpPr>
        <p:spPr>
          <a:xfrm>
            <a:off x="6374674" y="4219975"/>
            <a:ext cx="4979125" cy="90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a:spcBef>
                <a:spcPts val="300"/>
              </a:spcBef>
              <a:spcAft>
                <a:spcPts val="300"/>
              </a:spcAft>
              <a:buClr>
                <a:srgbClr val="17ADB7"/>
              </a:buClr>
              <a:defRPr/>
            </a:pPr>
            <a:r>
              <a:rPr lang="en-GB" sz="1100">
                <a:solidFill>
                  <a:schemeClr val="tx1">
                    <a:lumMod val="85000"/>
                    <a:lumOff val="15000"/>
                  </a:schemeClr>
                </a:solidFill>
              </a:rPr>
              <a:t>Developing a database that will hold valuable data around patient experience and inequalities to support all our partners within the ICS. A database that will also enhance our Population Health Management data to support better planning at a system and local level.</a:t>
            </a:r>
          </a:p>
        </p:txBody>
      </p:sp>
      <p:sp>
        <p:nvSpPr>
          <p:cNvPr id="21" name="Rectangle 20">
            <a:extLst>
              <a:ext uri="{FF2B5EF4-FFF2-40B4-BE49-F238E27FC236}">
                <a16:creationId xmlns:a16="http://schemas.microsoft.com/office/drawing/2014/main" id="{D1FC9615-106F-D3C1-F7BC-654217C110B4}"/>
              </a:ext>
            </a:extLst>
          </p:cNvPr>
          <p:cNvSpPr/>
          <p:nvPr/>
        </p:nvSpPr>
        <p:spPr>
          <a:xfrm>
            <a:off x="838200" y="5270585"/>
            <a:ext cx="5418627" cy="90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marR="0" lvl="0" indent="0" fontAlgn="auto">
              <a:lnSpc>
                <a:spcPct val="100000"/>
              </a:lnSpc>
              <a:spcBef>
                <a:spcPts val="300"/>
              </a:spcBef>
              <a:spcAft>
                <a:spcPts val="300"/>
              </a:spcAft>
              <a:buClr>
                <a:srgbClr val="17ADB7"/>
              </a:buClr>
              <a:buSzTx/>
              <a:buFontTx/>
              <a:buNone/>
              <a:tabLst/>
              <a:defRPr/>
            </a:pPr>
            <a:r>
              <a:rPr lang="en-GB" sz="1100">
                <a:solidFill>
                  <a:schemeClr val="tx1">
                    <a:lumMod val="85000"/>
                    <a:lumOff val="15000"/>
                  </a:schemeClr>
                </a:solidFill>
              </a:rPr>
              <a:t>Developing a clear and ‘common purpose’ at both a local and a system level with </a:t>
            </a:r>
            <a:br>
              <a:rPr lang="en-GB" sz="1100">
                <a:solidFill>
                  <a:schemeClr val="tx1">
                    <a:lumMod val="85000"/>
                    <a:lumOff val="15000"/>
                  </a:schemeClr>
                </a:solidFill>
              </a:rPr>
            </a:br>
            <a:r>
              <a:rPr lang="en-GB" sz="1100">
                <a:solidFill>
                  <a:schemeClr val="tx1">
                    <a:lumMod val="85000"/>
                    <a:lumOff val="15000"/>
                  </a:schemeClr>
                </a:solidFill>
              </a:rPr>
              <a:t>a consistent narrative and key messages. This is supported by a single newsletter, to streamline, amplify and reduce dilution of messaging to collective staff and </a:t>
            </a:r>
            <a:br>
              <a:rPr lang="en-GB" sz="1100">
                <a:solidFill>
                  <a:schemeClr val="tx1">
                    <a:lumMod val="85000"/>
                    <a:lumOff val="15000"/>
                  </a:schemeClr>
                </a:solidFill>
              </a:rPr>
            </a:br>
            <a:r>
              <a:rPr lang="en-GB" sz="1100">
                <a:solidFill>
                  <a:schemeClr val="tx1">
                    <a:lumMod val="85000"/>
                    <a:lumOff val="15000"/>
                  </a:schemeClr>
                </a:solidFill>
              </a:rPr>
              <a:t>the public.</a:t>
            </a:r>
          </a:p>
        </p:txBody>
      </p:sp>
      <p:sp>
        <p:nvSpPr>
          <p:cNvPr id="26" name="Rectangle 25">
            <a:extLst>
              <a:ext uri="{FF2B5EF4-FFF2-40B4-BE49-F238E27FC236}">
                <a16:creationId xmlns:a16="http://schemas.microsoft.com/office/drawing/2014/main" id="{1FF52664-DD53-A249-C1B6-DE716CB7EB62}"/>
              </a:ext>
            </a:extLst>
          </p:cNvPr>
          <p:cNvSpPr/>
          <p:nvPr/>
        </p:nvSpPr>
        <p:spPr>
          <a:xfrm>
            <a:off x="6374674" y="5267483"/>
            <a:ext cx="4979125" cy="900000"/>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lstStyle/>
          <a:p>
            <a:pPr>
              <a:spcBef>
                <a:spcPts val="300"/>
              </a:spcBef>
              <a:spcAft>
                <a:spcPts val="300"/>
              </a:spcAft>
              <a:buClr>
                <a:srgbClr val="17ADB7"/>
              </a:buClr>
              <a:defRPr/>
            </a:pPr>
            <a:r>
              <a:rPr lang="en-GB" sz="1100">
                <a:solidFill>
                  <a:schemeClr val="tx1">
                    <a:lumMod val="85000"/>
                    <a:lumOff val="15000"/>
                  </a:schemeClr>
                </a:solidFill>
              </a:rPr>
              <a:t>Strengthening our People’s Panel to more accurately reflect the demographics of our collective population and developing a system-wide ‘People’s Assembly’ to advise on involvement and engagement activities, ensuring they are accessible to all.</a:t>
            </a:r>
          </a:p>
        </p:txBody>
      </p:sp>
      <p:sp>
        <p:nvSpPr>
          <p:cNvPr id="5" name="Footer Placeholder 4">
            <a:extLst>
              <a:ext uri="{FF2B5EF4-FFF2-40B4-BE49-F238E27FC236}">
                <a16:creationId xmlns:a16="http://schemas.microsoft.com/office/drawing/2014/main" id="{92ACFCE5-0FD1-0BF5-C9DA-2DDD61003EB6}"/>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6D84D71F-1003-58B9-AAED-7BB1E6C495C8}"/>
              </a:ext>
            </a:extLst>
          </p:cNvPr>
          <p:cNvSpPr>
            <a:spLocks noGrp="1"/>
          </p:cNvSpPr>
          <p:nvPr>
            <p:ph type="sldNum" sz="quarter" idx="12"/>
          </p:nvPr>
        </p:nvSpPr>
        <p:spPr/>
        <p:txBody>
          <a:bodyPr/>
          <a:lstStyle/>
          <a:p>
            <a:fld id="{CD8E907E-315C-F745-8CA6-CE49E976B740}" type="slidenum">
              <a:rPr lang="en-US" smtClean="0"/>
              <a:pPr/>
              <a:t>15</a:t>
            </a:fld>
            <a:endParaRPr lang="en-US"/>
          </a:p>
        </p:txBody>
      </p:sp>
    </p:spTree>
    <p:extLst>
      <p:ext uri="{BB962C8B-B14F-4D97-AF65-F5344CB8AC3E}">
        <p14:creationId xmlns:p14="http://schemas.microsoft.com/office/powerpoint/2010/main" val="36037038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9B37A-730D-1E35-ADCC-CA3A37AB5074}"/>
              </a:ext>
            </a:extLst>
          </p:cNvPr>
          <p:cNvSpPr>
            <a:spLocks noGrp="1"/>
          </p:cNvSpPr>
          <p:nvPr>
            <p:ph type="title"/>
          </p:nvPr>
        </p:nvSpPr>
        <p:spPr>
          <a:xfrm>
            <a:off x="838200" y="487999"/>
            <a:ext cx="10515600" cy="643766"/>
          </a:xfrm>
        </p:spPr>
        <p:txBody>
          <a:bodyPr>
            <a:normAutofit/>
          </a:bodyPr>
          <a:lstStyle/>
          <a:p>
            <a:r>
              <a:rPr lang="en-GB"/>
              <a:t>Core local principles</a:t>
            </a:r>
          </a:p>
        </p:txBody>
      </p:sp>
      <p:sp>
        <p:nvSpPr>
          <p:cNvPr id="37" name="Content Placeholder 36">
            <a:extLst>
              <a:ext uri="{FF2B5EF4-FFF2-40B4-BE49-F238E27FC236}">
                <a16:creationId xmlns:a16="http://schemas.microsoft.com/office/drawing/2014/main" id="{D2D89D55-1DE6-7897-37A8-32AFA8BD03CD}"/>
              </a:ext>
            </a:extLst>
          </p:cNvPr>
          <p:cNvSpPr>
            <a:spLocks noGrp="1"/>
          </p:cNvSpPr>
          <p:nvPr>
            <p:ph sz="quarter" idx="33"/>
          </p:nvPr>
        </p:nvSpPr>
        <p:spPr>
          <a:xfrm>
            <a:off x="838200" y="1399870"/>
            <a:ext cx="10515600" cy="1318276"/>
          </a:xfrm>
        </p:spPr>
        <p:txBody>
          <a:bodyPr>
            <a:normAutofit fontScale="55000" lnSpcReduction="20000"/>
          </a:bodyPr>
          <a:lstStyle/>
          <a:p>
            <a:pPr>
              <a:lnSpc>
                <a:spcPct val="110000"/>
              </a:lnSpc>
            </a:pPr>
            <a:r>
              <a:rPr lang="en-GB" b="1">
                <a:solidFill>
                  <a:schemeClr val="accent1"/>
                </a:solidFill>
                <a:ea typeface="MS Mincho" panose="02020609040205080304" pitchFamily="49" charset="-128"/>
                <a:cs typeface="Times New Roman" panose="02020603050405020304" pitchFamily="18" charset="0"/>
              </a:rPr>
              <a:t>In Staffordshire and Stoke-on-Trent, we wanted to develop a core set of principles that all ICS partners could sign up to for working with people and communities. We wanted the principles to reflect how local people would like to be engaged, and would empower them to become active participants in their own health and wellbeing.</a:t>
            </a:r>
          </a:p>
          <a:p>
            <a:pPr>
              <a:lnSpc>
                <a:spcPct val="110000"/>
              </a:lnSpc>
            </a:pPr>
            <a:r>
              <a:rPr lang="en-GB">
                <a:ea typeface="MS Mincho" panose="02020609040205080304" pitchFamily="49" charset="-128"/>
              </a:rPr>
              <a:t>Working with existing partners, patient and community groups and VCSE sector organisations throughout the summer and autumn of 2021, we </a:t>
            </a:r>
            <a:r>
              <a:rPr lang="en-GB">
                <a:ea typeface="Arial" panose="020B0604020202020204" pitchFamily="34" charset="0"/>
                <a:cs typeface="Times New Roman" panose="02020603050405020304" pitchFamily="18" charset="0"/>
              </a:rPr>
              <a:t>developed the following principles, most of which echo the principles that are set out within the national </a:t>
            </a:r>
            <a:r>
              <a:rPr lang="en-GB">
                <a:ea typeface="Calibri" panose="020F0502020204030204" pitchFamily="34" charset="0"/>
                <a:cs typeface="Times New Roman" panose="02020603050405020304" pitchFamily="18" charset="0"/>
              </a:rPr>
              <a:t>ICS implementation guidance on working with people and communities:</a:t>
            </a:r>
            <a:endParaRPr lang="en-GB"/>
          </a:p>
        </p:txBody>
      </p:sp>
      <p:sp>
        <p:nvSpPr>
          <p:cNvPr id="3" name="1">
            <a:extLst>
              <a:ext uri="{FF2B5EF4-FFF2-40B4-BE49-F238E27FC236}">
                <a16:creationId xmlns:a16="http://schemas.microsoft.com/office/drawing/2014/main" id="{2CE27C86-8A74-9294-A46A-4B026F110306}"/>
              </a:ext>
            </a:extLst>
          </p:cNvPr>
          <p:cNvSpPr>
            <a:spLocks noGrp="1"/>
          </p:cNvSpPr>
          <p:nvPr>
            <p:ph type="body" sz="quarter" idx="13"/>
          </p:nvPr>
        </p:nvSpPr>
        <p:spPr>
          <a:xfrm>
            <a:off x="838200" y="2818673"/>
            <a:ext cx="584200" cy="584200"/>
          </a:xfrm>
        </p:spPr>
        <p:txBody>
          <a:bodyPr/>
          <a:lstStyle/>
          <a:p>
            <a:r>
              <a:rPr lang="en-GB"/>
              <a:t>1</a:t>
            </a:r>
          </a:p>
        </p:txBody>
      </p:sp>
      <p:sp>
        <p:nvSpPr>
          <p:cNvPr id="7" name="Text Placeholder 6">
            <a:extLst>
              <a:ext uri="{FF2B5EF4-FFF2-40B4-BE49-F238E27FC236}">
                <a16:creationId xmlns:a16="http://schemas.microsoft.com/office/drawing/2014/main" id="{EBE09A7E-E595-F479-E246-B06B309FF697}"/>
              </a:ext>
            </a:extLst>
          </p:cNvPr>
          <p:cNvSpPr>
            <a:spLocks noGrp="1"/>
          </p:cNvSpPr>
          <p:nvPr>
            <p:ph type="body" sz="quarter" idx="14"/>
          </p:nvPr>
        </p:nvSpPr>
        <p:spPr>
          <a:xfrm>
            <a:off x="1608137" y="2818673"/>
            <a:ext cx="4369329" cy="584200"/>
          </a:xfrm>
        </p:spPr>
        <p:txBody>
          <a:bodyPr/>
          <a:lstStyle/>
          <a:p>
            <a:r>
              <a:rPr lang="en-GB" sz="1300"/>
              <a:t>Health and wellbeing are everyone’s business – engagement needs to be inclusive and accessible to all.</a:t>
            </a:r>
          </a:p>
        </p:txBody>
      </p:sp>
      <p:sp>
        <p:nvSpPr>
          <p:cNvPr id="28" name="2">
            <a:extLst>
              <a:ext uri="{FF2B5EF4-FFF2-40B4-BE49-F238E27FC236}">
                <a16:creationId xmlns:a16="http://schemas.microsoft.com/office/drawing/2014/main" id="{78A9AE54-5A75-BAEF-808F-DB1EA3710D29}"/>
              </a:ext>
            </a:extLst>
          </p:cNvPr>
          <p:cNvSpPr>
            <a:spLocks noGrp="1"/>
          </p:cNvSpPr>
          <p:nvPr>
            <p:ph type="body" sz="quarter" idx="15"/>
          </p:nvPr>
        </p:nvSpPr>
        <p:spPr>
          <a:xfrm>
            <a:off x="6214534" y="2818673"/>
            <a:ext cx="584200" cy="584200"/>
          </a:xfrm>
          <a:solidFill>
            <a:schemeClr val="accent2"/>
          </a:solidFill>
        </p:spPr>
        <p:txBody>
          <a:bodyPr/>
          <a:lstStyle/>
          <a:p>
            <a:r>
              <a:rPr lang="en-GB"/>
              <a:t>2</a:t>
            </a:r>
          </a:p>
        </p:txBody>
      </p:sp>
      <p:sp>
        <p:nvSpPr>
          <p:cNvPr id="9" name="Text Placeholder 8">
            <a:extLst>
              <a:ext uri="{FF2B5EF4-FFF2-40B4-BE49-F238E27FC236}">
                <a16:creationId xmlns:a16="http://schemas.microsoft.com/office/drawing/2014/main" id="{43BCAF2F-C9AE-02F5-2CE8-1FF0C6A961B0}"/>
              </a:ext>
            </a:extLst>
          </p:cNvPr>
          <p:cNvSpPr>
            <a:spLocks noGrp="1"/>
          </p:cNvSpPr>
          <p:nvPr>
            <p:ph type="body" sz="quarter" idx="16"/>
          </p:nvPr>
        </p:nvSpPr>
        <p:spPr>
          <a:xfrm>
            <a:off x="6984471" y="2818673"/>
            <a:ext cx="4369329" cy="584200"/>
          </a:xfrm>
        </p:spPr>
        <p:txBody>
          <a:bodyPr/>
          <a:lstStyle/>
          <a:p>
            <a:r>
              <a:rPr lang="en-GB" sz="1300"/>
              <a:t>Put the public voice at the heart of decision-making.</a:t>
            </a:r>
          </a:p>
        </p:txBody>
      </p:sp>
      <p:sp>
        <p:nvSpPr>
          <p:cNvPr id="29" name="3">
            <a:extLst>
              <a:ext uri="{FF2B5EF4-FFF2-40B4-BE49-F238E27FC236}">
                <a16:creationId xmlns:a16="http://schemas.microsoft.com/office/drawing/2014/main" id="{E400EFAC-77C5-5276-91D1-9D7A9BEC790D}"/>
              </a:ext>
            </a:extLst>
          </p:cNvPr>
          <p:cNvSpPr>
            <a:spLocks noGrp="1"/>
          </p:cNvSpPr>
          <p:nvPr>
            <p:ph type="body" sz="quarter" idx="17"/>
          </p:nvPr>
        </p:nvSpPr>
        <p:spPr>
          <a:xfrm>
            <a:off x="838200" y="3513702"/>
            <a:ext cx="584200" cy="584200"/>
          </a:xfrm>
          <a:solidFill>
            <a:schemeClr val="accent2"/>
          </a:solidFill>
        </p:spPr>
        <p:txBody>
          <a:bodyPr/>
          <a:lstStyle/>
          <a:p>
            <a:r>
              <a:rPr lang="en-GB"/>
              <a:t>3</a:t>
            </a:r>
          </a:p>
        </p:txBody>
      </p:sp>
      <p:sp>
        <p:nvSpPr>
          <p:cNvPr id="11" name="Text Placeholder 10">
            <a:extLst>
              <a:ext uri="{FF2B5EF4-FFF2-40B4-BE49-F238E27FC236}">
                <a16:creationId xmlns:a16="http://schemas.microsoft.com/office/drawing/2014/main" id="{99096BDD-9692-ACBD-3178-C8D99572F675}"/>
              </a:ext>
            </a:extLst>
          </p:cNvPr>
          <p:cNvSpPr>
            <a:spLocks noGrp="1"/>
          </p:cNvSpPr>
          <p:nvPr>
            <p:ph type="body" sz="quarter" idx="18"/>
          </p:nvPr>
        </p:nvSpPr>
        <p:spPr>
          <a:xfrm>
            <a:off x="1608137" y="3513702"/>
            <a:ext cx="4369329" cy="584200"/>
          </a:xfrm>
        </p:spPr>
        <p:txBody>
          <a:bodyPr/>
          <a:lstStyle/>
          <a:p>
            <a:r>
              <a:rPr lang="en-GB" sz="1300"/>
              <a:t>Don’t make assumptions – ask how best to engage. </a:t>
            </a:r>
          </a:p>
        </p:txBody>
      </p:sp>
      <p:sp>
        <p:nvSpPr>
          <p:cNvPr id="30" name="4">
            <a:extLst>
              <a:ext uri="{FF2B5EF4-FFF2-40B4-BE49-F238E27FC236}">
                <a16:creationId xmlns:a16="http://schemas.microsoft.com/office/drawing/2014/main" id="{7C4D4785-3F4B-E69D-8AC2-2081C84146DB}"/>
              </a:ext>
            </a:extLst>
          </p:cNvPr>
          <p:cNvSpPr>
            <a:spLocks noGrp="1"/>
          </p:cNvSpPr>
          <p:nvPr>
            <p:ph type="body" sz="quarter" idx="19"/>
          </p:nvPr>
        </p:nvSpPr>
        <p:spPr>
          <a:xfrm>
            <a:off x="6214534" y="3513702"/>
            <a:ext cx="584200" cy="584200"/>
          </a:xfrm>
        </p:spPr>
        <p:txBody>
          <a:bodyPr/>
          <a:lstStyle/>
          <a:p>
            <a:r>
              <a:rPr lang="en-GB"/>
              <a:t>4</a:t>
            </a:r>
          </a:p>
        </p:txBody>
      </p:sp>
      <p:sp>
        <p:nvSpPr>
          <p:cNvPr id="13" name="Text Placeholder 12">
            <a:extLst>
              <a:ext uri="{FF2B5EF4-FFF2-40B4-BE49-F238E27FC236}">
                <a16:creationId xmlns:a16="http://schemas.microsoft.com/office/drawing/2014/main" id="{AEBA6F6E-12D0-613C-CF90-3FDF5EDE2B80}"/>
              </a:ext>
            </a:extLst>
          </p:cNvPr>
          <p:cNvSpPr>
            <a:spLocks noGrp="1"/>
          </p:cNvSpPr>
          <p:nvPr>
            <p:ph type="body" sz="quarter" idx="20"/>
          </p:nvPr>
        </p:nvSpPr>
        <p:spPr>
          <a:xfrm>
            <a:off x="6984471" y="3513702"/>
            <a:ext cx="4369329" cy="584200"/>
          </a:xfrm>
        </p:spPr>
        <p:txBody>
          <a:bodyPr/>
          <a:lstStyle/>
          <a:p>
            <a:r>
              <a:rPr lang="en-GB" sz="1300"/>
              <a:t>Recognise the different needs of the population, especially those who could be excluded.</a:t>
            </a:r>
          </a:p>
        </p:txBody>
      </p:sp>
      <p:sp>
        <p:nvSpPr>
          <p:cNvPr id="31" name="5">
            <a:extLst>
              <a:ext uri="{FF2B5EF4-FFF2-40B4-BE49-F238E27FC236}">
                <a16:creationId xmlns:a16="http://schemas.microsoft.com/office/drawing/2014/main" id="{9B3AE2CF-5B87-B1E4-BF54-581BFD2E8C06}"/>
              </a:ext>
            </a:extLst>
          </p:cNvPr>
          <p:cNvSpPr>
            <a:spLocks noGrp="1"/>
          </p:cNvSpPr>
          <p:nvPr>
            <p:ph type="body" sz="quarter" idx="21"/>
          </p:nvPr>
        </p:nvSpPr>
        <p:spPr>
          <a:xfrm>
            <a:off x="838200" y="4224556"/>
            <a:ext cx="584200" cy="584200"/>
          </a:xfrm>
        </p:spPr>
        <p:txBody>
          <a:bodyPr/>
          <a:lstStyle/>
          <a:p>
            <a:r>
              <a:rPr lang="en-GB"/>
              <a:t>5</a:t>
            </a:r>
          </a:p>
        </p:txBody>
      </p:sp>
      <p:sp>
        <p:nvSpPr>
          <p:cNvPr id="15" name="Text Placeholder 14">
            <a:extLst>
              <a:ext uri="{FF2B5EF4-FFF2-40B4-BE49-F238E27FC236}">
                <a16:creationId xmlns:a16="http://schemas.microsoft.com/office/drawing/2014/main" id="{B9974AA5-DE74-1656-06C4-A87158CE672C}"/>
              </a:ext>
            </a:extLst>
          </p:cNvPr>
          <p:cNvSpPr>
            <a:spLocks noGrp="1"/>
          </p:cNvSpPr>
          <p:nvPr>
            <p:ph type="body" sz="quarter" idx="22"/>
          </p:nvPr>
        </p:nvSpPr>
        <p:spPr>
          <a:xfrm>
            <a:off x="1608137" y="4224556"/>
            <a:ext cx="4369329" cy="584200"/>
          </a:xfrm>
        </p:spPr>
        <p:txBody>
          <a:bodyPr/>
          <a:lstStyle/>
          <a:p>
            <a:r>
              <a:rPr lang="en-GB" sz="1300"/>
              <a:t>Do it once and do it well – shared intelligence between partners.</a:t>
            </a:r>
          </a:p>
        </p:txBody>
      </p:sp>
      <p:sp>
        <p:nvSpPr>
          <p:cNvPr id="32" name="6">
            <a:extLst>
              <a:ext uri="{FF2B5EF4-FFF2-40B4-BE49-F238E27FC236}">
                <a16:creationId xmlns:a16="http://schemas.microsoft.com/office/drawing/2014/main" id="{EAAA1161-A0E7-DCEC-5106-97DE4537F571}"/>
              </a:ext>
            </a:extLst>
          </p:cNvPr>
          <p:cNvSpPr>
            <a:spLocks noGrp="1"/>
          </p:cNvSpPr>
          <p:nvPr>
            <p:ph type="body" sz="quarter" idx="23"/>
          </p:nvPr>
        </p:nvSpPr>
        <p:spPr>
          <a:xfrm>
            <a:off x="6214534" y="4224556"/>
            <a:ext cx="584200" cy="584200"/>
          </a:xfrm>
          <a:solidFill>
            <a:schemeClr val="accent2"/>
          </a:solidFill>
        </p:spPr>
        <p:txBody>
          <a:bodyPr/>
          <a:lstStyle/>
          <a:p>
            <a:r>
              <a:rPr lang="en-GB"/>
              <a:t>6</a:t>
            </a:r>
          </a:p>
        </p:txBody>
      </p:sp>
      <p:sp>
        <p:nvSpPr>
          <p:cNvPr id="17" name="Text Placeholder 16">
            <a:extLst>
              <a:ext uri="{FF2B5EF4-FFF2-40B4-BE49-F238E27FC236}">
                <a16:creationId xmlns:a16="http://schemas.microsoft.com/office/drawing/2014/main" id="{3FCC4758-8C57-6675-1987-D0E05257CEE3}"/>
              </a:ext>
            </a:extLst>
          </p:cNvPr>
          <p:cNvSpPr>
            <a:spLocks noGrp="1"/>
          </p:cNvSpPr>
          <p:nvPr>
            <p:ph type="body" sz="quarter" idx="24"/>
          </p:nvPr>
        </p:nvSpPr>
        <p:spPr>
          <a:xfrm>
            <a:off x="6984471" y="4224556"/>
            <a:ext cx="4369329" cy="572834"/>
          </a:xfrm>
        </p:spPr>
        <p:txBody>
          <a:bodyPr/>
          <a:lstStyle/>
          <a:p>
            <a:r>
              <a:rPr lang="en-GB" sz="1300">
                <a:ea typeface="MS Mincho" panose="02020609040205080304" pitchFamily="49" charset="-128"/>
              </a:rPr>
              <a:t>Allow enough time to engage properly, adapting the approach where necessary. </a:t>
            </a:r>
          </a:p>
        </p:txBody>
      </p:sp>
      <p:sp>
        <p:nvSpPr>
          <p:cNvPr id="33" name="7">
            <a:extLst>
              <a:ext uri="{FF2B5EF4-FFF2-40B4-BE49-F238E27FC236}">
                <a16:creationId xmlns:a16="http://schemas.microsoft.com/office/drawing/2014/main" id="{245F7DDC-103D-8C86-BA6C-A3ADEEB0CEFC}"/>
              </a:ext>
            </a:extLst>
          </p:cNvPr>
          <p:cNvSpPr>
            <a:spLocks noGrp="1"/>
          </p:cNvSpPr>
          <p:nvPr>
            <p:ph type="body" sz="quarter" idx="25"/>
          </p:nvPr>
        </p:nvSpPr>
        <p:spPr>
          <a:xfrm>
            <a:off x="838200" y="4911586"/>
            <a:ext cx="584200" cy="584200"/>
          </a:xfrm>
          <a:solidFill>
            <a:schemeClr val="accent2"/>
          </a:solidFill>
        </p:spPr>
        <p:txBody>
          <a:bodyPr/>
          <a:lstStyle/>
          <a:p>
            <a:r>
              <a:rPr lang="en-GB"/>
              <a:t>7</a:t>
            </a:r>
          </a:p>
        </p:txBody>
      </p:sp>
      <p:sp>
        <p:nvSpPr>
          <p:cNvPr id="19" name="Text Placeholder 18">
            <a:extLst>
              <a:ext uri="{FF2B5EF4-FFF2-40B4-BE49-F238E27FC236}">
                <a16:creationId xmlns:a16="http://schemas.microsoft.com/office/drawing/2014/main" id="{F9DD8FA1-14BA-8682-705D-1CAA69CEDD32}"/>
              </a:ext>
            </a:extLst>
          </p:cNvPr>
          <p:cNvSpPr>
            <a:spLocks noGrp="1"/>
          </p:cNvSpPr>
          <p:nvPr>
            <p:ph type="body" sz="quarter" idx="26"/>
          </p:nvPr>
        </p:nvSpPr>
        <p:spPr>
          <a:xfrm>
            <a:off x="1608137" y="4911586"/>
            <a:ext cx="4369329" cy="584200"/>
          </a:xfrm>
        </p:spPr>
        <p:txBody>
          <a:bodyPr/>
          <a:lstStyle/>
          <a:p>
            <a:r>
              <a:rPr lang="en-GB" sz="1300">
                <a:ea typeface="MS Mincho" panose="02020609040205080304" pitchFamily="49" charset="-128"/>
              </a:rPr>
              <a:t>Be honest, open and transparent – authentic involvement. </a:t>
            </a:r>
          </a:p>
        </p:txBody>
      </p:sp>
      <p:sp>
        <p:nvSpPr>
          <p:cNvPr id="34" name="8">
            <a:extLst>
              <a:ext uri="{FF2B5EF4-FFF2-40B4-BE49-F238E27FC236}">
                <a16:creationId xmlns:a16="http://schemas.microsoft.com/office/drawing/2014/main" id="{452769D0-844A-9EE9-1D14-524CBA7D274B}"/>
              </a:ext>
            </a:extLst>
          </p:cNvPr>
          <p:cNvSpPr>
            <a:spLocks noGrp="1"/>
          </p:cNvSpPr>
          <p:nvPr>
            <p:ph type="body" sz="quarter" idx="27"/>
          </p:nvPr>
        </p:nvSpPr>
        <p:spPr>
          <a:xfrm>
            <a:off x="6214534" y="4911586"/>
            <a:ext cx="584200" cy="584200"/>
          </a:xfrm>
        </p:spPr>
        <p:txBody>
          <a:bodyPr/>
          <a:lstStyle/>
          <a:p>
            <a:r>
              <a:rPr lang="en-GB"/>
              <a:t>8</a:t>
            </a:r>
          </a:p>
        </p:txBody>
      </p:sp>
      <p:sp>
        <p:nvSpPr>
          <p:cNvPr id="21" name="Text Placeholder 20">
            <a:extLst>
              <a:ext uri="{FF2B5EF4-FFF2-40B4-BE49-F238E27FC236}">
                <a16:creationId xmlns:a16="http://schemas.microsoft.com/office/drawing/2014/main" id="{134E2965-3699-DFCF-43D7-1C9418F276B5}"/>
              </a:ext>
            </a:extLst>
          </p:cNvPr>
          <p:cNvSpPr>
            <a:spLocks noGrp="1"/>
          </p:cNvSpPr>
          <p:nvPr>
            <p:ph type="body" sz="quarter" idx="28"/>
          </p:nvPr>
        </p:nvSpPr>
        <p:spPr>
          <a:xfrm>
            <a:off x="6984471" y="4911586"/>
            <a:ext cx="4369329" cy="584200"/>
          </a:xfrm>
        </p:spPr>
        <p:txBody>
          <a:bodyPr/>
          <a:lstStyle/>
          <a:p>
            <a:r>
              <a:rPr lang="en-GB" sz="1300">
                <a:ea typeface="MS Mincho" panose="02020609040205080304" pitchFamily="49" charset="-128"/>
              </a:rPr>
              <a:t>Clear communication that can be understood by all – be clear on what you are asking and consider your audience. </a:t>
            </a:r>
          </a:p>
        </p:txBody>
      </p:sp>
      <p:sp>
        <p:nvSpPr>
          <p:cNvPr id="35" name="9">
            <a:extLst>
              <a:ext uri="{FF2B5EF4-FFF2-40B4-BE49-F238E27FC236}">
                <a16:creationId xmlns:a16="http://schemas.microsoft.com/office/drawing/2014/main" id="{8883EC4C-FFAF-B77B-9F4B-14A402C8D2BB}"/>
              </a:ext>
            </a:extLst>
          </p:cNvPr>
          <p:cNvSpPr>
            <a:spLocks noGrp="1"/>
          </p:cNvSpPr>
          <p:nvPr>
            <p:ph type="body" sz="quarter" idx="29"/>
          </p:nvPr>
        </p:nvSpPr>
        <p:spPr>
          <a:xfrm>
            <a:off x="838200" y="5609982"/>
            <a:ext cx="584200" cy="584200"/>
          </a:xfrm>
        </p:spPr>
        <p:txBody>
          <a:bodyPr/>
          <a:lstStyle/>
          <a:p>
            <a:r>
              <a:rPr lang="en-GB"/>
              <a:t>9</a:t>
            </a:r>
          </a:p>
        </p:txBody>
      </p:sp>
      <p:sp>
        <p:nvSpPr>
          <p:cNvPr id="23" name="Text Placeholder 22">
            <a:extLst>
              <a:ext uri="{FF2B5EF4-FFF2-40B4-BE49-F238E27FC236}">
                <a16:creationId xmlns:a16="http://schemas.microsoft.com/office/drawing/2014/main" id="{3527EB57-0B15-AEB7-8E1A-2902A708D1A8}"/>
              </a:ext>
            </a:extLst>
          </p:cNvPr>
          <p:cNvSpPr>
            <a:spLocks noGrp="1"/>
          </p:cNvSpPr>
          <p:nvPr>
            <p:ph type="body" sz="quarter" idx="30"/>
          </p:nvPr>
        </p:nvSpPr>
        <p:spPr>
          <a:xfrm>
            <a:off x="1608137" y="5609982"/>
            <a:ext cx="4369329" cy="584200"/>
          </a:xfrm>
        </p:spPr>
        <p:txBody>
          <a:bodyPr/>
          <a:lstStyle/>
          <a:p>
            <a:r>
              <a:rPr lang="en-GB" sz="1300">
                <a:ea typeface="MS Mincho" panose="02020609040205080304" pitchFamily="49" charset="-128"/>
              </a:rPr>
              <a:t>Commit to feedback – explain what impact engagement has made in simple terms. </a:t>
            </a:r>
          </a:p>
        </p:txBody>
      </p:sp>
      <p:sp>
        <p:nvSpPr>
          <p:cNvPr id="36" name="10">
            <a:extLst>
              <a:ext uri="{FF2B5EF4-FFF2-40B4-BE49-F238E27FC236}">
                <a16:creationId xmlns:a16="http://schemas.microsoft.com/office/drawing/2014/main" id="{BB24A3DC-28C5-1943-775A-D4FF80B6F7A0}"/>
              </a:ext>
            </a:extLst>
          </p:cNvPr>
          <p:cNvSpPr>
            <a:spLocks noGrp="1"/>
          </p:cNvSpPr>
          <p:nvPr>
            <p:ph type="body" sz="quarter" idx="31"/>
          </p:nvPr>
        </p:nvSpPr>
        <p:spPr>
          <a:xfrm>
            <a:off x="6214534" y="5609982"/>
            <a:ext cx="584200" cy="584200"/>
          </a:xfrm>
          <a:solidFill>
            <a:schemeClr val="accent2"/>
          </a:solidFill>
        </p:spPr>
        <p:txBody>
          <a:bodyPr/>
          <a:lstStyle/>
          <a:p>
            <a:r>
              <a:rPr lang="en-GB"/>
              <a:t>10</a:t>
            </a:r>
          </a:p>
        </p:txBody>
      </p:sp>
      <p:sp>
        <p:nvSpPr>
          <p:cNvPr id="25" name="Text Placeholder 24">
            <a:extLst>
              <a:ext uri="{FF2B5EF4-FFF2-40B4-BE49-F238E27FC236}">
                <a16:creationId xmlns:a16="http://schemas.microsoft.com/office/drawing/2014/main" id="{93935F30-E304-0A31-384C-DEF311950474}"/>
              </a:ext>
            </a:extLst>
          </p:cNvPr>
          <p:cNvSpPr>
            <a:spLocks noGrp="1"/>
          </p:cNvSpPr>
          <p:nvPr>
            <p:ph type="body" sz="quarter" idx="32"/>
          </p:nvPr>
        </p:nvSpPr>
        <p:spPr>
          <a:xfrm>
            <a:off x="6984471" y="5609982"/>
            <a:ext cx="4369329" cy="584200"/>
          </a:xfrm>
        </p:spPr>
        <p:txBody>
          <a:bodyPr/>
          <a:lstStyle/>
          <a:p>
            <a:r>
              <a:rPr lang="en-GB" sz="1300">
                <a:ea typeface="MS Mincho" panose="02020609040205080304" pitchFamily="49" charset="-128"/>
              </a:rPr>
              <a:t>Build on what is already there – utilise existing knowledge, relationships, experience and local assets and channels, including the community and voluntary sector.</a:t>
            </a:r>
          </a:p>
        </p:txBody>
      </p:sp>
      <p:sp>
        <p:nvSpPr>
          <p:cNvPr id="5" name="Footer Placeholder 4">
            <a:extLst>
              <a:ext uri="{FF2B5EF4-FFF2-40B4-BE49-F238E27FC236}">
                <a16:creationId xmlns:a16="http://schemas.microsoft.com/office/drawing/2014/main" id="{DF2D1F15-6EC0-B484-5A6C-56A4F8F1F07D}"/>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CE4EC78E-774A-7C22-C747-2F69EEBEE39E}"/>
              </a:ext>
            </a:extLst>
          </p:cNvPr>
          <p:cNvSpPr>
            <a:spLocks noGrp="1"/>
          </p:cNvSpPr>
          <p:nvPr>
            <p:ph type="sldNum" sz="quarter" idx="12"/>
          </p:nvPr>
        </p:nvSpPr>
        <p:spPr/>
        <p:txBody>
          <a:bodyPr/>
          <a:lstStyle/>
          <a:p>
            <a:fld id="{CD8E907E-315C-F745-8CA6-CE49E976B740}" type="slidenum">
              <a:rPr lang="en-US" smtClean="0"/>
              <a:pPr/>
              <a:t>16</a:t>
            </a:fld>
            <a:endParaRPr lang="en-US"/>
          </a:p>
        </p:txBody>
      </p:sp>
    </p:spTree>
    <p:extLst>
      <p:ext uri="{BB962C8B-B14F-4D97-AF65-F5344CB8AC3E}">
        <p14:creationId xmlns:p14="http://schemas.microsoft.com/office/powerpoint/2010/main" val="4040206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a:extLst>
              <a:ext uri="{FF2B5EF4-FFF2-40B4-BE49-F238E27FC236}">
                <a16:creationId xmlns:a16="http://schemas.microsoft.com/office/drawing/2014/main" id="{C8A8C07E-E27D-7E38-A300-E56E77F9D27E}"/>
              </a:ext>
            </a:extLst>
          </p:cNvPr>
          <p:cNvSpPr>
            <a:spLocks noGrp="1"/>
          </p:cNvSpPr>
          <p:nvPr>
            <p:ph type="title"/>
          </p:nvPr>
        </p:nvSpPr>
        <p:spPr>
          <a:xfrm>
            <a:off x="838200" y="487998"/>
            <a:ext cx="10515600" cy="643766"/>
          </a:xfrm>
        </p:spPr>
        <p:txBody>
          <a:bodyPr/>
          <a:lstStyle/>
          <a:p>
            <a:r>
              <a:rPr lang="en-GB"/>
              <a:t>Next steps</a:t>
            </a:r>
          </a:p>
        </p:txBody>
      </p:sp>
      <p:sp>
        <p:nvSpPr>
          <p:cNvPr id="28" name="Content Placeholder 27">
            <a:extLst>
              <a:ext uri="{FF2B5EF4-FFF2-40B4-BE49-F238E27FC236}">
                <a16:creationId xmlns:a16="http://schemas.microsoft.com/office/drawing/2014/main" id="{3EB6BFC7-659C-BDF8-14EF-C7F5F6304B02}"/>
              </a:ext>
            </a:extLst>
          </p:cNvPr>
          <p:cNvSpPr>
            <a:spLocks noGrp="1"/>
          </p:cNvSpPr>
          <p:nvPr>
            <p:ph idx="1"/>
          </p:nvPr>
        </p:nvSpPr>
        <p:spPr>
          <a:xfrm>
            <a:off x="838200" y="1439036"/>
            <a:ext cx="10515600" cy="643766"/>
          </a:xfrm>
        </p:spPr>
        <p:txBody>
          <a:bodyPr/>
          <a:lstStyle/>
          <a:p>
            <a:pPr marL="0" indent="0">
              <a:buNone/>
            </a:pPr>
            <a:r>
              <a:rPr lang="en-GB" sz="1800" b="1">
                <a:solidFill>
                  <a:schemeClr val="accent1"/>
                </a:solidFill>
                <a:ea typeface="MS Mincho" panose="02020609040205080304" pitchFamily="49" charset="-128"/>
                <a:cs typeface="Times New Roman" panose="02020603050405020304" pitchFamily="18" charset="0"/>
              </a:rPr>
              <a:t>Over the next 12 months, we will continue to develop and evolve our strategy for working with people and communities. Working with our partners, we will:  </a:t>
            </a:r>
          </a:p>
        </p:txBody>
      </p:sp>
      <p:sp>
        <p:nvSpPr>
          <p:cNvPr id="29" name="Rectangle 28">
            <a:extLst>
              <a:ext uri="{FF2B5EF4-FFF2-40B4-BE49-F238E27FC236}">
                <a16:creationId xmlns:a16="http://schemas.microsoft.com/office/drawing/2014/main" id="{12405A19-F954-59EF-5E65-CCED161E3359}"/>
              </a:ext>
            </a:extLst>
          </p:cNvPr>
          <p:cNvSpPr/>
          <p:nvPr/>
        </p:nvSpPr>
        <p:spPr>
          <a:xfrm>
            <a:off x="838200" y="2273675"/>
            <a:ext cx="5157216" cy="885161"/>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nchorCtr="1"/>
          <a:lstStyle/>
          <a:p>
            <a:r>
              <a:rPr lang="en-GB" sz="1300">
                <a:solidFill>
                  <a:schemeClr val="tx1">
                    <a:lumMod val="85000"/>
                    <a:lumOff val="15000"/>
                  </a:schemeClr>
                </a:solidFill>
              </a:rPr>
              <a:t>Set up regular Community Conversations, where health and care professionals can come together with the public and community stakeholders to discuss health and care issues.</a:t>
            </a:r>
          </a:p>
        </p:txBody>
      </p:sp>
      <p:sp>
        <p:nvSpPr>
          <p:cNvPr id="30" name="Rectangle 29">
            <a:extLst>
              <a:ext uri="{FF2B5EF4-FFF2-40B4-BE49-F238E27FC236}">
                <a16:creationId xmlns:a16="http://schemas.microsoft.com/office/drawing/2014/main" id="{7CD33E96-34F3-BD4A-CFFC-B6DC26210623}"/>
              </a:ext>
            </a:extLst>
          </p:cNvPr>
          <p:cNvSpPr/>
          <p:nvPr/>
        </p:nvSpPr>
        <p:spPr>
          <a:xfrm>
            <a:off x="6137208" y="2273675"/>
            <a:ext cx="5157216" cy="8851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nchorCtr="1"/>
          <a:lstStyle/>
          <a:p>
            <a:pPr>
              <a:spcBef>
                <a:spcPts val="300"/>
              </a:spcBef>
              <a:spcAft>
                <a:spcPts val="300"/>
              </a:spcAft>
              <a:buClr>
                <a:srgbClr val="17ADB7"/>
              </a:buClr>
              <a:defRPr/>
            </a:pPr>
            <a:r>
              <a:rPr lang="en-GB" sz="1300">
                <a:solidFill>
                  <a:schemeClr val="tx1">
                    <a:lumMod val="85000"/>
                    <a:lumOff val="15000"/>
                  </a:schemeClr>
                </a:solidFill>
                <a:ea typeface="MS Mincho" panose="02020609040205080304" pitchFamily="49" charset="-128"/>
                <a:cs typeface="Times New Roman" panose="02020603050405020304" pitchFamily="18" charset="0"/>
              </a:rPr>
              <a:t>Identify and fill any gaps in our reach into communities and groups with protected characteristics under the Equality Act – including children and young people.</a:t>
            </a:r>
          </a:p>
        </p:txBody>
      </p:sp>
      <p:sp>
        <p:nvSpPr>
          <p:cNvPr id="31" name="Rectangle 30">
            <a:extLst>
              <a:ext uri="{FF2B5EF4-FFF2-40B4-BE49-F238E27FC236}">
                <a16:creationId xmlns:a16="http://schemas.microsoft.com/office/drawing/2014/main" id="{14FE61BE-7743-C788-48AF-9B84B2FED4D9}"/>
              </a:ext>
            </a:extLst>
          </p:cNvPr>
          <p:cNvSpPr/>
          <p:nvPr/>
        </p:nvSpPr>
        <p:spPr>
          <a:xfrm>
            <a:off x="838200" y="3277599"/>
            <a:ext cx="5157216" cy="8436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nchorCtr="1"/>
          <a:lstStyle/>
          <a:p>
            <a:pPr marL="0" lvl="1">
              <a:spcBef>
                <a:spcPts val="300"/>
              </a:spcBef>
              <a:spcAft>
                <a:spcPts val="300"/>
              </a:spcAft>
              <a:buClr>
                <a:srgbClr val="17ADB7"/>
              </a:buClr>
              <a:defRPr/>
            </a:pPr>
            <a:r>
              <a:rPr lang="en-GB" sz="1300">
                <a:solidFill>
                  <a:schemeClr val="tx1">
                    <a:lumMod val="85000"/>
                    <a:lumOff val="15000"/>
                  </a:schemeClr>
                </a:solidFill>
              </a:rPr>
              <a:t>Work with our Provider Collaboratives and Primary Care Networks to develop and strengthen their approach to public and community involvement.</a:t>
            </a:r>
          </a:p>
        </p:txBody>
      </p:sp>
      <p:sp>
        <p:nvSpPr>
          <p:cNvPr id="32" name="Rectangle 31">
            <a:extLst>
              <a:ext uri="{FF2B5EF4-FFF2-40B4-BE49-F238E27FC236}">
                <a16:creationId xmlns:a16="http://schemas.microsoft.com/office/drawing/2014/main" id="{10B445C1-5AE1-6742-4442-476B518F279D}"/>
              </a:ext>
            </a:extLst>
          </p:cNvPr>
          <p:cNvSpPr/>
          <p:nvPr/>
        </p:nvSpPr>
        <p:spPr>
          <a:xfrm>
            <a:off x="6137208" y="3276531"/>
            <a:ext cx="5157216" cy="843673"/>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nchorCtr="1"/>
          <a:lstStyle/>
          <a:p>
            <a:pPr>
              <a:spcBef>
                <a:spcPts val="300"/>
              </a:spcBef>
              <a:spcAft>
                <a:spcPts val="300"/>
              </a:spcAft>
              <a:buClr>
                <a:srgbClr val="17ADB7"/>
              </a:buClr>
              <a:defRPr/>
            </a:pPr>
            <a:r>
              <a:rPr lang="en-GB" sz="1300">
                <a:solidFill>
                  <a:schemeClr val="tx1">
                    <a:lumMod val="85000"/>
                    <a:lumOff val="15000"/>
                  </a:schemeClr>
                </a:solidFill>
                <a:ea typeface="MS Mincho" panose="02020609040205080304" pitchFamily="49" charset="-128"/>
              </a:rPr>
              <a:t>Explore and invest in digital solutions, such as social listening software, that would enable us to monitor and respond to public sentiment about people’s experiences of health and care services.</a:t>
            </a:r>
          </a:p>
        </p:txBody>
      </p:sp>
      <p:sp>
        <p:nvSpPr>
          <p:cNvPr id="15" name="Rectangle 14">
            <a:extLst>
              <a:ext uri="{FF2B5EF4-FFF2-40B4-BE49-F238E27FC236}">
                <a16:creationId xmlns:a16="http://schemas.microsoft.com/office/drawing/2014/main" id="{9D48614C-EC1E-EA6F-2CB5-EDB0BEB109A4}"/>
              </a:ext>
            </a:extLst>
          </p:cNvPr>
          <p:cNvSpPr/>
          <p:nvPr/>
        </p:nvSpPr>
        <p:spPr>
          <a:xfrm>
            <a:off x="828938" y="4264356"/>
            <a:ext cx="5157216" cy="1021686"/>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08000" rIns="108000" bIns="108000" rtlCol="0" anchor="ctr" anchorCtr="0"/>
          <a:lstStyle/>
          <a:p>
            <a:pPr>
              <a:spcBef>
                <a:spcPts val="300"/>
              </a:spcBef>
              <a:spcAft>
                <a:spcPts val="300"/>
              </a:spcAft>
              <a:buClr>
                <a:srgbClr val="17ADB7"/>
              </a:buClr>
              <a:defRPr/>
            </a:pPr>
            <a:r>
              <a:rPr lang="en-GB" sz="1300">
                <a:solidFill>
                  <a:schemeClr val="tx1">
                    <a:lumMod val="85000"/>
                    <a:lumOff val="15000"/>
                  </a:schemeClr>
                </a:solidFill>
              </a:rPr>
              <a:t>Work with community groups and those with reach into local communities to broaden our understanding of our population – including the issues that matter to them and how we can work better together.</a:t>
            </a:r>
          </a:p>
        </p:txBody>
      </p:sp>
      <p:sp>
        <p:nvSpPr>
          <p:cNvPr id="34" name="Rectangle 33">
            <a:extLst>
              <a:ext uri="{FF2B5EF4-FFF2-40B4-BE49-F238E27FC236}">
                <a16:creationId xmlns:a16="http://schemas.microsoft.com/office/drawing/2014/main" id="{44177F33-09ED-5491-9282-6F36674B33D5}"/>
              </a:ext>
            </a:extLst>
          </p:cNvPr>
          <p:cNvSpPr/>
          <p:nvPr/>
        </p:nvSpPr>
        <p:spPr>
          <a:xfrm>
            <a:off x="6137208" y="4264356"/>
            <a:ext cx="5157216" cy="102168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nchorCtr="1"/>
          <a:lstStyle/>
          <a:p>
            <a:pPr>
              <a:spcBef>
                <a:spcPts val="300"/>
              </a:spcBef>
              <a:spcAft>
                <a:spcPts val="300"/>
              </a:spcAft>
              <a:buClr>
                <a:srgbClr val="17ADB7"/>
              </a:buClr>
              <a:defRPr/>
            </a:pPr>
            <a:r>
              <a:rPr lang="en-GB" sz="1300">
                <a:solidFill>
                  <a:schemeClr val="tx1">
                    <a:lumMod val="85000"/>
                    <a:lumOff val="15000"/>
                  </a:schemeClr>
                </a:solidFill>
              </a:rPr>
              <a:t>Increase and improve our use of insight and intelligence, including qualitative feedback, to complement clinical data and analytics as part of the evidence for decision making.</a:t>
            </a:r>
          </a:p>
        </p:txBody>
      </p:sp>
      <p:sp>
        <p:nvSpPr>
          <p:cNvPr id="35" name="Rectangle 34">
            <a:extLst>
              <a:ext uri="{FF2B5EF4-FFF2-40B4-BE49-F238E27FC236}">
                <a16:creationId xmlns:a16="http://schemas.microsoft.com/office/drawing/2014/main" id="{BF2D1D8D-0353-F8C1-1588-A04859F2E937}"/>
              </a:ext>
            </a:extLst>
          </p:cNvPr>
          <p:cNvSpPr/>
          <p:nvPr/>
        </p:nvSpPr>
        <p:spPr>
          <a:xfrm>
            <a:off x="838200" y="5433397"/>
            <a:ext cx="5157216" cy="7687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nchorCtr="0"/>
          <a:lstStyle/>
          <a:p>
            <a:pPr marR="0" lvl="0" indent="0" fontAlgn="auto">
              <a:lnSpc>
                <a:spcPct val="100000"/>
              </a:lnSpc>
              <a:spcBef>
                <a:spcPts val="300"/>
              </a:spcBef>
              <a:spcAft>
                <a:spcPts val="300"/>
              </a:spcAft>
              <a:buClr>
                <a:srgbClr val="17ADB7"/>
              </a:buClr>
              <a:buSzTx/>
              <a:buFontTx/>
              <a:buNone/>
              <a:tabLst/>
              <a:defRPr/>
            </a:pPr>
            <a:r>
              <a:rPr lang="en-GB" sz="1300">
                <a:solidFill>
                  <a:schemeClr val="tx1">
                    <a:lumMod val="85000"/>
                    <a:lumOff val="15000"/>
                  </a:schemeClr>
                </a:solidFill>
              </a:rPr>
              <a:t>Develop a framework of engagement across the NHS, councils </a:t>
            </a:r>
            <a:br>
              <a:rPr lang="en-GB" sz="1300">
                <a:solidFill>
                  <a:schemeClr val="tx1">
                    <a:lumMod val="85000"/>
                    <a:lumOff val="15000"/>
                  </a:schemeClr>
                </a:solidFill>
              </a:rPr>
            </a:br>
            <a:r>
              <a:rPr lang="en-GB" sz="1300">
                <a:solidFill>
                  <a:schemeClr val="tx1">
                    <a:lumMod val="85000"/>
                    <a:lumOff val="15000"/>
                  </a:schemeClr>
                </a:solidFill>
              </a:rPr>
              <a:t>and wider partners, ensuring a fully coordinated and mutually supportive approach.</a:t>
            </a:r>
          </a:p>
        </p:txBody>
      </p:sp>
      <p:sp>
        <p:nvSpPr>
          <p:cNvPr id="36" name="Rectangle 35">
            <a:extLst>
              <a:ext uri="{FF2B5EF4-FFF2-40B4-BE49-F238E27FC236}">
                <a16:creationId xmlns:a16="http://schemas.microsoft.com/office/drawing/2014/main" id="{BA3D2B1A-5FCF-051C-4FE6-D41AAE1879D7}"/>
              </a:ext>
            </a:extLst>
          </p:cNvPr>
          <p:cNvSpPr/>
          <p:nvPr/>
        </p:nvSpPr>
        <p:spPr>
          <a:xfrm>
            <a:off x="6137208" y="5430194"/>
            <a:ext cx="5157216" cy="768763"/>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nchorCtr="0"/>
          <a:lstStyle/>
          <a:p>
            <a:pPr>
              <a:spcBef>
                <a:spcPts val="300"/>
              </a:spcBef>
              <a:spcAft>
                <a:spcPts val="300"/>
              </a:spcAft>
              <a:buClr>
                <a:srgbClr val="17ADB7"/>
              </a:buClr>
              <a:defRPr/>
            </a:pPr>
            <a:r>
              <a:rPr lang="en-GB" sz="1300">
                <a:solidFill>
                  <a:schemeClr val="tx1">
                    <a:lumMod val="85000"/>
                    <a:lumOff val="15000"/>
                  </a:schemeClr>
                </a:solidFill>
                <a:ea typeface="Cambria" panose="02040503050406030204" pitchFamily="18" charset="0"/>
                <a:cs typeface="Times New Roman" panose="02020603050405020304" pitchFamily="18" charset="0"/>
              </a:rPr>
              <a:t>Deepen and develop trusted relationships with local residents, communities and partner organisations.</a:t>
            </a:r>
            <a:endParaRPr lang="en-GB" sz="1300">
              <a:solidFill>
                <a:schemeClr val="tx1">
                  <a:lumMod val="85000"/>
                  <a:lumOff val="15000"/>
                </a:schemeClr>
              </a:solidFill>
            </a:endParaRPr>
          </a:p>
        </p:txBody>
      </p:sp>
      <p:sp>
        <p:nvSpPr>
          <p:cNvPr id="23" name="Footer Placeholder 22">
            <a:extLst>
              <a:ext uri="{FF2B5EF4-FFF2-40B4-BE49-F238E27FC236}">
                <a16:creationId xmlns:a16="http://schemas.microsoft.com/office/drawing/2014/main" id="{9C7235C8-735E-86F6-776B-2392858E0118}"/>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24" name="Slide Number Placeholder 23">
            <a:extLst>
              <a:ext uri="{FF2B5EF4-FFF2-40B4-BE49-F238E27FC236}">
                <a16:creationId xmlns:a16="http://schemas.microsoft.com/office/drawing/2014/main" id="{BBC38E9A-DA18-8D53-F29B-8C5185F702EC}"/>
              </a:ext>
            </a:extLst>
          </p:cNvPr>
          <p:cNvSpPr>
            <a:spLocks noGrp="1"/>
          </p:cNvSpPr>
          <p:nvPr>
            <p:ph type="sldNum" sz="quarter" idx="12"/>
          </p:nvPr>
        </p:nvSpPr>
        <p:spPr/>
        <p:txBody>
          <a:bodyPr/>
          <a:lstStyle/>
          <a:p>
            <a:fld id="{CD8E907E-315C-F745-8CA6-CE49E976B740}" type="slidenum">
              <a:rPr lang="en-US" smtClean="0"/>
              <a:pPr/>
              <a:t>17</a:t>
            </a:fld>
            <a:endParaRPr lang="en-US"/>
          </a:p>
        </p:txBody>
      </p:sp>
    </p:spTree>
    <p:extLst>
      <p:ext uri="{BB962C8B-B14F-4D97-AF65-F5344CB8AC3E}">
        <p14:creationId xmlns:p14="http://schemas.microsoft.com/office/powerpoint/2010/main" val="3919528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45A7320-9A4E-15C0-B880-27826933878C}"/>
              </a:ext>
            </a:extLst>
          </p:cNvPr>
          <p:cNvSpPr>
            <a:spLocks noGrp="1"/>
          </p:cNvSpPr>
          <p:nvPr>
            <p:ph type="title"/>
          </p:nvPr>
        </p:nvSpPr>
        <p:spPr>
          <a:xfrm>
            <a:off x="838200" y="487997"/>
            <a:ext cx="10515600" cy="1222049"/>
          </a:xfrm>
        </p:spPr>
        <p:txBody>
          <a:bodyPr/>
          <a:lstStyle/>
          <a:p>
            <a:r>
              <a:rPr lang="en-GB" sz="4000"/>
              <a:t>Creating a new way of working to tackle health inequalities</a:t>
            </a:r>
            <a:endParaRPr lang="en-GB"/>
          </a:p>
        </p:txBody>
      </p:sp>
      <p:sp>
        <p:nvSpPr>
          <p:cNvPr id="7" name="Content Placeholder 6">
            <a:extLst>
              <a:ext uri="{FF2B5EF4-FFF2-40B4-BE49-F238E27FC236}">
                <a16:creationId xmlns:a16="http://schemas.microsoft.com/office/drawing/2014/main" id="{51FA799D-BB64-2DF2-8F94-309303D3CEB4}"/>
              </a:ext>
            </a:extLst>
          </p:cNvPr>
          <p:cNvSpPr>
            <a:spLocks noGrp="1"/>
          </p:cNvSpPr>
          <p:nvPr>
            <p:ph sz="half" idx="1"/>
          </p:nvPr>
        </p:nvSpPr>
        <p:spPr>
          <a:xfrm>
            <a:off x="838200" y="2033567"/>
            <a:ext cx="4398817" cy="4410910"/>
          </a:xfrm>
        </p:spPr>
        <p:txBody>
          <a:bodyPr>
            <a:noAutofit/>
          </a:bodyPr>
          <a:lstStyle/>
          <a:p>
            <a:pPr>
              <a:lnSpc>
                <a:spcPct val="90000"/>
              </a:lnSpc>
              <a:spcBef>
                <a:spcPts val="600"/>
              </a:spcBef>
            </a:pPr>
            <a:r>
              <a:rPr lang="en-GB" sz="1350"/>
              <a:t>COVID-19 underlined how health inequalities can only be addressed by listening to and understanding the needs, views and opinions of our local population – many of whom are not currently heard. </a:t>
            </a:r>
          </a:p>
          <a:p>
            <a:pPr>
              <a:lnSpc>
                <a:spcPct val="90000"/>
              </a:lnSpc>
              <a:spcBef>
                <a:spcPts val="600"/>
              </a:spcBef>
            </a:pPr>
            <a:r>
              <a:rPr lang="en-GB" sz="1350"/>
              <a:t>We need to address this to ensure we are working in a more accessible way, to reach those whose voices are too often ignored or not sought.</a:t>
            </a:r>
          </a:p>
          <a:p>
            <a:pPr>
              <a:lnSpc>
                <a:spcPct val="90000"/>
              </a:lnSpc>
              <a:spcBef>
                <a:spcPts val="600"/>
              </a:spcBef>
            </a:pPr>
            <a:r>
              <a:rPr lang="en-GB" sz="1350"/>
              <a:t>We need to maintain continuous engagement to detect issues early and put mitigations in place. </a:t>
            </a:r>
          </a:p>
          <a:p>
            <a:pPr>
              <a:lnSpc>
                <a:spcPct val="90000"/>
              </a:lnSpc>
              <a:spcBef>
                <a:spcPts val="600"/>
              </a:spcBef>
            </a:pPr>
            <a:r>
              <a:rPr lang="en-GB" sz="1350"/>
              <a:t>We need to proactively ask our communities what priorities matter the most to them – as well as asking them to help input and shape the priorities of the ICB.</a:t>
            </a:r>
          </a:p>
          <a:p>
            <a:pPr>
              <a:lnSpc>
                <a:spcPct val="90000"/>
              </a:lnSpc>
              <a:spcBef>
                <a:spcPts val="600"/>
              </a:spcBef>
            </a:pPr>
            <a:r>
              <a:rPr lang="en-GB" sz="1350"/>
              <a:t>We also need to recognise that all communities are different, which can impact and influence health and wellbeing, as well as service outcomes and experience and inequalities. </a:t>
            </a:r>
          </a:p>
          <a:p>
            <a:pPr>
              <a:lnSpc>
                <a:spcPct val="90000"/>
              </a:lnSpc>
              <a:spcBef>
                <a:spcPts val="600"/>
              </a:spcBef>
            </a:pPr>
            <a:r>
              <a:rPr lang="en-GB" sz="1350"/>
              <a:t>This equally applies to how we approach communications and engagement and the need to tailor our methodology and materials accordingly.</a:t>
            </a:r>
          </a:p>
        </p:txBody>
      </p:sp>
      <p:sp>
        <p:nvSpPr>
          <p:cNvPr id="8" name="Content Placeholder 7">
            <a:extLst>
              <a:ext uri="{FF2B5EF4-FFF2-40B4-BE49-F238E27FC236}">
                <a16:creationId xmlns:a16="http://schemas.microsoft.com/office/drawing/2014/main" id="{578656C5-D0D2-B55A-3BE8-E5E8984EA68D}"/>
              </a:ext>
            </a:extLst>
          </p:cNvPr>
          <p:cNvSpPr>
            <a:spLocks noGrp="1"/>
          </p:cNvSpPr>
          <p:nvPr>
            <p:ph sz="half" idx="2"/>
          </p:nvPr>
        </p:nvSpPr>
        <p:spPr>
          <a:xfrm>
            <a:off x="5688281" y="2033567"/>
            <a:ext cx="6127667" cy="4147788"/>
          </a:xfrm>
        </p:spPr>
        <p:txBody>
          <a:bodyPr>
            <a:noAutofit/>
          </a:bodyPr>
          <a:lstStyle/>
          <a:p>
            <a:pPr marL="0" indent="0">
              <a:lnSpc>
                <a:spcPct val="90000"/>
              </a:lnSpc>
              <a:spcBef>
                <a:spcPts val="600"/>
              </a:spcBef>
              <a:buNone/>
            </a:pPr>
            <a:r>
              <a:rPr lang="en-GB" sz="1350" b="1"/>
              <a:t>Our new strengthened ways of working as a larger, more joined-up collective, will enable us to really start to:</a:t>
            </a:r>
            <a:endParaRPr lang="en-GB" sz="1350" b="1">
              <a:ea typeface="MS Mincho" panose="02020609040205080304" pitchFamily="49" charset="-128"/>
              <a:cs typeface="Times New Roman" panose="02020603050405020304" pitchFamily="18" charset="0"/>
            </a:endParaRPr>
          </a:p>
          <a:p>
            <a:pPr marL="319088" lvl="1" indent="-311150">
              <a:lnSpc>
                <a:spcPct val="90000"/>
              </a:lnSpc>
              <a:spcBef>
                <a:spcPts val="600"/>
              </a:spcBef>
            </a:pPr>
            <a:r>
              <a:rPr lang="en-GB" sz="1350">
                <a:ea typeface="MS Mincho" panose="02020609040205080304" pitchFamily="49" charset="-128"/>
                <a:cs typeface="Times New Roman" panose="02020603050405020304" pitchFamily="18" charset="0"/>
              </a:rPr>
              <a:t>create stronger relationships with people in our local communities, to start to improve health outcomes </a:t>
            </a:r>
          </a:p>
          <a:p>
            <a:pPr marL="319088" lvl="1" indent="-311150">
              <a:lnSpc>
                <a:spcPct val="90000"/>
              </a:lnSpc>
              <a:spcBef>
                <a:spcPts val="600"/>
              </a:spcBef>
            </a:pPr>
            <a:r>
              <a:rPr lang="en-GB" sz="1350">
                <a:ea typeface="MS Mincho" panose="02020609040205080304" pitchFamily="49" charset="-128"/>
                <a:cs typeface="Times New Roman" panose="02020603050405020304" pitchFamily="18" charset="0"/>
              </a:rPr>
              <a:t>approach them as active partners and participants in their own health, wellbeing and community – rather than being passive recipients of services</a:t>
            </a:r>
          </a:p>
          <a:p>
            <a:pPr marL="319088" lvl="1" indent="-311150">
              <a:lnSpc>
                <a:spcPct val="90000"/>
              </a:lnSpc>
              <a:spcBef>
                <a:spcPts val="600"/>
              </a:spcBef>
            </a:pPr>
            <a:r>
              <a:rPr lang="en-GB" sz="1350">
                <a:ea typeface="MS Mincho" panose="02020609040205080304" pitchFamily="49" charset="-128"/>
                <a:cs typeface="Times New Roman" panose="02020603050405020304" pitchFamily="18" charset="0"/>
              </a:rPr>
              <a:t>really understand what matters to them</a:t>
            </a:r>
          </a:p>
          <a:p>
            <a:pPr marL="319088" lvl="1" indent="-311150">
              <a:lnSpc>
                <a:spcPct val="90000"/>
              </a:lnSpc>
              <a:spcBef>
                <a:spcPts val="600"/>
              </a:spcBef>
            </a:pPr>
            <a:r>
              <a:rPr lang="en-GB" sz="1350">
                <a:ea typeface="MS Mincho" panose="02020609040205080304" pitchFamily="49" charset="-128"/>
                <a:cs typeface="Times New Roman" panose="02020603050405020304" pitchFamily="18" charset="0"/>
              </a:rPr>
              <a:t>develop ICB plans and priorities with them</a:t>
            </a:r>
          </a:p>
          <a:p>
            <a:pPr marL="319088" lvl="1" indent="-311150">
              <a:lnSpc>
                <a:spcPct val="90000"/>
              </a:lnSpc>
              <a:spcBef>
                <a:spcPts val="600"/>
              </a:spcBef>
            </a:pPr>
            <a:r>
              <a:rPr lang="en-GB" sz="1350">
                <a:ea typeface="MS Mincho" panose="02020609040205080304" pitchFamily="49" charset="-128"/>
                <a:cs typeface="Times New Roman" panose="02020603050405020304" pitchFamily="18" charset="0"/>
              </a:rPr>
              <a:t>provide the most personalised, effective NHS services </a:t>
            </a:r>
          </a:p>
          <a:p>
            <a:pPr marL="319088" lvl="1" indent="-311150">
              <a:lnSpc>
                <a:spcPct val="90000"/>
              </a:lnSpc>
              <a:spcBef>
                <a:spcPts val="600"/>
              </a:spcBef>
            </a:pPr>
            <a:r>
              <a:rPr lang="en-GB" sz="1350">
                <a:ea typeface="MS Mincho" panose="02020609040205080304" pitchFamily="49" charset="-128"/>
                <a:cs typeface="Times New Roman" panose="02020603050405020304" pitchFamily="18" charset="0"/>
              </a:rPr>
              <a:t>make the NHS equally accessible to all.</a:t>
            </a:r>
          </a:p>
          <a:p>
            <a:pPr marL="0" indent="0">
              <a:lnSpc>
                <a:spcPct val="90000"/>
              </a:lnSpc>
              <a:spcBef>
                <a:spcPts val="1200"/>
              </a:spcBef>
              <a:buNone/>
            </a:pPr>
            <a:r>
              <a:rPr lang="en-GB" sz="1350" b="1">
                <a:ea typeface="MS Mincho" panose="02020609040205080304" pitchFamily="49" charset="-128"/>
                <a:cs typeface="Times New Roman" panose="02020603050405020304" pitchFamily="18" charset="0"/>
              </a:rPr>
              <a:t>We want to continue to build on and enhance our approach to people and community engagement and involvement, to ensure it:</a:t>
            </a:r>
          </a:p>
          <a:p>
            <a:pPr marL="319088" lvl="1" indent="-311150">
              <a:lnSpc>
                <a:spcPct val="90000"/>
              </a:lnSpc>
              <a:spcBef>
                <a:spcPts val="600"/>
              </a:spcBef>
            </a:pPr>
            <a:r>
              <a:rPr lang="en-GB" sz="1350">
                <a:ea typeface="MS Mincho" panose="02020609040205080304" pitchFamily="49" charset="-128"/>
                <a:cs typeface="Times New Roman" panose="02020603050405020304" pitchFamily="18" charset="0"/>
              </a:rPr>
              <a:t>is transparent, effective, and meaningful </a:t>
            </a:r>
          </a:p>
          <a:p>
            <a:pPr marL="319088" lvl="1" indent="-311150">
              <a:lnSpc>
                <a:spcPct val="90000"/>
              </a:lnSpc>
              <a:spcBef>
                <a:spcPts val="600"/>
              </a:spcBef>
            </a:pPr>
            <a:r>
              <a:rPr lang="en-GB" sz="1350">
                <a:ea typeface="MS Mincho" panose="02020609040205080304" pitchFamily="49" charset="-128"/>
                <a:cs typeface="Times New Roman" panose="02020603050405020304" pitchFamily="18" charset="0"/>
              </a:rPr>
              <a:t>is responsive and focused on the individual </a:t>
            </a:r>
          </a:p>
          <a:p>
            <a:pPr marL="319088" lvl="1" indent="-311150">
              <a:lnSpc>
                <a:spcPct val="90000"/>
              </a:lnSpc>
              <a:spcBef>
                <a:spcPts val="600"/>
              </a:spcBef>
            </a:pPr>
            <a:r>
              <a:rPr lang="en-GB" sz="1350">
                <a:ea typeface="MS Mincho" panose="02020609040205080304" pitchFamily="49" charset="-128"/>
                <a:cs typeface="Times New Roman" panose="02020603050405020304" pitchFamily="18" charset="0"/>
              </a:rPr>
              <a:t>accurately reflects the diverse needs of our population</a:t>
            </a:r>
          </a:p>
          <a:p>
            <a:pPr marL="319088" lvl="1" indent="-311150">
              <a:lnSpc>
                <a:spcPct val="90000"/>
              </a:lnSpc>
              <a:spcBef>
                <a:spcPts val="600"/>
              </a:spcBef>
            </a:pPr>
            <a:r>
              <a:rPr lang="en-GB" sz="1350">
                <a:ea typeface="MS Mincho" panose="02020609040205080304" pitchFamily="49" charset="-128"/>
                <a:cs typeface="Times New Roman" panose="02020603050405020304" pitchFamily="18" charset="0"/>
              </a:rPr>
              <a:t>embraces learning from all partners, whilst ensuring high quality, safe health and care and support.</a:t>
            </a:r>
          </a:p>
          <a:p>
            <a:pPr marL="7938" lvl="1" indent="0">
              <a:lnSpc>
                <a:spcPct val="90000"/>
              </a:lnSpc>
              <a:spcBef>
                <a:spcPts val="600"/>
              </a:spcBef>
              <a:buNone/>
            </a:pPr>
            <a:endParaRPr lang="en-GB" sz="1350">
              <a:ea typeface="MS Mincho" panose="02020609040205080304" pitchFamily="49" charset="-128"/>
              <a:cs typeface="Times New Roman" panose="02020603050405020304" pitchFamily="18" charset="0"/>
            </a:endParaRPr>
          </a:p>
          <a:p>
            <a:pPr marL="0" indent="0">
              <a:lnSpc>
                <a:spcPct val="90000"/>
              </a:lnSpc>
              <a:spcBef>
                <a:spcPts val="600"/>
              </a:spcBef>
              <a:buNone/>
            </a:pPr>
            <a:endParaRPr lang="en-GB" sz="1350"/>
          </a:p>
        </p:txBody>
      </p:sp>
      <p:sp>
        <p:nvSpPr>
          <p:cNvPr id="5" name="Footer Placeholder 4">
            <a:extLst>
              <a:ext uri="{FF2B5EF4-FFF2-40B4-BE49-F238E27FC236}">
                <a16:creationId xmlns:a16="http://schemas.microsoft.com/office/drawing/2014/main" id="{5F94ECBD-5E9B-C610-06FF-8B09A0F026B6}"/>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EEA0CA15-1C1B-C3A9-77C7-7093359260CA}"/>
              </a:ext>
            </a:extLst>
          </p:cNvPr>
          <p:cNvSpPr>
            <a:spLocks noGrp="1"/>
          </p:cNvSpPr>
          <p:nvPr>
            <p:ph type="sldNum" sz="quarter" idx="12"/>
          </p:nvPr>
        </p:nvSpPr>
        <p:spPr/>
        <p:txBody>
          <a:bodyPr/>
          <a:lstStyle/>
          <a:p>
            <a:fld id="{CD8E907E-315C-F745-8CA6-CE49E976B740}" type="slidenum">
              <a:rPr lang="en-US" smtClean="0"/>
              <a:pPr/>
              <a:t>18</a:t>
            </a:fld>
            <a:endParaRPr lang="en-US"/>
          </a:p>
        </p:txBody>
      </p:sp>
    </p:spTree>
    <p:extLst>
      <p:ext uri="{BB962C8B-B14F-4D97-AF65-F5344CB8AC3E}">
        <p14:creationId xmlns:p14="http://schemas.microsoft.com/office/powerpoint/2010/main" val="35612181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C4798-8A3D-F8D1-BB30-8781B8AF9A94}"/>
              </a:ext>
            </a:extLst>
          </p:cNvPr>
          <p:cNvSpPr>
            <a:spLocks noGrp="1"/>
          </p:cNvSpPr>
          <p:nvPr>
            <p:ph type="title"/>
          </p:nvPr>
        </p:nvSpPr>
        <p:spPr>
          <a:xfrm>
            <a:off x="838200" y="488000"/>
            <a:ext cx="10515600" cy="643766"/>
          </a:xfrm>
        </p:spPr>
        <p:txBody>
          <a:bodyPr/>
          <a:lstStyle/>
          <a:p>
            <a:r>
              <a:rPr lang="en-GB"/>
              <a:t>Takeaways from COVID-19</a:t>
            </a:r>
          </a:p>
        </p:txBody>
      </p:sp>
      <p:sp>
        <p:nvSpPr>
          <p:cNvPr id="3" name="Content Placeholder 2">
            <a:extLst>
              <a:ext uri="{FF2B5EF4-FFF2-40B4-BE49-F238E27FC236}">
                <a16:creationId xmlns:a16="http://schemas.microsoft.com/office/drawing/2014/main" id="{6941AB43-5926-8707-75F7-47BD2054DCCE}"/>
              </a:ext>
            </a:extLst>
          </p:cNvPr>
          <p:cNvSpPr>
            <a:spLocks noGrp="1"/>
          </p:cNvSpPr>
          <p:nvPr>
            <p:ph sz="half" idx="1"/>
          </p:nvPr>
        </p:nvSpPr>
        <p:spPr>
          <a:xfrm>
            <a:off x="838200" y="1531917"/>
            <a:ext cx="4956958" cy="4631376"/>
          </a:xfrm>
        </p:spPr>
        <p:txBody>
          <a:bodyPr>
            <a:noAutofit/>
          </a:bodyPr>
          <a:lstStyle/>
          <a:p>
            <a:pPr marL="0" indent="0">
              <a:lnSpc>
                <a:spcPct val="100000"/>
              </a:lnSpc>
              <a:spcBef>
                <a:spcPts val="600"/>
              </a:spcBef>
              <a:buNone/>
            </a:pPr>
            <a:r>
              <a:rPr lang="en-GB" sz="1400" b="1">
                <a:solidFill>
                  <a:schemeClr val="accent1"/>
                </a:solidFill>
              </a:rPr>
              <a:t>The pandemic has altered the way we engage with people. It forced us to broaden our thinking and accelerate transformation, particularly towards digital engagement. </a:t>
            </a:r>
          </a:p>
          <a:p>
            <a:pPr>
              <a:lnSpc>
                <a:spcPct val="100000"/>
              </a:lnSpc>
              <a:spcBef>
                <a:spcPts val="600"/>
              </a:spcBef>
            </a:pPr>
            <a:r>
              <a:rPr lang="en-GB" sz="1400"/>
              <a:t>It enabled us to have far greater levels of engagement and collaboration amongst staff, local people and VCSE sector. </a:t>
            </a:r>
          </a:p>
          <a:p>
            <a:pPr>
              <a:lnSpc>
                <a:spcPct val="100000"/>
              </a:lnSpc>
              <a:spcBef>
                <a:spcPts val="600"/>
              </a:spcBef>
            </a:pPr>
            <a:r>
              <a:rPr lang="en-GB" sz="1400"/>
              <a:t>The pandemic emphasised the importance of understanding and tackling health inequalities and of working directly with communities to understand their needs, reliably identify potential barriers, and design solutions for the benefit of local health and wellbeing.</a:t>
            </a:r>
          </a:p>
          <a:p>
            <a:pPr>
              <a:lnSpc>
                <a:spcPct val="100000"/>
              </a:lnSpc>
              <a:spcBef>
                <a:spcPts val="600"/>
              </a:spcBef>
            </a:pPr>
            <a:r>
              <a:rPr lang="en-GB" sz="1400"/>
              <a:t>It identified the seldom-heard groups who needed a more targeted approach to communication and engagement, to ensure that information is inclusive and accessible. </a:t>
            </a:r>
          </a:p>
          <a:p>
            <a:pPr>
              <a:lnSpc>
                <a:spcPct val="100000"/>
              </a:lnSpc>
              <a:spcBef>
                <a:spcPts val="600"/>
              </a:spcBef>
            </a:pPr>
            <a:r>
              <a:rPr lang="en-GB" sz="1400"/>
              <a:t>We established the Communities2gether forum to focus on the needs of seldom-heard groups. Representatives joined us from wider equality and health inclusion groups. The forum developed resources and used their communication channels to spread the key messages. Feedback from the community was used to identify examples of good practice, and areas for further focus.</a:t>
            </a:r>
          </a:p>
        </p:txBody>
      </p:sp>
      <p:sp>
        <p:nvSpPr>
          <p:cNvPr id="4" name="Content Placeholder 3">
            <a:extLst>
              <a:ext uri="{FF2B5EF4-FFF2-40B4-BE49-F238E27FC236}">
                <a16:creationId xmlns:a16="http://schemas.microsoft.com/office/drawing/2014/main" id="{8D328D6D-66A9-3ADF-E4CE-E8F446474CBE}"/>
              </a:ext>
            </a:extLst>
          </p:cNvPr>
          <p:cNvSpPr>
            <a:spLocks noGrp="1"/>
          </p:cNvSpPr>
          <p:nvPr>
            <p:ph sz="half" idx="2"/>
          </p:nvPr>
        </p:nvSpPr>
        <p:spPr>
          <a:xfrm>
            <a:off x="6172200" y="1531917"/>
            <a:ext cx="5370616" cy="4631376"/>
          </a:xfrm>
        </p:spPr>
        <p:txBody>
          <a:bodyPr>
            <a:noAutofit/>
          </a:bodyPr>
          <a:lstStyle/>
          <a:p>
            <a:pPr>
              <a:lnSpc>
                <a:spcPct val="100000"/>
              </a:lnSpc>
              <a:spcBef>
                <a:spcPts val="600"/>
              </a:spcBef>
            </a:pPr>
            <a:r>
              <a:rPr lang="en-GB" sz="1400"/>
              <a:t>Vaccine hesitancy provided new challenges around engagement and behaviour change, and forced us to think more creatively about the best ways to communicate. </a:t>
            </a:r>
          </a:p>
          <a:p>
            <a:pPr>
              <a:lnSpc>
                <a:spcPct val="100000"/>
              </a:lnSpc>
              <a:spcBef>
                <a:spcPts val="600"/>
              </a:spcBef>
            </a:pPr>
            <a:r>
              <a:rPr lang="en-GB" sz="1400"/>
              <a:t>We encouraged partners, third sector and VCSE organisations to use our Patient Intention Survey to capture thoughts, feedback and have discussions with community groups where we knew uptake of the vaccine was low. </a:t>
            </a:r>
          </a:p>
          <a:p>
            <a:pPr>
              <a:lnSpc>
                <a:spcPct val="100000"/>
              </a:lnSpc>
              <a:spcBef>
                <a:spcPts val="600"/>
              </a:spcBef>
            </a:pPr>
            <a:r>
              <a:rPr lang="en-GB" sz="1400"/>
              <a:t>Working with faith leaders, we learned about the issues for some groups. Using this valuable insight, we introduced:</a:t>
            </a:r>
          </a:p>
          <a:p>
            <a:pPr marL="407988" lvl="2" indent="-177800">
              <a:lnSpc>
                <a:spcPct val="100000"/>
              </a:lnSpc>
              <a:spcBef>
                <a:spcPts val="600"/>
              </a:spcBef>
            </a:pPr>
            <a:r>
              <a:rPr lang="en-GB" sz="1400">
                <a:ea typeface="MS Mincho" panose="02020609040205080304" pitchFamily="49" charset="-128"/>
                <a:cs typeface="Times New Roman" panose="02020603050405020304" pitchFamily="18" charset="0"/>
              </a:rPr>
              <a:t>information in appropriate languages to improve vaccine uptake in Bangladeshi, Pakistani and Black communities </a:t>
            </a:r>
          </a:p>
          <a:p>
            <a:pPr marL="407988" lvl="2" indent="-177800">
              <a:lnSpc>
                <a:spcPct val="100000"/>
              </a:lnSpc>
              <a:spcBef>
                <a:spcPts val="600"/>
              </a:spcBef>
            </a:pPr>
            <a:r>
              <a:rPr lang="en-GB" sz="1400">
                <a:ea typeface="MS Mincho" panose="02020609040205080304" pitchFamily="49" charset="-128"/>
                <a:cs typeface="Times New Roman" panose="02020603050405020304" pitchFamily="18" charset="0"/>
              </a:rPr>
              <a:t>information in The Muslim Council of Britain ‘Safer Ramadan’ guide that was later used nationally</a:t>
            </a:r>
          </a:p>
          <a:p>
            <a:pPr marL="407988" lvl="2" indent="-177800">
              <a:lnSpc>
                <a:spcPct val="100000"/>
              </a:lnSpc>
              <a:spcBef>
                <a:spcPts val="600"/>
              </a:spcBef>
            </a:pPr>
            <a:r>
              <a:rPr lang="en-GB" sz="1400">
                <a:ea typeface="MS Mincho" panose="02020609040205080304" pitchFamily="49" charset="-128"/>
                <a:cs typeface="Times New Roman" panose="02020603050405020304" pitchFamily="18" charset="0"/>
              </a:rPr>
              <a:t>pop-up vaccine clinics in mosques and community centres which improved uptake by 23%</a:t>
            </a:r>
          </a:p>
          <a:p>
            <a:pPr marL="407988" lvl="2" indent="-177800">
              <a:lnSpc>
                <a:spcPct val="100000"/>
              </a:lnSpc>
              <a:spcBef>
                <a:spcPts val="600"/>
              </a:spcBef>
            </a:pPr>
            <a:r>
              <a:rPr lang="en-GB" sz="1400">
                <a:ea typeface="MS Mincho" panose="02020609040205080304" pitchFamily="49" charset="-128"/>
                <a:cs typeface="Times New Roman" panose="02020603050405020304" pitchFamily="18" charset="0"/>
              </a:rPr>
              <a:t>GP-led virtual sessions in different languages</a:t>
            </a:r>
          </a:p>
          <a:p>
            <a:pPr marL="407988" lvl="2" indent="-177800">
              <a:lnSpc>
                <a:spcPct val="100000"/>
              </a:lnSpc>
              <a:spcBef>
                <a:spcPts val="600"/>
              </a:spcBef>
            </a:pPr>
            <a:r>
              <a:rPr lang="en-GB" sz="1400">
                <a:ea typeface="MS Mincho" panose="02020609040205080304" pitchFamily="49" charset="-128"/>
                <a:cs typeface="Times New Roman" panose="02020603050405020304" pitchFamily="18" charset="0"/>
              </a:rPr>
              <a:t>interviews with a variety of radio stations where GPs talked about hesitation, concerns and Ramadan.</a:t>
            </a:r>
            <a:endParaRPr lang="en-GB" sz="1400"/>
          </a:p>
        </p:txBody>
      </p:sp>
      <p:sp>
        <p:nvSpPr>
          <p:cNvPr id="5" name="Footer Placeholder 4">
            <a:extLst>
              <a:ext uri="{FF2B5EF4-FFF2-40B4-BE49-F238E27FC236}">
                <a16:creationId xmlns:a16="http://schemas.microsoft.com/office/drawing/2014/main" id="{38E9516F-F9D5-35D6-C9E2-8708F5D44B74}"/>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EA9720AD-3813-4421-CC79-BFB3FF6B24A9}"/>
              </a:ext>
            </a:extLst>
          </p:cNvPr>
          <p:cNvSpPr>
            <a:spLocks noGrp="1"/>
          </p:cNvSpPr>
          <p:nvPr>
            <p:ph type="sldNum" sz="quarter" idx="12"/>
          </p:nvPr>
        </p:nvSpPr>
        <p:spPr/>
        <p:txBody>
          <a:bodyPr/>
          <a:lstStyle/>
          <a:p>
            <a:fld id="{CD8E907E-315C-F745-8CA6-CE49E976B740}" type="slidenum">
              <a:rPr lang="en-US" smtClean="0"/>
              <a:pPr/>
              <a:t>19</a:t>
            </a:fld>
            <a:endParaRPr lang="en-US"/>
          </a:p>
        </p:txBody>
      </p:sp>
    </p:spTree>
    <p:extLst>
      <p:ext uri="{BB962C8B-B14F-4D97-AF65-F5344CB8AC3E}">
        <p14:creationId xmlns:p14="http://schemas.microsoft.com/office/powerpoint/2010/main" val="375599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29CFE-9C68-9B14-D99E-1362845366FB}"/>
              </a:ext>
            </a:extLst>
          </p:cNvPr>
          <p:cNvSpPr>
            <a:spLocks noGrp="1"/>
          </p:cNvSpPr>
          <p:nvPr>
            <p:ph type="title"/>
          </p:nvPr>
        </p:nvSpPr>
        <p:spPr>
          <a:xfrm>
            <a:off x="838200" y="487998"/>
            <a:ext cx="10515600" cy="643766"/>
          </a:xfrm>
        </p:spPr>
        <p:txBody>
          <a:bodyPr>
            <a:normAutofit/>
          </a:bodyPr>
          <a:lstStyle/>
          <a:p>
            <a:r>
              <a:rPr lang="en-GB"/>
              <a:t>Foreword</a:t>
            </a:r>
          </a:p>
        </p:txBody>
      </p:sp>
      <p:sp>
        <p:nvSpPr>
          <p:cNvPr id="3" name="Content Placeholder 2">
            <a:extLst>
              <a:ext uri="{FF2B5EF4-FFF2-40B4-BE49-F238E27FC236}">
                <a16:creationId xmlns:a16="http://schemas.microsoft.com/office/drawing/2014/main" id="{B8D19386-17DA-A734-A48F-09FE3BA550BC}"/>
              </a:ext>
            </a:extLst>
          </p:cNvPr>
          <p:cNvSpPr>
            <a:spLocks noGrp="1"/>
          </p:cNvSpPr>
          <p:nvPr>
            <p:ph idx="1"/>
          </p:nvPr>
        </p:nvSpPr>
        <p:spPr>
          <a:xfrm>
            <a:off x="838200" y="1517716"/>
            <a:ext cx="10515600" cy="962252"/>
          </a:xfrm>
        </p:spPr>
        <p:txBody>
          <a:bodyPr/>
          <a:lstStyle/>
          <a:p>
            <a:pPr marL="0" indent="0">
              <a:buNone/>
            </a:pPr>
            <a:r>
              <a:rPr lang="en-GB" sz="1600" b="1">
                <a:solidFill>
                  <a:schemeClr val="accent1"/>
                </a:solidFill>
              </a:rPr>
              <a:t>We have a unique opportunity to transform the way health and social care services are designed and delivered in Staffordshire and Stoke-on-Trent. Working with partners, we want to rebuild new and improved services in a different way to ensure they address inequalities and better support individuals, families and communities now and in the future. </a:t>
            </a:r>
            <a:endParaRPr lang="en-GB"/>
          </a:p>
        </p:txBody>
      </p:sp>
      <p:sp>
        <p:nvSpPr>
          <p:cNvPr id="6" name="TextBox 5">
            <a:extLst>
              <a:ext uri="{FF2B5EF4-FFF2-40B4-BE49-F238E27FC236}">
                <a16:creationId xmlns:a16="http://schemas.microsoft.com/office/drawing/2014/main" id="{D8362C54-6776-85CF-C52B-8886966BDB16}"/>
              </a:ext>
            </a:extLst>
          </p:cNvPr>
          <p:cNvSpPr txBox="1"/>
          <p:nvPr/>
        </p:nvSpPr>
        <p:spPr>
          <a:xfrm>
            <a:off x="838200" y="2671798"/>
            <a:ext cx="10515599" cy="2075212"/>
          </a:xfrm>
          <a:prstGeom prst="rect">
            <a:avLst/>
          </a:prstGeom>
          <a:noFill/>
        </p:spPr>
        <p:txBody>
          <a:bodyPr wrap="square" lIns="0" rIns="0" numCol="2" spcCol="216000">
            <a:noAutofit/>
          </a:bodyPr>
          <a:lstStyle/>
          <a:p>
            <a:pPr marL="0" indent="0">
              <a:spcBef>
                <a:spcPts val="600"/>
              </a:spcBef>
              <a:spcAft>
                <a:spcPts val="600"/>
              </a:spcAft>
              <a:buNone/>
            </a:pPr>
            <a:r>
              <a:rPr lang="en-GB" sz="1400">
                <a:solidFill>
                  <a:schemeClr val="tx1">
                    <a:lumMod val="75000"/>
                    <a:lumOff val="25000"/>
                  </a:schemeClr>
                </a:solidFill>
              </a:rPr>
              <a:t>This the start of a journey where we focus our collective efforts to strengthen and support connections, conversations and relationships with local people and communities, to make sure that we put them at the heart of everything that we do.</a:t>
            </a:r>
          </a:p>
          <a:p>
            <a:pPr>
              <a:spcBef>
                <a:spcPts val="600"/>
              </a:spcBef>
              <a:spcAft>
                <a:spcPts val="600"/>
              </a:spcAft>
            </a:pPr>
            <a:r>
              <a:rPr lang="en-GB" sz="1400">
                <a:solidFill>
                  <a:schemeClr val="tx1">
                    <a:lumMod val="75000"/>
                    <a:lumOff val="25000"/>
                  </a:schemeClr>
                </a:solidFill>
              </a:rPr>
              <a:t>We need to continually listen to all of our local people to make sure that our services are truly user-designed, effective, joined-up and accessible to all. </a:t>
            </a:r>
          </a:p>
          <a:p>
            <a:pPr marL="0" indent="0">
              <a:spcBef>
                <a:spcPts val="600"/>
              </a:spcBef>
              <a:spcAft>
                <a:spcPts val="600"/>
              </a:spcAft>
              <a:buNone/>
            </a:pPr>
            <a:endParaRPr lang="en-GB" sz="1400">
              <a:solidFill>
                <a:schemeClr val="tx1">
                  <a:lumMod val="75000"/>
                  <a:lumOff val="25000"/>
                </a:schemeClr>
              </a:solidFill>
            </a:endParaRPr>
          </a:p>
          <a:p>
            <a:pPr marL="0" indent="0">
              <a:spcBef>
                <a:spcPts val="600"/>
              </a:spcBef>
              <a:spcAft>
                <a:spcPts val="600"/>
              </a:spcAft>
              <a:buNone/>
            </a:pPr>
            <a:r>
              <a:rPr lang="en-GB" sz="1400">
                <a:solidFill>
                  <a:schemeClr val="tx1">
                    <a:lumMod val="75000"/>
                    <a:lumOff val="25000"/>
                  </a:schemeClr>
                </a:solidFill>
              </a:rPr>
              <a:t>We need to understand what is good and what needs to be improved – regardless of who people are or where they live. Everyone is equally important in our eyes, and that will be our guiding focus as we move forward in a new more joined-up and collaborative way of working.</a:t>
            </a:r>
          </a:p>
          <a:p>
            <a:pPr marL="0" indent="0">
              <a:spcBef>
                <a:spcPts val="600"/>
              </a:spcBef>
              <a:spcAft>
                <a:spcPts val="600"/>
              </a:spcAft>
              <a:buNone/>
            </a:pPr>
            <a:r>
              <a:rPr lang="en-GB" sz="1400">
                <a:solidFill>
                  <a:schemeClr val="tx1">
                    <a:lumMod val="75000"/>
                    <a:lumOff val="25000"/>
                  </a:schemeClr>
                </a:solidFill>
              </a:rPr>
              <a:t>These are exciting times, and we hope that our partners, local people and communities are excited to be coming along on this journey with us.</a:t>
            </a:r>
          </a:p>
        </p:txBody>
      </p:sp>
      <p:pic>
        <p:nvPicPr>
          <p:cNvPr id="11" name="Picture Placeholder 13" descr="Prem Singh">
            <a:extLst>
              <a:ext uri="{FF2B5EF4-FFF2-40B4-BE49-F238E27FC236}">
                <a16:creationId xmlns:a16="http://schemas.microsoft.com/office/drawing/2014/main" id="{3970F7D0-D646-E4C5-1894-12A1190B3057}"/>
              </a:ext>
            </a:extLst>
          </p:cNvPr>
          <p:cNvPicPr>
            <a:picLocks noChangeAspect="1"/>
          </p:cNvPicPr>
          <p:nvPr/>
        </p:nvPicPr>
        <p:blipFill>
          <a:blip r:embed="rId2">
            <a:extLst>
              <a:ext uri="{28A0092B-C50C-407E-A947-70E740481C1C}">
                <a14:useLocalDpi xmlns:a14="http://schemas.microsoft.com/office/drawing/2010/main" val="0"/>
              </a:ext>
            </a:extLst>
          </a:blip>
          <a:srcRect t="4365" b="4365"/>
          <a:stretch>
            <a:fillRect/>
          </a:stretch>
        </p:blipFill>
        <p:spPr>
          <a:xfrm>
            <a:off x="1994768" y="4938840"/>
            <a:ext cx="1044000" cy="1044000"/>
          </a:xfrm>
          <a:prstGeom prst="ellipse">
            <a:avLst/>
          </a:prstGeom>
          <a:ln w="92075">
            <a:solidFill>
              <a:schemeClr val="accent2"/>
            </a:solidFill>
          </a:ln>
        </p:spPr>
      </p:pic>
      <p:sp>
        <p:nvSpPr>
          <p:cNvPr id="13" name="Rounded Rectangle 12">
            <a:extLst>
              <a:ext uri="{FF2B5EF4-FFF2-40B4-BE49-F238E27FC236}">
                <a16:creationId xmlns:a16="http://schemas.microsoft.com/office/drawing/2014/main" id="{30B40EDF-C7A4-21D9-A496-5A59C381F645}"/>
              </a:ext>
            </a:extLst>
          </p:cNvPr>
          <p:cNvSpPr/>
          <p:nvPr/>
        </p:nvSpPr>
        <p:spPr>
          <a:xfrm>
            <a:off x="3316268" y="5105225"/>
            <a:ext cx="2402531" cy="711230"/>
          </a:xfrm>
          <a:prstGeom prst="roundRect">
            <a:avLst>
              <a:gd name="adj" fmla="val 4754"/>
            </a:avLst>
          </a:prstGeom>
          <a:noFill/>
          <a:ln>
            <a:noFill/>
          </a:ln>
        </p:spPr>
        <p:style>
          <a:lnRef idx="0">
            <a:scrgbClr r="0" g="0" b="0"/>
          </a:lnRef>
          <a:fillRef idx="0">
            <a:scrgbClr r="0" g="0" b="0"/>
          </a:fillRef>
          <a:effectRef idx="0">
            <a:scrgbClr r="0" g="0" b="0"/>
          </a:effectRef>
          <a:fontRef idx="minor">
            <a:schemeClr val="lt1"/>
          </a:fontRef>
        </p:style>
        <p:txBody>
          <a:bodyPr lIns="0" tIns="0" rIns="0" bIns="0" rtlCol="0" anchor="ctr"/>
          <a:lstStyle/>
          <a:p>
            <a:pPr>
              <a:spcAft>
                <a:spcPts val="400"/>
              </a:spcAft>
            </a:pPr>
            <a:r>
              <a:rPr lang="en-GB" b="1">
                <a:solidFill>
                  <a:schemeClr val="accent1"/>
                </a:solidFill>
              </a:rPr>
              <a:t>Prem Singh</a:t>
            </a:r>
          </a:p>
          <a:p>
            <a:r>
              <a:rPr lang="en-GB" sz="1400">
                <a:solidFill>
                  <a:schemeClr val="tx1">
                    <a:lumMod val="75000"/>
                    <a:lumOff val="25000"/>
                  </a:schemeClr>
                </a:solidFill>
              </a:rPr>
              <a:t>Chair Designate of the Integrated Care Board</a:t>
            </a:r>
            <a:endParaRPr lang="en-GB" sz="1400">
              <a:solidFill>
                <a:schemeClr val="tx1">
                  <a:lumMod val="75000"/>
                  <a:lumOff val="25000"/>
                </a:schemeClr>
              </a:solidFill>
              <a:cs typeface="Arial"/>
            </a:endParaRPr>
          </a:p>
        </p:txBody>
      </p:sp>
      <p:pic>
        <p:nvPicPr>
          <p:cNvPr id="12" name="Picture Placeholder 15" descr="Peter Axon">
            <a:extLst>
              <a:ext uri="{FF2B5EF4-FFF2-40B4-BE49-F238E27FC236}">
                <a16:creationId xmlns:a16="http://schemas.microsoft.com/office/drawing/2014/main" id="{127C79B2-E398-5042-D403-7E687E267CFA}"/>
              </a:ext>
            </a:extLst>
          </p:cNvPr>
          <p:cNvPicPr>
            <a:picLocks noChangeAspect="1"/>
          </p:cNvPicPr>
          <p:nvPr/>
        </p:nvPicPr>
        <p:blipFill>
          <a:blip r:embed="rId3">
            <a:extLst>
              <a:ext uri="{28A0092B-C50C-407E-A947-70E740481C1C}">
                <a14:useLocalDpi xmlns:a14="http://schemas.microsoft.com/office/drawing/2010/main" val="0"/>
              </a:ext>
            </a:extLst>
          </a:blip>
          <a:srcRect t="5952" b="5952"/>
          <a:stretch>
            <a:fillRect/>
          </a:stretch>
        </p:blipFill>
        <p:spPr>
          <a:xfrm>
            <a:off x="6096000" y="4938840"/>
            <a:ext cx="1044000" cy="1044000"/>
          </a:xfrm>
          <a:prstGeom prst="ellipse">
            <a:avLst/>
          </a:prstGeom>
          <a:ln w="92075">
            <a:solidFill>
              <a:schemeClr val="accent2"/>
            </a:solidFill>
          </a:ln>
        </p:spPr>
      </p:pic>
      <p:sp>
        <p:nvSpPr>
          <p:cNvPr id="14" name="Rounded Rectangle 13">
            <a:extLst>
              <a:ext uri="{FF2B5EF4-FFF2-40B4-BE49-F238E27FC236}">
                <a16:creationId xmlns:a16="http://schemas.microsoft.com/office/drawing/2014/main" id="{7F494874-72CD-70A8-7DBA-76028D0F4B2C}"/>
              </a:ext>
            </a:extLst>
          </p:cNvPr>
          <p:cNvSpPr/>
          <p:nvPr/>
        </p:nvSpPr>
        <p:spPr>
          <a:xfrm>
            <a:off x="7417500" y="5105225"/>
            <a:ext cx="3938442" cy="711230"/>
          </a:xfrm>
          <a:prstGeom prst="roundRect">
            <a:avLst>
              <a:gd name="adj" fmla="val 4754"/>
            </a:avLst>
          </a:prstGeom>
          <a:noFill/>
          <a:ln>
            <a:noFill/>
          </a:ln>
        </p:spPr>
        <p:style>
          <a:lnRef idx="0">
            <a:scrgbClr r="0" g="0" b="0"/>
          </a:lnRef>
          <a:fillRef idx="0">
            <a:scrgbClr r="0" g="0" b="0"/>
          </a:fillRef>
          <a:effectRef idx="0">
            <a:scrgbClr r="0" g="0" b="0"/>
          </a:effectRef>
          <a:fontRef idx="minor">
            <a:schemeClr val="lt1"/>
          </a:fontRef>
        </p:style>
        <p:txBody>
          <a:bodyPr lIns="0" tIns="0" rIns="0" bIns="0" rtlCol="0" anchor="ctr"/>
          <a:lstStyle/>
          <a:p>
            <a:pPr>
              <a:spcAft>
                <a:spcPts val="400"/>
              </a:spcAft>
            </a:pPr>
            <a:r>
              <a:rPr lang="en-GB" b="1">
                <a:solidFill>
                  <a:schemeClr val="accent1"/>
                </a:solidFill>
              </a:rPr>
              <a:t>Peter Axon</a:t>
            </a:r>
          </a:p>
          <a:p>
            <a:r>
              <a:rPr lang="en-GB" sz="1400">
                <a:solidFill>
                  <a:schemeClr val="tx1">
                    <a:lumMod val="75000"/>
                    <a:lumOff val="25000"/>
                  </a:schemeClr>
                </a:solidFill>
              </a:rPr>
              <a:t>Interim Chief Executive Officer </a:t>
            </a:r>
            <a:br>
              <a:rPr lang="en-GB" sz="1400">
                <a:solidFill>
                  <a:schemeClr val="tx1">
                    <a:lumMod val="75000"/>
                    <a:lumOff val="25000"/>
                  </a:schemeClr>
                </a:solidFill>
              </a:rPr>
            </a:br>
            <a:r>
              <a:rPr lang="en-GB" sz="1400">
                <a:solidFill>
                  <a:schemeClr val="tx1">
                    <a:lumMod val="75000"/>
                    <a:lumOff val="25000"/>
                  </a:schemeClr>
                </a:solidFill>
              </a:rPr>
              <a:t>of the Integrated Care Board</a:t>
            </a:r>
          </a:p>
        </p:txBody>
      </p:sp>
      <p:sp>
        <p:nvSpPr>
          <p:cNvPr id="5" name="Footer Placeholder 4">
            <a:extLst>
              <a:ext uri="{FF2B5EF4-FFF2-40B4-BE49-F238E27FC236}">
                <a16:creationId xmlns:a16="http://schemas.microsoft.com/office/drawing/2014/main" id="{4ACD4C83-591B-DF74-B068-B40940DC650B}"/>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9AB727DF-95AC-D6AF-3718-C9FAEA1152E9}"/>
              </a:ext>
            </a:extLst>
          </p:cNvPr>
          <p:cNvSpPr>
            <a:spLocks noGrp="1"/>
          </p:cNvSpPr>
          <p:nvPr>
            <p:ph type="sldNum" sz="quarter" idx="12"/>
          </p:nvPr>
        </p:nvSpPr>
        <p:spPr/>
        <p:txBody>
          <a:bodyPr/>
          <a:lstStyle/>
          <a:p>
            <a:fld id="{CD8E907E-315C-F745-8CA6-CE49E976B740}" type="slidenum">
              <a:rPr lang="en-US" smtClean="0"/>
              <a:pPr/>
              <a:t>2</a:t>
            </a:fld>
            <a:endParaRPr lang="en-US"/>
          </a:p>
        </p:txBody>
      </p:sp>
    </p:spTree>
    <p:extLst>
      <p:ext uri="{BB962C8B-B14F-4D97-AF65-F5344CB8AC3E}">
        <p14:creationId xmlns:p14="http://schemas.microsoft.com/office/powerpoint/2010/main" val="27135893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C4798-8A3D-F8D1-BB30-8781B8AF9A94}"/>
              </a:ext>
            </a:extLst>
          </p:cNvPr>
          <p:cNvSpPr>
            <a:spLocks noGrp="1"/>
          </p:cNvSpPr>
          <p:nvPr>
            <p:ph type="title"/>
          </p:nvPr>
        </p:nvSpPr>
        <p:spPr>
          <a:xfrm>
            <a:off x="838200" y="487998"/>
            <a:ext cx="10515600" cy="643766"/>
          </a:xfrm>
        </p:spPr>
        <p:txBody>
          <a:bodyPr/>
          <a:lstStyle/>
          <a:p>
            <a:r>
              <a:rPr lang="en-GB"/>
              <a:t>Transformation </a:t>
            </a:r>
          </a:p>
        </p:txBody>
      </p:sp>
      <p:sp>
        <p:nvSpPr>
          <p:cNvPr id="3" name="Content Placeholder 2">
            <a:extLst>
              <a:ext uri="{FF2B5EF4-FFF2-40B4-BE49-F238E27FC236}">
                <a16:creationId xmlns:a16="http://schemas.microsoft.com/office/drawing/2014/main" id="{6941AB43-5926-8707-75F7-47BD2054DCCE}"/>
              </a:ext>
            </a:extLst>
          </p:cNvPr>
          <p:cNvSpPr>
            <a:spLocks noGrp="1"/>
          </p:cNvSpPr>
          <p:nvPr>
            <p:ph sz="half" idx="1"/>
          </p:nvPr>
        </p:nvSpPr>
        <p:spPr>
          <a:xfrm>
            <a:off x="838200" y="1366625"/>
            <a:ext cx="4873831" cy="4897462"/>
          </a:xfrm>
        </p:spPr>
        <p:txBody>
          <a:bodyPr>
            <a:normAutofit fontScale="25000" lnSpcReduction="20000"/>
          </a:bodyPr>
          <a:lstStyle/>
          <a:p>
            <a:pPr marL="0" indent="0">
              <a:lnSpc>
                <a:spcPct val="115000"/>
              </a:lnSpc>
              <a:spcBef>
                <a:spcPts val="600"/>
              </a:spcBef>
              <a:buNone/>
            </a:pPr>
            <a:r>
              <a:rPr lang="en-GB" sz="5600" b="1">
                <a:solidFill>
                  <a:schemeClr val="accent1"/>
                </a:solidFill>
              </a:rPr>
              <a:t>We have a strong history of involving people and working with partners across Staffordshire and Stoke-on-Trent to reach our diverse communities, to ensure everyone has the chance to be involved (with support available if required).</a:t>
            </a:r>
            <a:endParaRPr lang="en-GB" sz="5600" b="1"/>
          </a:p>
          <a:p>
            <a:pPr>
              <a:lnSpc>
                <a:spcPct val="115000"/>
              </a:lnSpc>
              <a:spcBef>
                <a:spcPts val="600"/>
              </a:spcBef>
            </a:pPr>
            <a:r>
              <a:rPr lang="en-GB" sz="5600"/>
              <a:t>Involvement work started in 2019 with a Listening Exercise. This was paused in 2020 in response to COVID-19, and was restarted in 2021, with a refresh of previous activity. We wanted to understand if anything had changed, if there was anything new, and if the pandemic had impacted on experiences of health services.</a:t>
            </a:r>
          </a:p>
          <a:p>
            <a:pPr>
              <a:lnSpc>
                <a:spcPct val="115000"/>
              </a:lnSpc>
              <a:spcBef>
                <a:spcPts val="600"/>
              </a:spcBef>
            </a:pPr>
            <a:r>
              <a:rPr lang="en-GB" sz="5600"/>
              <a:t>The pandemic created a number of challenges and opportunities, with a need to shift to ‘Digital First’ instead of face-to-face discussions and involvement opportunities (retaining traditional methods where possible). Recognising the barriers this might have created for some, we developed a series of robust approaches:</a:t>
            </a:r>
          </a:p>
          <a:p>
            <a:pPr marL="0" indent="0">
              <a:lnSpc>
                <a:spcPct val="115000"/>
              </a:lnSpc>
              <a:spcBef>
                <a:spcPts val="1200"/>
              </a:spcBef>
              <a:buNone/>
            </a:pPr>
            <a:r>
              <a:rPr lang="en-GB" sz="5600" b="1">
                <a:ea typeface="MS Mincho" panose="02020609040205080304" pitchFamily="49" charset="-128"/>
              </a:rPr>
              <a:t>Accessibility </a:t>
            </a:r>
            <a:r>
              <a:rPr lang="en-GB" sz="5600">
                <a:ea typeface="MS Mincho" panose="02020609040205080304" pitchFamily="49" charset="-128"/>
              </a:rPr>
              <a:t>– managing and monitoring how we support people for whom English is not their first or preferred language, or who face barriers to online routes (sensory impairment, infrastructure/connectivity, access to devices, skills)</a:t>
            </a:r>
          </a:p>
          <a:p>
            <a:pPr marL="0" indent="0">
              <a:lnSpc>
                <a:spcPct val="115000"/>
              </a:lnSpc>
              <a:spcBef>
                <a:spcPts val="600"/>
              </a:spcBef>
              <a:buNone/>
            </a:pPr>
            <a:endParaRPr lang="en-GB" sz="5600"/>
          </a:p>
          <a:p>
            <a:pPr>
              <a:lnSpc>
                <a:spcPct val="115000"/>
              </a:lnSpc>
              <a:spcBef>
                <a:spcPts val="600"/>
              </a:spcBef>
            </a:pPr>
            <a:endParaRPr lang="en-GB" sz="4800">
              <a:solidFill>
                <a:schemeClr val="accent5"/>
              </a:solidFill>
            </a:endParaRPr>
          </a:p>
        </p:txBody>
      </p:sp>
      <p:sp>
        <p:nvSpPr>
          <p:cNvPr id="4" name="Content Placeholder 3">
            <a:extLst>
              <a:ext uri="{FF2B5EF4-FFF2-40B4-BE49-F238E27FC236}">
                <a16:creationId xmlns:a16="http://schemas.microsoft.com/office/drawing/2014/main" id="{8D328D6D-66A9-3ADF-E4CE-E8F446474CBE}"/>
              </a:ext>
            </a:extLst>
          </p:cNvPr>
          <p:cNvSpPr>
            <a:spLocks noGrp="1"/>
          </p:cNvSpPr>
          <p:nvPr>
            <p:ph sz="half" idx="2"/>
          </p:nvPr>
        </p:nvSpPr>
        <p:spPr>
          <a:xfrm>
            <a:off x="6097402" y="1366625"/>
            <a:ext cx="5356761" cy="4726379"/>
          </a:xfrm>
        </p:spPr>
        <p:txBody>
          <a:bodyPr>
            <a:normAutofit fontScale="25000" lnSpcReduction="20000"/>
          </a:bodyPr>
          <a:lstStyle/>
          <a:p>
            <a:pPr marL="0" lvl="1" indent="0">
              <a:lnSpc>
                <a:spcPct val="115000"/>
              </a:lnSpc>
              <a:spcBef>
                <a:spcPts val="600"/>
              </a:spcBef>
              <a:buNone/>
            </a:pPr>
            <a:r>
              <a:rPr lang="en-GB" sz="5600" b="1">
                <a:ea typeface="MS Mincho" panose="02020609040205080304" pitchFamily="49" charset="-128"/>
              </a:rPr>
              <a:t>Voluntary sector partnerships </a:t>
            </a:r>
            <a:r>
              <a:rPr lang="en-GB" sz="5600">
                <a:ea typeface="MS Mincho" panose="02020609040205080304" pitchFamily="49" charset="-128"/>
              </a:rPr>
              <a:t>– a new approach to build on existing relationships with partners to either:</a:t>
            </a:r>
          </a:p>
          <a:p>
            <a:pPr marL="360000" lvl="2" indent="-285750">
              <a:lnSpc>
                <a:spcPct val="115000"/>
              </a:lnSpc>
              <a:spcBef>
                <a:spcPts val="600"/>
              </a:spcBef>
            </a:pPr>
            <a:r>
              <a:rPr lang="en-GB" sz="5600">
                <a:ea typeface="MS Mincho" panose="02020609040205080304" pitchFamily="49" charset="-128"/>
              </a:rPr>
              <a:t>reach their networks with communications and updates, including invitations to participate</a:t>
            </a:r>
          </a:p>
          <a:p>
            <a:pPr marL="360000" lvl="2" indent="-285750">
              <a:lnSpc>
                <a:spcPct val="115000"/>
              </a:lnSpc>
              <a:spcBef>
                <a:spcPts val="600"/>
              </a:spcBef>
            </a:pPr>
            <a:r>
              <a:rPr lang="en-GB" sz="5600">
                <a:ea typeface="MS Mincho" panose="02020609040205080304" pitchFamily="49" charset="-128"/>
              </a:rPr>
              <a:t>attend their events to provide an update, hear views and answer questions</a:t>
            </a:r>
          </a:p>
          <a:p>
            <a:pPr marL="360000" lvl="2" indent="-285750">
              <a:lnSpc>
                <a:spcPct val="115000"/>
              </a:lnSpc>
              <a:spcBef>
                <a:spcPts val="600"/>
              </a:spcBef>
            </a:pPr>
            <a:r>
              <a:rPr lang="en-GB" sz="5600">
                <a:ea typeface="MS Mincho" panose="02020609040205080304" pitchFamily="49" charset="-128"/>
              </a:rPr>
              <a:t>support voluntary sector partners to translate online meetings and events</a:t>
            </a:r>
          </a:p>
          <a:p>
            <a:pPr marL="360000" lvl="2" indent="-285750">
              <a:lnSpc>
                <a:spcPct val="115000"/>
              </a:lnSpc>
              <a:spcBef>
                <a:spcPts val="600"/>
              </a:spcBef>
            </a:pPr>
            <a:r>
              <a:rPr lang="en-GB" sz="5600">
                <a:ea typeface="MS Mincho" panose="02020609040205080304" pitchFamily="49" charset="-128"/>
              </a:rPr>
              <a:t>access our extensive network of translation partners to provide materials in a range of alternative formats.</a:t>
            </a:r>
          </a:p>
          <a:p>
            <a:pPr marL="0" lvl="2" indent="0">
              <a:lnSpc>
                <a:spcPct val="115000"/>
              </a:lnSpc>
              <a:spcBef>
                <a:spcPts val="600"/>
              </a:spcBef>
              <a:buNone/>
            </a:pPr>
            <a:r>
              <a:rPr lang="en-GB" sz="5600" b="1">
                <a:ea typeface="MS Mincho" panose="02020609040205080304" pitchFamily="49" charset="-128"/>
              </a:rPr>
              <a:t>Learning from COVID-19 </a:t>
            </a:r>
            <a:r>
              <a:rPr lang="en-GB" sz="5600">
                <a:ea typeface="MS Mincho" panose="02020609040205080304" pitchFamily="49" charset="-128"/>
              </a:rPr>
              <a:t>– reaching our diverse communities via established networks of Trusted Voices and Trusted Faces (people who are already living and working in the area, and in many cases in contact with communities we have historically struggled to reach). This has helped us understand communities better, appreciate their different cultural priorities and concerns, and benefit from increased use of our networks and community relationships.</a:t>
            </a:r>
          </a:p>
          <a:p>
            <a:pPr marL="0" indent="0">
              <a:lnSpc>
                <a:spcPct val="115000"/>
              </a:lnSpc>
              <a:buNone/>
            </a:pPr>
            <a:r>
              <a:rPr lang="en-GB" sz="5600" b="1"/>
              <a:t>We are continuing to review alternative ways of providing virtual events to allow face-to-face participation. </a:t>
            </a:r>
            <a:br>
              <a:rPr lang="en-GB" sz="5600" b="1"/>
            </a:br>
            <a:r>
              <a:rPr lang="en-GB" sz="5600" b="1"/>
              <a:t>We continue to review the best methods to deploy – based on current guidance and the audience we are involving.</a:t>
            </a:r>
          </a:p>
          <a:p>
            <a:pPr marL="0" indent="0">
              <a:lnSpc>
                <a:spcPct val="115000"/>
              </a:lnSpc>
              <a:buNone/>
            </a:pPr>
            <a:endParaRPr lang="en-GB"/>
          </a:p>
        </p:txBody>
      </p:sp>
      <p:sp>
        <p:nvSpPr>
          <p:cNvPr id="5" name="Footer Placeholder 4">
            <a:extLst>
              <a:ext uri="{FF2B5EF4-FFF2-40B4-BE49-F238E27FC236}">
                <a16:creationId xmlns:a16="http://schemas.microsoft.com/office/drawing/2014/main" id="{38E9516F-F9D5-35D6-C9E2-8708F5D44B74}"/>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EA9720AD-3813-4421-CC79-BFB3FF6B24A9}"/>
              </a:ext>
            </a:extLst>
          </p:cNvPr>
          <p:cNvSpPr>
            <a:spLocks noGrp="1"/>
          </p:cNvSpPr>
          <p:nvPr>
            <p:ph type="sldNum" sz="quarter" idx="12"/>
          </p:nvPr>
        </p:nvSpPr>
        <p:spPr/>
        <p:txBody>
          <a:bodyPr/>
          <a:lstStyle/>
          <a:p>
            <a:fld id="{CD8E907E-315C-F745-8CA6-CE49E976B740}" type="slidenum">
              <a:rPr lang="en-US" smtClean="0"/>
              <a:pPr/>
              <a:t>20</a:t>
            </a:fld>
            <a:endParaRPr lang="en-US"/>
          </a:p>
        </p:txBody>
      </p:sp>
    </p:spTree>
    <p:extLst>
      <p:ext uri="{BB962C8B-B14F-4D97-AF65-F5344CB8AC3E}">
        <p14:creationId xmlns:p14="http://schemas.microsoft.com/office/powerpoint/2010/main" val="11080838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2A00DA8-4C56-EA1C-95EB-29E232F7FE31}"/>
              </a:ext>
            </a:extLst>
          </p:cNvPr>
          <p:cNvSpPr>
            <a:spLocks noGrp="1"/>
          </p:cNvSpPr>
          <p:nvPr>
            <p:ph type="title"/>
          </p:nvPr>
        </p:nvSpPr>
        <p:spPr>
          <a:xfrm>
            <a:off x="838200" y="488000"/>
            <a:ext cx="7774172" cy="1202687"/>
          </a:xfrm>
        </p:spPr>
        <p:txBody>
          <a:bodyPr/>
          <a:lstStyle/>
          <a:p>
            <a:r>
              <a:rPr lang="en-GB" sz="4000"/>
              <a:t>Meeting our legal obligations for public involvement</a:t>
            </a:r>
            <a:endParaRPr lang="en-GB" sz="4000">
              <a:solidFill>
                <a:schemeClr val="accent1"/>
              </a:solidFill>
            </a:endParaRPr>
          </a:p>
        </p:txBody>
      </p:sp>
      <p:sp>
        <p:nvSpPr>
          <p:cNvPr id="7" name="Content Placeholder 6">
            <a:extLst>
              <a:ext uri="{FF2B5EF4-FFF2-40B4-BE49-F238E27FC236}">
                <a16:creationId xmlns:a16="http://schemas.microsoft.com/office/drawing/2014/main" id="{166677C0-99B8-6E09-7A58-D78E588372D1}"/>
              </a:ext>
            </a:extLst>
          </p:cNvPr>
          <p:cNvSpPr>
            <a:spLocks noGrp="1"/>
          </p:cNvSpPr>
          <p:nvPr>
            <p:ph idx="1"/>
          </p:nvPr>
        </p:nvSpPr>
        <p:spPr>
          <a:xfrm>
            <a:off x="838200" y="1899975"/>
            <a:ext cx="8056418" cy="4351338"/>
          </a:xfrm>
        </p:spPr>
        <p:txBody>
          <a:bodyPr>
            <a:noAutofit/>
          </a:bodyPr>
          <a:lstStyle/>
          <a:p>
            <a:pPr marL="0" indent="0">
              <a:lnSpc>
                <a:spcPct val="100000"/>
              </a:lnSpc>
              <a:spcBef>
                <a:spcPts val="800"/>
              </a:spcBef>
              <a:buNone/>
            </a:pPr>
            <a:r>
              <a:rPr lang="en-GB" sz="1400" b="1" spc="-20">
                <a:solidFill>
                  <a:schemeClr val="accent1"/>
                </a:solidFill>
              </a:rPr>
              <a:t>Statutory duties around public involvement for NHS organisations are currently being reviewed and will be published in the summer of 2022, following a period of consultation. It is anticipated the revised guidance will build on the principles set out in the ‘ICS Implementation Guidance on Working with People and Communities (September 2021)’ and be assumed by the new ICB.</a:t>
            </a:r>
            <a:endParaRPr lang="en-GB" sz="1400" spc="-20"/>
          </a:p>
          <a:p>
            <a:pPr>
              <a:lnSpc>
                <a:spcPct val="90000"/>
              </a:lnSpc>
              <a:spcBef>
                <a:spcPts val="800"/>
              </a:spcBef>
            </a:pPr>
            <a:r>
              <a:rPr lang="en-GB" sz="1400" spc="-20"/>
              <a:t>Current legislation requires us, as a new ‘collective’ or system of health and social care partners, to involve members of the public (particularly, those with protected characteristics) in all of our work to reduce health inequalities. </a:t>
            </a:r>
          </a:p>
          <a:p>
            <a:pPr>
              <a:lnSpc>
                <a:spcPct val="90000"/>
              </a:lnSpc>
              <a:spcBef>
                <a:spcPts val="800"/>
              </a:spcBef>
            </a:pPr>
            <a:r>
              <a:rPr lang="en-GB" sz="1400" spc="-20"/>
              <a:t>The NHS has also a legal duty to engage on substantial service change, guided by the local overview and scrutiny committees. </a:t>
            </a:r>
          </a:p>
          <a:p>
            <a:pPr>
              <a:lnSpc>
                <a:spcPct val="90000"/>
              </a:lnSpc>
              <a:spcBef>
                <a:spcPts val="800"/>
              </a:spcBef>
            </a:pPr>
            <a:r>
              <a:rPr lang="en-GB" sz="1400" spc="-20"/>
              <a:t>The legislation aims to ensure that everyone can access the services they need, at the most appropriate time, in the most appropriate place and in the most accessible way, and, to have equally high outcomes regardless of background or location. </a:t>
            </a:r>
          </a:p>
          <a:p>
            <a:pPr>
              <a:lnSpc>
                <a:spcPct val="90000"/>
              </a:lnSpc>
              <a:spcBef>
                <a:spcPts val="800"/>
              </a:spcBef>
            </a:pPr>
            <a:r>
              <a:rPr lang="en-GB" sz="1400" spc="-20"/>
              <a:t>It also aims to ensure that the population’s views and experiences are sought and responded to in a systematic way to inform and support planning and commissioning of services to local health priorities.</a:t>
            </a:r>
          </a:p>
          <a:p>
            <a:pPr>
              <a:lnSpc>
                <a:spcPct val="90000"/>
              </a:lnSpc>
              <a:spcBef>
                <a:spcPts val="800"/>
              </a:spcBef>
            </a:pPr>
            <a:r>
              <a:rPr lang="en-GB" sz="1400" spc="-20"/>
              <a:t>The ‘ICS Design Framework (2021)’ suggests that as partners of an ICS, we should agree how we listen consistently to, and collectively act on, the experience and aspirations of local people and communities. We should support people to sustain their own health and wellbeing, as well as involve people and communities when developing plans and priorities and continually improving services.</a:t>
            </a:r>
          </a:p>
        </p:txBody>
      </p:sp>
      <p:sp>
        <p:nvSpPr>
          <p:cNvPr id="2" name="Footer Placeholder 1">
            <a:extLst>
              <a:ext uri="{FF2B5EF4-FFF2-40B4-BE49-F238E27FC236}">
                <a16:creationId xmlns:a16="http://schemas.microsoft.com/office/drawing/2014/main" id="{330032B4-51C8-166A-695F-EB5FFCE7D033}"/>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3" name="Slide Number Placeholder 2">
            <a:extLst>
              <a:ext uri="{FF2B5EF4-FFF2-40B4-BE49-F238E27FC236}">
                <a16:creationId xmlns:a16="http://schemas.microsoft.com/office/drawing/2014/main" id="{578C0A63-C187-054F-4D2A-BC5B8CD51ABB}"/>
              </a:ext>
            </a:extLst>
          </p:cNvPr>
          <p:cNvSpPr>
            <a:spLocks noGrp="1"/>
          </p:cNvSpPr>
          <p:nvPr>
            <p:ph type="sldNum" sz="quarter" idx="12"/>
          </p:nvPr>
        </p:nvSpPr>
        <p:spPr/>
        <p:txBody>
          <a:bodyPr/>
          <a:lstStyle/>
          <a:p>
            <a:fld id="{CD8E907E-315C-F745-8CA6-CE49E976B740}" type="slidenum">
              <a:rPr lang="en-US" smtClean="0"/>
              <a:pPr/>
              <a:t>21</a:t>
            </a:fld>
            <a:endParaRPr lang="en-US"/>
          </a:p>
        </p:txBody>
      </p:sp>
      <p:sp>
        <p:nvSpPr>
          <p:cNvPr id="10" name="Rectangle 9">
            <a:extLst>
              <a:ext uri="{FF2B5EF4-FFF2-40B4-BE49-F238E27FC236}">
                <a16:creationId xmlns:a16="http://schemas.microsoft.com/office/drawing/2014/main" id="{44059BBC-63E1-7B57-715C-3A99BAC967E5}"/>
              </a:ext>
            </a:extLst>
          </p:cNvPr>
          <p:cNvSpPr/>
          <p:nvPr/>
        </p:nvSpPr>
        <p:spPr>
          <a:xfrm>
            <a:off x="9120249" y="0"/>
            <a:ext cx="3071750" cy="6858000"/>
          </a:xfrm>
          <a:prstGeom prst="rect">
            <a:avLst/>
          </a:prstGeom>
          <a:solidFill>
            <a:schemeClr val="accent2">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612000" rIns="288000" bIns="756000" rtlCol="0" anchor="ctr"/>
          <a:lstStyle/>
          <a:p>
            <a:pPr>
              <a:spcBef>
                <a:spcPts val="600"/>
              </a:spcBef>
            </a:pPr>
            <a:r>
              <a:rPr lang="en-GB" sz="1500" b="1">
                <a:solidFill>
                  <a:schemeClr val="tx1">
                    <a:lumMod val="75000"/>
                    <a:lumOff val="25000"/>
                  </a:schemeClr>
                </a:solidFill>
              </a:rPr>
              <a:t>Within the guidance there is also an expectation that:</a:t>
            </a:r>
          </a:p>
          <a:p>
            <a:pPr marL="223838" lvl="3" indent="-223838">
              <a:lnSpc>
                <a:spcPct val="100000"/>
              </a:lnSpc>
              <a:spcBef>
                <a:spcPts val="600"/>
              </a:spcBef>
              <a:buFont typeface="Arial" panose="020B0604020202020204" pitchFamily="34" charset="0"/>
              <a:buChar char="•"/>
            </a:pPr>
            <a:r>
              <a:rPr lang="en-GB" sz="1500" spc="-20">
                <a:solidFill>
                  <a:schemeClr val="tx1">
                    <a:lumMod val="75000"/>
                    <a:lumOff val="25000"/>
                  </a:schemeClr>
                </a:solidFill>
              </a:rPr>
              <a:t>as a strong and effective ICB, we should have a deep understanding of all our people and communities</a:t>
            </a:r>
          </a:p>
          <a:p>
            <a:pPr marL="223838" lvl="3" indent="-223838">
              <a:lnSpc>
                <a:spcPct val="100000"/>
              </a:lnSpc>
              <a:spcBef>
                <a:spcPts val="600"/>
              </a:spcBef>
              <a:buFont typeface="Arial" panose="020B0604020202020204" pitchFamily="34" charset="0"/>
              <a:buChar char="•"/>
            </a:pPr>
            <a:r>
              <a:rPr lang="en-GB" sz="1500" spc="-20">
                <a:solidFill>
                  <a:schemeClr val="tx1">
                    <a:lumMod val="75000"/>
                    <a:lumOff val="25000"/>
                  </a:schemeClr>
                </a:solidFill>
              </a:rPr>
              <a:t>the insights and diverse thinking of our people and communities are essential, and will enable our ICB to tackle the health inequalities and other health and care challenges that our communities face</a:t>
            </a:r>
          </a:p>
          <a:p>
            <a:pPr marL="223838" lvl="3" indent="-223838">
              <a:lnSpc>
                <a:spcPct val="100000"/>
              </a:lnSpc>
              <a:spcBef>
                <a:spcPts val="600"/>
              </a:spcBef>
              <a:buFont typeface="Arial" panose="020B0604020202020204" pitchFamily="34" charset="0"/>
              <a:buChar char="•"/>
            </a:pPr>
            <a:r>
              <a:rPr lang="en-GB" sz="1500" spc="-20">
                <a:solidFill>
                  <a:schemeClr val="tx1">
                    <a:lumMod val="75000"/>
                    <a:lumOff val="25000"/>
                  </a:schemeClr>
                </a:solidFill>
              </a:rPr>
              <a:t>the creation of our new statutory ICB will bring fresh opportunities for us to strengthen our work with our people and local communities, by building on existing relationships, networks and activities.</a:t>
            </a:r>
            <a:endParaRPr lang="en-GB" sz="1500" spc="-20">
              <a:solidFill>
                <a:schemeClr val="bg1"/>
              </a:solidFill>
            </a:endParaRPr>
          </a:p>
        </p:txBody>
      </p:sp>
    </p:spTree>
    <p:extLst>
      <p:ext uri="{BB962C8B-B14F-4D97-AF65-F5344CB8AC3E}">
        <p14:creationId xmlns:p14="http://schemas.microsoft.com/office/powerpoint/2010/main" val="1551633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359010B-BCCD-F8E1-3EB4-FF3BA078E9E8}"/>
              </a:ext>
            </a:extLst>
          </p:cNvPr>
          <p:cNvSpPr>
            <a:spLocks noGrp="1"/>
          </p:cNvSpPr>
          <p:nvPr>
            <p:ph type="title"/>
          </p:nvPr>
        </p:nvSpPr>
        <p:spPr>
          <a:xfrm>
            <a:off x="838200" y="487999"/>
            <a:ext cx="10515600" cy="642719"/>
          </a:xfrm>
        </p:spPr>
        <p:txBody>
          <a:bodyPr/>
          <a:lstStyle/>
          <a:p>
            <a:r>
              <a:rPr lang="en-GB"/>
              <a:t>Governance and assurance</a:t>
            </a:r>
          </a:p>
        </p:txBody>
      </p:sp>
      <p:sp>
        <p:nvSpPr>
          <p:cNvPr id="8" name="Content Placeholder 7">
            <a:extLst>
              <a:ext uri="{FF2B5EF4-FFF2-40B4-BE49-F238E27FC236}">
                <a16:creationId xmlns:a16="http://schemas.microsoft.com/office/drawing/2014/main" id="{605C83B8-A27B-A33F-7AC4-3E9594B20586}"/>
              </a:ext>
            </a:extLst>
          </p:cNvPr>
          <p:cNvSpPr>
            <a:spLocks noGrp="1"/>
          </p:cNvSpPr>
          <p:nvPr>
            <p:ph idx="1"/>
          </p:nvPr>
        </p:nvSpPr>
        <p:spPr>
          <a:xfrm>
            <a:off x="838200" y="1273281"/>
            <a:ext cx="10515600" cy="655999"/>
          </a:xfrm>
        </p:spPr>
        <p:txBody>
          <a:bodyPr>
            <a:normAutofit/>
          </a:bodyPr>
          <a:lstStyle/>
          <a:p>
            <a:pPr marL="0" indent="0">
              <a:buNone/>
            </a:pPr>
            <a:r>
              <a:rPr lang="en-GB" sz="1400" b="1" spc="-20">
                <a:solidFill>
                  <a:schemeClr val="accent1"/>
                </a:solidFill>
              </a:rPr>
              <a:t>We want our communication, engagement and involvement principles to be woven into the fabric of our ICB. It needs to be a golden thread in all of our corporate governance structures, systems, processes and procedures, and connected to the ICB Constitution. As such, we have started to take steps to achieve this, by having:</a:t>
            </a:r>
          </a:p>
          <a:p>
            <a:endParaRPr lang="en-GB" sz="1800"/>
          </a:p>
        </p:txBody>
      </p:sp>
      <p:grpSp>
        <p:nvGrpSpPr>
          <p:cNvPr id="2" name="Group 1">
            <a:extLst>
              <a:ext uri="{FF2B5EF4-FFF2-40B4-BE49-F238E27FC236}">
                <a16:creationId xmlns:a16="http://schemas.microsoft.com/office/drawing/2014/main" id="{CB187C24-3E24-B94E-051B-7FD49F2649E5}"/>
              </a:ext>
              <a:ext uri="{C183D7F6-B498-43B3-948B-1728B52AA6E4}">
                <adec:decorative xmlns:adec="http://schemas.microsoft.com/office/drawing/2017/decorative" val="1"/>
              </a:ext>
            </a:extLst>
          </p:cNvPr>
          <p:cNvGrpSpPr/>
          <p:nvPr/>
        </p:nvGrpSpPr>
        <p:grpSpPr>
          <a:xfrm>
            <a:off x="838200" y="2194964"/>
            <a:ext cx="664632" cy="664632"/>
            <a:chOff x="838200" y="2281561"/>
            <a:chExt cx="664632" cy="664632"/>
          </a:xfrm>
        </p:grpSpPr>
        <p:grpSp>
          <p:nvGrpSpPr>
            <p:cNvPr id="17" name="Group 16">
              <a:extLst>
                <a:ext uri="{FF2B5EF4-FFF2-40B4-BE49-F238E27FC236}">
                  <a16:creationId xmlns:a16="http://schemas.microsoft.com/office/drawing/2014/main" id="{304A17EF-3A0D-AB48-4083-171B8C3312FF}"/>
                </a:ext>
                <a:ext uri="{C183D7F6-B498-43B3-948B-1728B52AA6E4}">
                  <adec:decorative xmlns:adec="http://schemas.microsoft.com/office/drawing/2017/decorative" val="1"/>
                </a:ext>
              </a:extLst>
            </p:cNvPr>
            <p:cNvGrpSpPr/>
            <p:nvPr/>
          </p:nvGrpSpPr>
          <p:grpSpPr>
            <a:xfrm>
              <a:off x="838200" y="2281561"/>
              <a:ext cx="664632" cy="664632"/>
              <a:chOff x="3527839" y="915863"/>
              <a:chExt cx="586800" cy="586800"/>
            </a:xfrm>
          </p:grpSpPr>
          <p:sp>
            <p:nvSpPr>
              <p:cNvPr id="19" name="object 21">
                <a:extLst>
                  <a:ext uri="{FF2B5EF4-FFF2-40B4-BE49-F238E27FC236}">
                    <a16:creationId xmlns:a16="http://schemas.microsoft.com/office/drawing/2014/main" id="{014107C6-A068-2AA7-32D1-36A3129CE12F}"/>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599F"/>
              </a:solidFill>
            </p:spPr>
            <p:txBody>
              <a:bodyPr wrap="square" lIns="0" tIns="0" rIns="0" bIns="0" rtlCol="0"/>
              <a:lstStyle/>
              <a:p>
                <a:endParaRPr sz="1600"/>
              </a:p>
            </p:txBody>
          </p:sp>
          <p:sp>
            <p:nvSpPr>
              <p:cNvPr id="20" name="object 24">
                <a:extLst>
                  <a:ext uri="{FF2B5EF4-FFF2-40B4-BE49-F238E27FC236}">
                    <a16:creationId xmlns:a16="http://schemas.microsoft.com/office/drawing/2014/main" id="{99CD0264-0DF2-12CA-D74E-34968CFC1DC6}"/>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1"/>
              </a:solidFill>
            </p:spPr>
            <p:txBody>
              <a:bodyPr wrap="square" lIns="0" tIns="0" rIns="0" bIns="0" rtlCol="0"/>
              <a:lstStyle/>
              <a:p>
                <a:endParaRPr sz="1600"/>
              </a:p>
            </p:txBody>
          </p:sp>
        </p:grpSp>
        <p:pic>
          <p:nvPicPr>
            <p:cNvPr id="40" name="Picture 39">
              <a:extLst>
                <a:ext uri="{FF2B5EF4-FFF2-40B4-BE49-F238E27FC236}">
                  <a16:creationId xmlns:a16="http://schemas.microsoft.com/office/drawing/2014/main" id="{B7BCDE4A-2114-08F8-2F67-E866E1605C2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61303" y="2419017"/>
              <a:ext cx="396000" cy="396000"/>
            </a:xfrm>
            <a:prstGeom prst="rect">
              <a:avLst/>
            </a:prstGeom>
          </p:spPr>
        </p:pic>
      </p:grpSp>
      <p:sp>
        <p:nvSpPr>
          <p:cNvPr id="9" name="Content Placeholder 2">
            <a:extLst>
              <a:ext uri="{FF2B5EF4-FFF2-40B4-BE49-F238E27FC236}">
                <a16:creationId xmlns:a16="http://schemas.microsoft.com/office/drawing/2014/main" id="{35EF1824-3C99-52C1-7501-8ECCC8B6F37F}"/>
              </a:ext>
            </a:extLst>
          </p:cNvPr>
          <p:cNvSpPr txBox="1">
            <a:spLocks/>
          </p:cNvSpPr>
          <p:nvPr/>
        </p:nvSpPr>
        <p:spPr>
          <a:xfrm>
            <a:off x="1661608" y="2194964"/>
            <a:ext cx="5908726" cy="1022534"/>
          </a:xfrm>
          <a:prstGeom prst="rect">
            <a:avLst/>
          </a:prstGeom>
          <a:noFill/>
        </p:spPr>
        <p:txBody>
          <a:bodyPr vert="horz" lIns="0" tIns="0" rIns="0" bIns="0" rtlCol="0" anchor="t">
            <a:no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2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113" indent="0">
              <a:lnSpc>
                <a:spcPct val="100000"/>
              </a:lnSpc>
              <a:spcBef>
                <a:spcPts val="400"/>
              </a:spcBef>
              <a:spcAft>
                <a:spcPts val="200"/>
              </a:spcAft>
              <a:buClr>
                <a:srgbClr val="17ADB7"/>
              </a:buClr>
              <a:buFont typeface="Arial" panose="020B0604020202020204" pitchFamily="34" charset="0"/>
              <a:buNone/>
            </a:pPr>
            <a:r>
              <a:rPr lang="en-GB" sz="1200" b="1">
                <a:solidFill>
                  <a:schemeClr val="accent1"/>
                </a:solidFill>
                <a:cs typeface="Arial"/>
              </a:rPr>
              <a:t>Community Champion at Board level</a:t>
            </a:r>
          </a:p>
          <a:p>
            <a:pPr marL="11113" indent="0">
              <a:lnSpc>
                <a:spcPct val="100000"/>
              </a:lnSpc>
              <a:spcBef>
                <a:spcPts val="400"/>
              </a:spcBef>
              <a:spcAft>
                <a:spcPts val="200"/>
              </a:spcAft>
              <a:buClr>
                <a:srgbClr val="17ADB7"/>
              </a:buClr>
              <a:buFont typeface="Arial" panose="020B0604020202020204" pitchFamily="34" charset="0"/>
              <a:buNone/>
            </a:pPr>
            <a:r>
              <a:rPr lang="en-GB" sz="1100"/>
              <a:t>A Non-Executive Director responsible for championing the public voice and promoting our work on health inequalities as well public engagement and insight. With a seat on our new ‘People Assembly’, the Non-Executive Director will provide ICS knowledge to the group, and share insight and feedback to the ICS Board.</a:t>
            </a:r>
          </a:p>
        </p:txBody>
      </p:sp>
      <p:grpSp>
        <p:nvGrpSpPr>
          <p:cNvPr id="4" name="Group 3">
            <a:extLst>
              <a:ext uri="{FF2B5EF4-FFF2-40B4-BE49-F238E27FC236}">
                <a16:creationId xmlns:a16="http://schemas.microsoft.com/office/drawing/2014/main" id="{5A990A60-B617-C30B-64A4-629744E858A5}"/>
              </a:ext>
              <a:ext uri="{C183D7F6-B498-43B3-948B-1728B52AA6E4}">
                <adec:decorative xmlns:adec="http://schemas.microsoft.com/office/drawing/2017/decorative" val="1"/>
              </a:ext>
            </a:extLst>
          </p:cNvPr>
          <p:cNvGrpSpPr/>
          <p:nvPr/>
        </p:nvGrpSpPr>
        <p:grpSpPr>
          <a:xfrm>
            <a:off x="838200" y="3350375"/>
            <a:ext cx="664632" cy="664632"/>
            <a:chOff x="838200" y="3364136"/>
            <a:chExt cx="664632" cy="664632"/>
          </a:xfrm>
        </p:grpSpPr>
        <p:grpSp>
          <p:nvGrpSpPr>
            <p:cNvPr id="12" name="Group 11">
              <a:extLst>
                <a:ext uri="{FF2B5EF4-FFF2-40B4-BE49-F238E27FC236}">
                  <a16:creationId xmlns:a16="http://schemas.microsoft.com/office/drawing/2014/main" id="{186DBC82-D758-0585-5778-83C41F8ECEAD}"/>
                </a:ext>
                <a:ext uri="{C183D7F6-B498-43B3-948B-1728B52AA6E4}">
                  <adec:decorative xmlns:adec="http://schemas.microsoft.com/office/drawing/2017/decorative" val="1"/>
                </a:ext>
              </a:extLst>
            </p:cNvPr>
            <p:cNvGrpSpPr/>
            <p:nvPr/>
          </p:nvGrpSpPr>
          <p:grpSpPr>
            <a:xfrm>
              <a:off x="838200" y="3364136"/>
              <a:ext cx="664632" cy="664632"/>
              <a:chOff x="3527839" y="915863"/>
              <a:chExt cx="586800" cy="586800"/>
            </a:xfrm>
          </p:grpSpPr>
          <p:sp>
            <p:nvSpPr>
              <p:cNvPr id="14" name="object 21">
                <a:extLst>
                  <a:ext uri="{FF2B5EF4-FFF2-40B4-BE49-F238E27FC236}">
                    <a16:creationId xmlns:a16="http://schemas.microsoft.com/office/drawing/2014/main" id="{A39A29B9-0EBF-870A-A0CD-EBF81BE9E783}"/>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7EC6"/>
              </a:solidFill>
            </p:spPr>
            <p:txBody>
              <a:bodyPr wrap="square" lIns="0" tIns="0" rIns="0" bIns="0" rtlCol="0"/>
              <a:lstStyle/>
              <a:p>
                <a:endParaRPr sz="1600"/>
              </a:p>
            </p:txBody>
          </p:sp>
          <p:sp>
            <p:nvSpPr>
              <p:cNvPr id="15" name="object 24">
                <a:extLst>
                  <a:ext uri="{FF2B5EF4-FFF2-40B4-BE49-F238E27FC236}">
                    <a16:creationId xmlns:a16="http://schemas.microsoft.com/office/drawing/2014/main" id="{15497444-5945-BD78-C6B5-D3BF1646DE57}"/>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2"/>
              </a:solidFill>
            </p:spPr>
            <p:txBody>
              <a:bodyPr wrap="square" lIns="0" tIns="0" rIns="0" bIns="0" rtlCol="0"/>
              <a:lstStyle/>
              <a:p>
                <a:endParaRPr sz="1600"/>
              </a:p>
            </p:txBody>
          </p:sp>
        </p:grpSp>
        <p:pic>
          <p:nvPicPr>
            <p:cNvPr id="3" name="Picture 2">
              <a:extLst>
                <a:ext uri="{FF2B5EF4-FFF2-40B4-BE49-F238E27FC236}">
                  <a16:creationId xmlns:a16="http://schemas.microsoft.com/office/drawing/2014/main" id="{2C10F76F-F809-195E-A505-3B8F2C051AC9}"/>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82728" y="3500781"/>
              <a:ext cx="377136" cy="377136"/>
            </a:xfrm>
            <a:prstGeom prst="rect">
              <a:avLst/>
            </a:prstGeom>
          </p:spPr>
        </p:pic>
      </p:grpSp>
      <p:sp>
        <p:nvSpPr>
          <p:cNvPr id="10" name="Content Placeholder 2">
            <a:extLst>
              <a:ext uri="{FF2B5EF4-FFF2-40B4-BE49-F238E27FC236}">
                <a16:creationId xmlns:a16="http://schemas.microsoft.com/office/drawing/2014/main" id="{87CF8AD2-0C05-259A-ACC2-E5A36579887B}"/>
              </a:ext>
            </a:extLst>
          </p:cNvPr>
          <p:cNvSpPr txBox="1">
            <a:spLocks/>
          </p:cNvSpPr>
          <p:nvPr/>
        </p:nvSpPr>
        <p:spPr>
          <a:xfrm>
            <a:off x="1676316" y="3338731"/>
            <a:ext cx="5908726" cy="730294"/>
          </a:xfrm>
          <a:prstGeom prst="rect">
            <a:avLst/>
          </a:prstGeom>
          <a:noFill/>
        </p:spPr>
        <p:txBody>
          <a:bodyPr vert="horz" lIns="0" tIns="0" rIns="0" bIns="0" rtlCol="0" anchor="t">
            <a:no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938" indent="0">
              <a:lnSpc>
                <a:spcPct val="100000"/>
              </a:lnSpc>
              <a:spcBef>
                <a:spcPts val="400"/>
              </a:spcBef>
              <a:spcAft>
                <a:spcPts val="200"/>
              </a:spcAft>
              <a:buClr>
                <a:srgbClr val="17ADB7"/>
              </a:buClr>
              <a:buFont typeface="Arial" panose="020B0604020202020204" pitchFamily="34" charset="0"/>
              <a:buNone/>
            </a:pPr>
            <a:r>
              <a:rPr lang="en-GB" sz="1200" b="1">
                <a:solidFill>
                  <a:schemeClr val="accent1"/>
                </a:solidFill>
              </a:rPr>
              <a:t>Health and Wellbeing Boards</a:t>
            </a:r>
          </a:p>
          <a:p>
            <a:pPr marL="7938" indent="0">
              <a:lnSpc>
                <a:spcPct val="100000"/>
              </a:lnSpc>
              <a:spcBef>
                <a:spcPts val="400"/>
              </a:spcBef>
              <a:spcAft>
                <a:spcPts val="200"/>
              </a:spcAft>
              <a:buNone/>
            </a:pPr>
            <a:r>
              <a:rPr lang="en-GB" sz="1100">
                <a:solidFill>
                  <a:schemeClr val="tx1">
                    <a:lumMod val="75000"/>
                    <a:lumOff val="25000"/>
                  </a:schemeClr>
                </a:solidFill>
              </a:rPr>
              <a:t>Locally there are two HWBBs (one for each council), and the NHS is represented on both. They have an important role to play, given their responsibility for producing the Joint Strategic Needs Assessment (JSNA). </a:t>
            </a:r>
          </a:p>
        </p:txBody>
      </p:sp>
      <p:grpSp>
        <p:nvGrpSpPr>
          <p:cNvPr id="11" name="Group 10">
            <a:extLst>
              <a:ext uri="{FF2B5EF4-FFF2-40B4-BE49-F238E27FC236}">
                <a16:creationId xmlns:a16="http://schemas.microsoft.com/office/drawing/2014/main" id="{F0DA0D1C-717F-E6E6-8056-854F54136621}"/>
              </a:ext>
              <a:ext uri="{C183D7F6-B498-43B3-948B-1728B52AA6E4}">
                <adec:decorative xmlns:adec="http://schemas.microsoft.com/office/drawing/2017/decorative" val="1"/>
              </a:ext>
            </a:extLst>
          </p:cNvPr>
          <p:cNvGrpSpPr/>
          <p:nvPr/>
        </p:nvGrpSpPr>
        <p:grpSpPr>
          <a:xfrm>
            <a:off x="836809" y="4344783"/>
            <a:ext cx="664632" cy="664632"/>
            <a:chOff x="836809" y="4351450"/>
            <a:chExt cx="664632" cy="664632"/>
          </a:xfrm>
        </p:grpSpPr>
        <p:grpSp>
          <p:nvGrpSpPr>
            <p:cNvPr id="23" name="Group 22">
              <a:extLst>
                <a:ext uri="{FF2B5EF4-FFF2-40B4-BE49-F238E27FC236}">
                  <a16:creationId xmlns:a16="http://schemas.microsoft.com/office/drawing/2014/main" id="{F6B596BD-5D29-6A82-DA69-10F48801197E}"/>
                </a:ext>
                <a:ext uri="{C183D7F6-B498-43B3-948B-1728B52AA6E4}">
                  <adec:decorative xmlns:adec="http://schemas.microsoft.com/office/drawing/2017/decorative" val="1"/>
                </a:ext>
              </a:extLst>
            </p:cNvPr>
            <p:cNvGrpSpPr/>
            <p:nvPr/>
          </p:nvGrpSpPr>
          <p:grpSpPr>
            <a:xfrm>
              <a:off x="836809" y="4351450"/>
              <a:ext cx="664632" cy="664632"/>
              <a:chOff x="3527839" y="915863"/>
              <a:chExt cx="586800" cy="586800"/>
            </a:xfrm>
          </p:grpSpPr>
          <p:sp>
            <p:nvSpPr>
              <p:cNvPr id="25" name="object 21">
                <a:extLst>
                  <a:ext uri="{FF2B5EF4-FFF2-40B4-BE49-F238E27FC236}">
                    <a16:creationId xmlns:a16="http://schemas.microsoft.com/office/drawing/2014/main" id="{F3A225EE-828A-A547-B0DA-6EB3918E6C12}"/>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AD8"/>
              </a:solidFill>
            </p:spPr>
            <p:txBody>
              <a:bodyPr wrap="square" lIns="0" tIns="0" rIns="0" bIns="0" rtlCol="0"/>
              <a:lstStyle/>
              <a:p>
                <a:endParaRPr sz="1600"/>
              </a:p>
            </p:txBody>
          </p:sp>
          <p:sp>
            <p:nvSpPr>
              <p:cNvPr id="26" name="object 24">
                <a:extLst>
                  <a:ext uri="{FF2B5EF4-FFF2-40B4-BE49-F238E27FC236}">
                    <a16:creationId xmlns:a16="http://schemas.microsoft.com/office/drawing/2014/main" id="{30A25EE3-A7E0-16D6-F71B-034D791758B4}"/>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3"/>
              </a:solidFill>
            </p:spPr>
            <p:txBody>
              <a:bodyPr wrap="square" lIns="0" tIns="0" rIns="0" bIns="0" rtlCol="0"/>
              <a:lstStyle/>
              <a:p>
                <a:endParaRPr sz="1600"/>
              </a:p>
            </p:txBody>
          </p:sp>
        </p:grpSp>
        <p:pic>
          <p:nvPicPr>
            <p:cNvPr id="42" name="Picture 41">
              <a:extLst>
                <a:ext uri="{FF2B5EF4-FFF2-40B4-BE49-F238E27FC236}">
                  <a16:creationId xmlns:a16="http://schemas.microsoft.com/office/drawing/2014/main" id="{A89EB8BB-5D32-33D9-DC58-B54269289E34}"/>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974845" y="4470021"/>
              <a:ext cx="389185" cy="389185"/>
            </a:xfrm>
            <a:prstGeom prst="rect">
              <a:avLst/>
            </a:prstGeom>
          </p:spPr>
        </p:pic>
      </p:grpSp>
      <p:sp>
        <p:nvSpPr>
          <p:cNvPr id="21" name="Content Placeholder 2">
            <a:extLst>
              <a:ext uri="{FF2B5EF4-FFF2-40B4-BE49-F238E27FC236}">
                <a16:creationId xmlns:a16="http://schemas.microsoft.com/office/drawing/2014/main" id="{BD6D4A5C-4A9C-51D6-83DD-7EF36EE9FAF0}"/>
              </a:ext>
            </a:extLst>
          </p:cNvPr>
          <p:cNvSpPr txBox="1">
            <a:spLocks/>
          </p:cNvSpPr>
          <p:nvPr/>
        </p:nvSpPr>
        <p:spPr>
          <a:xfrm>
            <a:off x="1674926" y="4344783"/>
            <a:ext cx="6110464" cy="730295"/>
          </a:xfrm>
          <a:prstGeom prst="rect">
            <a:avLst/>
          </a:prstGeom>
          <a:noFill/>
        </p:spPr>
        <p:txBody>
          <a:bodyPr vert="horz" lIns="0" tIns="0" rIns="0" bIns="0" rtlCol="0" anchor="t">
            <a:no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938" indent="0">
              <a:lnSpc>
                <a:spcPct val="100000"/>
              </a:lnSpc>
              <a:spcBef>
                <a:spcPts val="400"/>
              </a:spcBef>
              <a:spcAft>
                <a:spcPts val="200"/>
              </a:spcAft>
              <a:buClr>
                <a:srgbClr val="17ADB7"/>
              </a:buClr>
              <a:buNone/>
            </a:pPr>
            <a:r>
              <a:rPr lang="en-GB" sz="1200" b="1">
                <a:solidFill>
                  <a:schemeClr val="accent1"/>
                </a:solidFill>
              </a:rPr>
              <a:t>Scrutiny Committees</a:t>
            </a:r>
          </a:p>
          <a:p>
            <a:pPr marL="7938" indent="0">
              <a:lnSpc>
                <a:spcPct val="100000"/>
              </a:lnSpc>
              <a:spcBef>
                <a:spcPts val="400"/>
              </a:spcBef>
              <a:spcAft>
                <a:spcPts val="200"/>
              </a:spcAft>
              <a:buClr>
                <a:srgbClr val="17ADB7"/>
              </a:buClr>
              <a:buNone/>
            </a:pPr>
            <a:r>
              <a:rPr lang="en-GB" sz="1100">
                <a:solidFill>
                  <a:schemeClr val="tx1">
                    <a:lumMod val="75000"/>
                    <a:lumOff val="25000"/>
                  </a:schemeClr>
                </a:solidFill>
              </a:rPr>
              <a:t>We have strong relationships with both scrutiny committees, and regular engagement and involvement enables a constructive and transparent process of scrutiny. There is a strong commitment to work in partnership with our local authority colleagues at a system and local level.</a:t>
            </a:r>
            <a:endParaRPr lang="en-GB" sz="1050">
              <a:solidFill>
                <a:schemeClr val="tx1">
                  <a:lumMod val="75000"/>
                  <a:lumOff val="25000"/>
                </a:schemeClr>
              </a:solidFill>
            </a:endParaRPr>
          </a:p>
        </p:txBody>
      </p:sp>
      <p:grpSp>
        <p:nvGrpSpPr>
          <p:cNvPr id="13" name="Group 12">
            <a:extLst>
              <a:ext uri="{FF2B5EF4-FFF2-40B4-BE49-F238E27FC236}">
                <a16:creationId xmlns:a16="http://schemas.microsoft.com/office/drawing/2014/main" id="{71CF03D7-66C2-F126-3AD2-301D55A01846}"/>
              </a:ext>
              <a:ext uri="{C183D7F6-B498-43B3-948B-1728B52AA6E4}">
                <adec:decorative xmlns:adec="http://schemas.microsoft.com/office/drawing/2017/decorative" val="1"/>
              </a:ext>
            </a:extLst>
          </p:cNvPr>
          <p:cNvGrpSpPr/>
          <p:nvPr/>
        </p:nvGrpSpPr>
        <p:grpSpPr>
          <a:xfrm>
            <a:off x="839245" y="5343408"/>
            <a:ext cx="664632" cy="664632"/>
            <a:chOff x="839245" y="5343408"/>
            <a:chExt cx="664632" cy="664632"/>
          </a:xfrm>
        </p:grpSpPr>
        <p:grpSp>
          <p:nvGrpSpPr>
            <p:cNvPr id="35" name="Group 34">
              <a:extLst>
                <a:ext uri="{FF2B5EF4-FFF2-40B4-BE49-F238E27FC236}">
                  <a16:creationId xmlns:a16="http://schemas.microsoft.com/office/drawing/2014/main" id="{EBFD08E4-0313-CA2C-ED81-B42B07D3911C}"/>
                </a:ext>
                <a:ext uri="{C183D7F6-B498-43B3-948B-1728B52AA6E4}">
                  <adec:decorative xmlns:adec="http://schemas.microsoft.com/office/drawing/2017/decorative" val="1"/>
                </a:ext>
              </a:extLst>
            </p:cNvPr>
            <p:cNvGrpSpPr/>
            <p:nvPr/>
          </p:nvGrpSpPr>
          <p:grpSpPr>
            <a:xfrm>
              <a:off x="839245" y="5343408"/>
              <a:ext cx="664632" cy="664632"/>
              <a:chOff x="3527839" y="915863"/>
              <a:chExt cx="586800" cy="586800"/>
            </a:xfrm>
          </p:grpSpPr>
          <p:sp>
            <p:nvSpPr>
              <p:cNvPr id="37" name="object 21">
                <a:extLst>
                  <a:ext uri="{FF2B5EF4-FFF2-40B4-BE49-F238E27FC236}">
                    <a16:creationId xmlns:a16="http://schemas.microsoft.com/office/drawing/2014/main" id="{F7CF2357-BF2A-1CAB-F347-839A1BB5EA38}"/>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6AD"/>
              </a:solidFill>
            </p:spPr>
            <p:txBody>
              <a:bodyPr wrap="square" lIns="0" tIns="0" rIns="0" bIns="0" rtlCol="0"/>
              <a:lstStyle/>
              <a:p>
                <a:endParaRPr sz="1600"/>
              </a:p>
            </p:txBody>
          </p:sp>
          <p:sp>
            <p:nvSpPr>
              <p:cNvPr id="38" name="object 24">
                <a:extLst>
                  <a:ext uri="{FF2B5EF4-FFF2-40B4-BE49-F238E27FC236}">
                    <a16:creationId xmlns:a16="http://schemas.microsoft.com/office/drawing/2014/main" id="{654B79AC-A052-CAD4-481C-4DF28EDE9911}"/>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4"/>
              </a:solidFill>
            </p:spPr>
            <p:txBody>
              <a:bodyPr wrap="square" lIns="0" tIns="0" rIns="0" bIns="0" rtlCol="0"/>
              <a:lstStyle/>
              <a:p>
                <a:endParaRPr sz="1600"/>
              </a:p>
            </p:txBody>
          </p:sp>
        </p:grpSp>
        <p:pic>
          <p:nvPicPr>
            <p:cNvPr id="44" name="Picture 43">
              <a:extLst>
                <a:ext uri="{FF2B5EF4-FFF2-40B4-BE49-F238E27FC236}">
                  <a16:creationId xmlns:a16="http://schemas.microsoft.com/office/drawing/2014/main" id="{28BDF4F8-BD57-2623-0795-04A86BF25184}"/>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961303" y="5418842"/>
              <a:ext cx="439739" cy="439739"/>
            </a:xfrm>
            <a:prstGeom prst="rect">
              <a:avLst/>
            </a:prstGeom>
          </p:spPr>
        </p:pic>
      </p:grpSp>
      <p:sp>
        <p:nvSpPr>
          <p:cNvPr id="33" name="Content Placeholder 2">
            <a:extLst>
              <a:ext uri="{FF2B5EF4-FFF2-40B4-BE49-F238E27FC236}">
                <a16:creationId xmlns:a16="http://schemas.microsoft.com/office/drawing/2014/main" id="{8B70A4BE-55A4-0622-5616-12F613781FB8}"/>
              </a:ext>
            </a:extLst>
          </p:cNvPr>
          <p:cNvSpPr txBox="1">
            <a:spLocks/>
          </p:cNvSpPr>
          <p:nvPr/>
        </p:nvSpPr>
        <p:spPr>
          <a:xfrm>
            <a:off x="1674926" y="5343408"/>
            <a:ext cx="6006284" cy="764850"/>
          </a:xfrm>
          <a:prstGeom prst="rect">
            <a:avLst/>
          </a:prstGeom>
          <a:noFill/>
        </p:spPr>
        <p:txBody>
          <a:bodyPr vert="horz" lIns="0" tIns="0" rIns="0" bIns="0" rtlCol="0" anchor="t">
            <a:no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938" indent="0">
              <a:lnSpc>
                <a:spcPct val="100000"/>
              </a:lnSpc>
              <a:spcBef>
                <a:spcPts val="400"/>
              </a:spcBef>
              <a:spcAft>
                <a:spcPts val="200"/>
              </a:spcAft>
              <a:buClr>
                <a:srgbClr val="17ADB7"/>
              </a:buClr>
              <a:buNone/>
            </a:pPr>
            <a:r>
              <a:rPr lang="en-GB" sz="1200" b="1">
                <a:solidFill>
                  <a:schemeClr val="accent1"/>
                </a:solidFill>
              </a:rPr>
              <a:t>Insight at system and local level</a:t>
            </a:r>
          </a:p>
          <a:p>
            <a:pPr marL="7938" indent="0">
              <a:lnSpc>
                <a:spcPct val="100000"/>
              </a:lnSpc>
              <a:spcBef>
                <a:spcPts val="400"/>
              </a:spcBef>
              <a:spcAft>
                <a:spcPts val="200"/>
              </a:spcAft>
              <a:buClr>
                <a:srgbClr val="17ADB7"/>
              </a:buClr>
              <a:buNone/>
            </a:pPr>
            <a:r>
              <a:rPr lang="en-GB" sz="1100">
                <a:solidFill>
                  <a:schemeClr val="tx1">
                    <a:lumMod val="75000"/>
                    <a:lumOff val="25000"/>
                  </a:schemeClr>
                </a:solidFill>
              </a:rPr>
              <a:t>All system and community insight and feedback (including public consultation) will be integral in supporting service design and delivery team decision-making. Our virtual People’s Panel will strengthen our community voice and representation during key decision-making processes. s</a:t>
            </a:r>
          </a:p>
        </p:txBody>
      </p:sp>
      <p:grpSp>
        <p:nvGrpSpPr>
          <p:cNvPr id="18" name="VSE" descr="VCSE partnership working">
            <a:extLst>
              <a:ext uri="{FF2B5EF4-FFF2-40B4-BE49-F238E27FC236}">
                <a16:creationId xmlns:a16="http://schemas.microsoft.com/office/drawing/2014/main" id="{CE07C8C4-D85D-ADA3-7D02-C65D1EF1FF47}"/>
              </a:ext>
            </a:extLst>
          </p:cNvPr>
          <p:cNvGrpSpPr/>
          <p:nvPr/>
        </p:nvGrpSpPr>
        <p:grpSpPr>
          <a:xfrm>
            <a:off x="8159750" y="2223998"/>
            <a:ext cx="3523169" cy="4115099"/>
            <a:chOff x="8213041" y="2194964"/>
            <a:chExt cx="3070947" cy="3949017"/>
          </a:xfrm>
        </p:grpSpPr>
        <p:grpSp>
          <p:nvGrpSpPr>
            <p:cNvPr id="16" name="Group 15">
              <a:extLst>
                <a:ext uri="{FF2B5EF4-FFF2-40B4-BE49-F238E27FC236}">
                  <a16:creationId xmlns:a16="http://schemas.microsoft.com/office/drawing/2014/main" id="{6B892FA7-1146-B53E-00EB-F438408320AD}"/>
                </a:ext>
                <a:ext uri="{C183D7F6-B498-43B3-948B-1728B52AA6E4}">
                  <adec:decorative xmlns:adec="http://schemas.microsoft.com/office/drawing/2017/decorative" val="1"/>
                </a:ext>
              </a:extLst>
            </p:cNvPr>
            <p:cNvGrpSpPr/>
            <p:nvPr/>
          </p:nvGrpSpPr>
          <p:grpSpPr>
            <a:xfrm>
              <a:off x="8213041" y="2194964"/>
              <a:ext cx="664632" cy="664632"/>
              <a:chOff x="8159750" y="2177449"/>
              <a:chExt cx="664632" cy="664632"/>
            </a:xfrm>
          </p:grpSpPr>
          <p:grpSp>
            <p:nvGrpSpPr>
              <p:cNvPr id="29" name="Group 28">
                <a:extLst>
                  <a:ext uri="{FF2B5EF4-FFF2-40B4-BE49-F238E27FC236}">
                    <a16:creationId xmlns:a16="http://schemas.microsoft.com/office/drawing/2014/main" id="{8FB4BCE0-F66E-90AF-66E5-AC0BB11548CF}"/>
                  </a:ext>
                  <a:ext uri="{C183D7F6-B498-43B3-948B-1728B52AA6E4}">
                    <adec:decorative xmlns:adec="http://schemas.microsoft.com/office/drawing/2017/decorative" val="1"/>
                  </a:ext>
                </a:extLst>
              </p:cNvPr>
              <p:cNvGrpSpPr/>
              <p:nvPr/>
            </p:nvGrpSpPr>
            <p:grpSpPr>
              <a:xfrm>
                <a:off x="8159750" y="2177449"/>
                <a:ext cx="664632" cy="664632"/>
                <a:chOff x="3527839" y="915863"/>
                <a:chExt cx="586800" cy="586800"/>
              </a:xfrm>
            </p:grpSpPr>
            <p:sp>
              <p:nvSpPr>
                <p:cNvPr id="31" name="object 21">
                  <a:extLst>
                    <a:ext uri="{FF2B5EF4-FFF2-40B4-BE49-F238E27FC236}">
                      <a16:creationId xmlns:a16="http://schemas.microsoft.com/office/drawing/2014/main" id="{E55B276B-0244-0B95-6773-16F07C2F1713}"/>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F1A233"/>
                </a:solidFill>
              </p:spPr>
              <p:txBody>
                <a:bodyPr wrap="square" lIns="0" tIns="0" rIns="0" bIns="0" rtlCol="0"/>
                <a:lstStyle/>
                <a:p>
                  <a:endParaRPr sz="1600"/>
                </a:p>
              </p:txBody>
            </p:sp>
            <p:sp>
              <p:nvSpPr>
                <p:cNvPr id="32" name="object 24">
                  <a:extLst>
                    <a:ext uri="{FF2B5EF4-FFF2-40B4-BE49-F238E27FC236}">
                      <a16:creationId xmlns:a16="http://schemas.microsoft.com/office/drawing/2014/main" id="{1DB9DBC4-3286-8BC3-11C3-4DA2F9AA5795}"/>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6"/>
                </a:solidFill>
              </p:spPr>
              <p:txBody>
                <a:bodyPr wrap="square" lIns="0" tIns="0" rIns="0" bIns="0" rtlCol="0"/>
                <a:lstStyle/>
                <a:p>
                  <a:endParaRPr sz="1600"/>
                </a:p>
              </p:txBody>
            </p:sp>
          </p:grpSp>
          <p:pic>
            <p:nvPicPr>
              <p:cNvPr id="46" name="Picture 45">
                <a:extLst>
                  <a:ext uri="{FF2B5EF4-FFF2-40B4-BE49-F238E27FC236}">
                    <a16:creationId xmlns:a16="http://schemas.microsoft.com/office/drawing/2014/main" id="{CC00321D-7A90-5B13-FD98-7CE8DC9048A7}"/>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8294066" y="2288770"/>
                <a:ext cx="396000" cy="396000"/>
              </a:xfrm>
              <a:prstGeom prst="rect">
                <a:avLst/>
              </a:prstGeom>
            </p:spPr>
          </p:pic>
        </p:grpSp>
        <p:sp>
          <p:nvSpPr>
            <p:cNvPr id="39" name="TextBox 38">
              <a:extLst>
                <a:ext uri="{FF2B5EF4-FFF2-40B4-BE49-F238E27FC236}">
                  <a16:creationId xmlns:a16="http://schemas.microsoft.com/office/drawing/2014/main" id="{9237B086-F3A1-6CFF-3306-21599DE20C48}"/>
                </a:ext>
              </a:extLst>
            </p:cNvPr>
            <p:cNvSpPr txBox="1"/>
            <p:nvPr/>
          </p:nvSpPr>
          <p:spPr>
            <a:xfrm>
              <a:off x="9037840" y="2325099"/>
              <a:ext cx="1620653" cy="369332"/>
            </a:xfrm>
            <a:prstGeom prst="rect">
              <a:avLst/>
            </a:prstGeom>
            <a:noFill/>
          </p:spPr>
          <p:txBody>
            <a:bodyPr wrap="square" lIns="0" tIns="0" rIns="0" bIns="0" rtlCol="0">
              <a:spAutoFit/>
            </a:bodyPr>
            <a:lstStyle/>
            <a:p>
              <a:r>
                <a:rPr lang="en-GB" sz="1200" b="1">
                  <a:solidFill>
                    <a:schemeClr val="accent1"/>
                  </a:solidFill>
                </a:rPr>
                <a:t>VCSE partnership working </a:t>
              </a:r>
              <a:endParaRPr lang="en-GB" sz="1200">
                <a:solidFill>
                  <a:srgbClr val="485C6E"/>
                </a:solidFill>
              </a:endParaRPr>
            </a:p>
          </p:txBody>
        </p:sp>
        <p:sp>
          <p:nvSpPr>
            <p:cNvPr id="27" name="Content Placeholder 2">
              <a:extLst>
                <a:ext uri="{FF2B5EF4-FFF2-40B4-BE49-F238E27FC236}">
                  <a16:creationId xmlns:a16="http://schemas.microsoft.com/office/drawing/2014/main" id="{1277C212-7487-6305-9BEA-C7DC6FC0287B}"/>
                </a:ext>
              </a:extLst>
            </p:cNvPr>
            <p:cNvSpPr txBox="1">
              <a:spLocks/>
            </p:cNvSpPr>
            <p:nvPr/>
          </p:nvSpPr>
          <p:spPr>
            <a:xfrm>
              <a:off x="8213041" y="2994926"/>
              <a:ext cx="3070947" cy="3149055"/>
            </a:xfrm>
            <a:prstGeom prst="rect">
              <a:avLst/>
            </a:prstGeom>
            <a:noFill/>
          </p:spPr>
          <p:txBody>
            <a:bodyPr vert="horz" lIns="0" tIns="0" rIns="0" bIns="0" rtlCol="0" anchor="t">
              <a:no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525" indent="0">
                <a:lnSpc>
                  <a:spcPct val="100000"/>
                </a:lnSpc>
                <a:spcBef>
                  <a:spcPts val="400"/>
                </a:spcBef>
                <a:spcAft>
                  <a:spcPts val="300"/>
                </a:spcAft>
                <a:buNone/>
              </a:pPr>
              <a:r>
                <a:rPr lang="en-GB" sz="1100">
                  <a:solidFill>
                    <a:schemeClr val="tx1">
                      <a:lumMod val="75000"/>
                      <a:lumOff val="25000"/>
                    </a:schemeClr>
                  </a:solidFill>
                </a:rPr>
                <a:t>The ICB is working in collaboration with partners to establish a recognised model for voluntary, community and social enterprise (VCSE) sector engagement and involvement.</a:t>
              </a:r>
            </a:p>
            <a:p>
              <a:pPr marL="9525" indent="0">
                <a:lnSpc>
                  <a:spcPct val="100000"/>
                </a:lnSpc>
                <a:spcBef>
                  <a:spcPts val="400"/>
                </a:spcBef>
                <a:spcAft>
                  <a:spcPts val="300"/>
                </a:spcAft>
                <a:buNone/>
              </a:pPr>
              <a:r>
                <a:rPr lang="en-GB" sz="1100">
                  <a:solidFill>
                    <a:schemeClr val="tx1">
                      <a:lumMod val="75000"/>
                      <a:lumOff val="25000"/>
                    </a:schemeClr>
                  </a:solidFill>
                </a:rPr>
                <a:t>The model will deliver recognised means of engagement, involvement and empowerment for health and care partners to work collaboratively with the VCSE sector, at both a system level and within communities.</a:t>
              </a:r>
            </a:p>
            <a:p>
              <a:pPr marL="9525" indent="0">
                <a:lnSpc>
                  <a:spcPct val="100000"/>
                </a:lnSpc>
                <a:spcBef>
                  <a:spcPts val="400"/>
                </a:spcBef>
                <a:spcAft>
                  <a:spcPts val="300"/>
                </a:spcAft>
                <a:buNone/>
              </a:pPr>
              <a:r>
                <a:rPr lang="en-GB" sz="1100">
                  <a:solidFill>
                    <a:schemeClr val="tx1">
                      <a:lumMod val="75000"/>
                      <a:lumOff val="25000"/>
                    </a:schemeClr>
                  </a:solidFill>
                </a:rPr>
                <a:t>Support Staffordshire and VAST are leading</a:t>
              </a:r>
              <a:br>
                <a:rPr lang="en-GB" sz="1100">
                  <a:solidFill>
                    <a:schemeClr val="tx1">
                      <a:lumMod val="75000"/>
                      <a:lumOff val="25000"/>
                    </a:schemeClr>
                  </a:solidFill>
                </a:rPr>
              </a:br>
              <a:r>
                <a:rPr lang="en-GB" sz="1100">
                  <a:solidFill>
                    <a:schemeClr val="tx1">
                      <a:lumMod val="75000"/>
                      <a:lumOff val="25000"/>
                    </a:schemeClr>
                  </a:solidFill>
                </a:rPr>
                <a:t>the development of VCSE forums, that will feed into a system VCSE Alliance. </a:t>
              </a:r>
            </a:p>
            <a:p>
              <a:pPr marL="9525" indent="0">
                <a:lnSpc>
                  <a:spcPct val="100000"/>
                </a:lnSpc>
                <a:spcBef>
                  <a:spcPts val="400"/>
                </a:spcBef>
                <a:spcAft>
                  <a:spcPts val="300"/>
                </a:spcAft>
                <a:buNone/>
              </a:pPr>
              <a:r>
                <a:rPr lang="en-GB" sz="1100">
                  <a:solidFill>
                    <a:schemeClr val="tx1">
                      <a:lumMod val="75000"/>
                      <a:lumOff val="25000"/>
                    </a:schemeClr>
                  </a:solidFill>
                </a:rPr>
                <a:t>The system VCSE Alliance will be closely linked to the ICB and ICP supported by a Memorandum of Understanding. </a:t>
              </a:r>
            </a:p>
            <a:p>
              <a:pPr marL="9525" indent="0">
                <a:lnSpc>
                  <a:spcPct val="100000"/>
                </a:lnSpc>
                <a:spcBef>
                  <a:spcPts val="400"/>
                </a:spcBef>
                <a:spcAft>
                  <a:spcPts val="300"/>
                </a:spcAft>
                <a:buNone/>
              </a:pPr>
              <a:r>
                <a:rPr lang="en-GB" sz="1100">
                  <a:solidFill>
                    <a:schemeClr val="tx1">
                      <a:lumMod val="75000"/>
                      <a:lumOff val="25000"/>
                    </a:schemeClr>
                  </a:solidFill>
                </a:rPr>
                <a:t>We are also working closely with SCVYS (Staffordshire Council of Voluntary Youth Services) to strengthen our engagement with children and young people.</a:t>
              </a:r>
              <a:endParaRPr lang="en-GB" sz="1050">
                <a:solidFill>
                  <a:schemeClr val="tx1">
                    <a:lumMod val="75000"/>
                    <a:lumOff val="25000"/>
                  </a:schemeClr>
                </a:solidFill>
              </a:endParaRPr>
            </a:p>
          </p:txBody>
        </p:sp>
      </p:grpSp>
      <p:sp>
        <p:nvSpPr>
          <p:cNvPr id="5" name="Footer Placeholder 4">
            <a:extLst>
              <a:ext uri="{FF2B5EF4-FFF2-40B4-BE49-F238E27FC236}">
                <a16:creationId xmlns:a16="http://schemas.microsoft.com/office/drawing/2014/main" id="{8572317A-2BF1-9FB1-70B2-B6964319C4F7}"/>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EA72B087-5E59-EA1B-2F42-C31CE95C554D}"/>
              </a:ext>
            </a:extLst>
          </p:cNvPr>
          <p:cNvSpPr>
            <a:spLocks noGrp="1"/>
          </p:cNvSpPr>
          <p:nvPr>
            <p:ph type="sldNum" sz="quarter" idx="12"/>
          </p:nvPr>
        </p:nvSpPr>
        <p:spPr/>
        <p:txBody>
          <a:bodyPr/>
          <a:lstStyle/>
          <a:p>
            <a:fld id="{CD8E907E-315C-F745-8CA6-CE49E976B740}" type="slidenum">
              <a:rPr lang="en-US" smtClean="0"/>
              <a:pPr/>
              <a:t>22</a:t>
            </a:fld>
            <a:endParaRPr lang="en-US"/>
          </a:p>
        </p:txBody>
      </p:sp>
    </p:spTree>
    <p:extLst>
      <p:ext uri="{BB962C8B-B14F-4D97-AF65-F5344CB8AC3E}">
        <p14:creationId xmlns:p14="http://schemas.microsoft.com/office/powerpoint/2010/main" val="18977316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7D8E6-B878-C4D6-E66B-BF1FB6B60AE6}"/>
              </a:ext>
            </a:extLst>
          </p:cNvPr>
          <p:cNvSpPr>
            <a:spLocks noGrp="1"/>
          </p:cNvSpPr>
          <p:nvPr>
            <p:ph type="title"/>
          </p:nvPr>
        </p:nvSpPr>
        <p:spPr>
          <a:xfrm>
            <a:off x="838199" y="533399"/>
            <a:ext cx="6959599" cy="563607"/>
          </a:xfrm>
        </p:spPr>
        <p:txBody>
          <a:bodyPr>
            <a:normAutofit/>
          </a:bodyPr>
          <a:lstStyle/>
          <a:p>
            <a:r>
              <a:rPr lang="en-GB" sz="3000"/>
              <a:t>Monitoring patient experience</a:t>
            </a:r>
          </a:p>
        </p:txBody>
      </p:sp>
      <p:sp>
        <p:nvSpPr>
          <p:cNvPr id="3" name="Content Placeholder 2">
            <a:extLst>
              <a:ext uri="{FF2B5EF4-FFF2-40B4-BE49-F238E27FC236}">
                <a16:creationId xmlns:a16="http://schemas.microsoft.com/office/drawing/2014/main" id="{15ABDC50-18EE-43AE-CC29-446E8DC95B7D}"/>
              </a:ext>
            </a:extLst>
          </p:cNvPr>
          <p:cNvSpPr>
            <a:spLocks noGrp="1"/>
          </p:cNvSpPr>
          <p:nvPr>
            <p:ph sz="half" idx="1"/>
          </p:nvPr>
        </p:nvSpPr>
        <p:spPr>
          <a:xfrm>
            <a:off x="838200" y="1328733"/>
            <a:ext cx="6805614" cy="4772025"/>
          </a:xfrm>
        </p:spPr>
        <p:txBody>
          <a:bodyPr>
            <a:noAutofit/>
          </a:bodyPr>
          <a:lstStyle/>
          <a:p>
            <a:pPr marL="0" indent="0">
              <a:buNone/>
            </a:pPr>
            <a:r>
              <a:rPr lang="en-GB" sz="1400" b="1">
                <a:solidFill>
                  <a:schemeClr val="accent1"/>
                </a:solidFill>
              </a:rPr>
              <a:t>Feedback from people about their experience of local services is a fundamental part of the quality and quality improvement process.  Many of the channels we have in place are able to capture this feedback informally – often anonymously – but this information can then be considered alongside feedback received through formal processes. </a:t>
            </a:r>
            <a:endParaRPr lang="en-GB" sz="1400"/>
          </a:p>
          <a:p>
            <a:r>
              <a:rPr lang="en-GB" sz="1400"/>
              <a:t>Patient Experience Reports – provide an overview of key themes and trends of patient feedback relating to providers – including actions taken in response to concerns. Includes contacts to Patient Advice and Liaison Service (PALS), complaints and MP letters.</a:t>
            </a:r>
          </a:p>
          <a:p>
            <a:r>
              <a:rPr lang="en-GB" sz="1400"/>
              <a:t>Annual complaints analysis – includes complaints that directly relate to commissioned services and those handled on behalf of external providers.</a:t>
            </a:r>
          </a:p>
          <a:p>
            <a:r>
              <a:rPr lang="en-GB" sz="1400"/>
              <a:t>Soft intelligence – we have a central system that enables patients, the public and healthcare professionals to provide feedback on local services. All soft intelligence is clinically reviewed and taken to a monitoring group for assurance, review of themes and trends or a multidisciplinary review.</a:t>
            </a:r>
          </a:p>
          <a:p>
            <a:r>
              <a:rPr lang="en-GB" sz="1400"/>
              <a:t>Learning Disabilities Mortality Review (</a:t>
            </a:r>
            <a:r>
              <a:rPr lang="en-GB" sz="1400" err="1"/>
              <a:t>LeDeR</a:t>
            </a:r>
            <a:r>
              <a:rPr lang="en-GB" sz="1400"/>
              <a:t>) – a programme that undertakes a review of all deaths involving individuals with learning disabilities aged four years and over. The aim is to improve the quality of health and social care service delivery for people with learning disabilities, reduce premature mortality and health inequalities and influence practice at individual, operational and strategic levels</a:t>
            </a:r>
          </a:p>
        </p:txBody>
      </p:sp>
      <p:sp>
        <p:nvSpPr>
          <p:cNvPr id="4" name="Content Placeholder 3">
            <a:extLst>
              <a:ext uri="{FF2B5EF4-FFF2-40B4-BE49-F238E27FC236}">
                <a16:creationId xmlns:a16="http://schemas.microsoft.com/office/drawing/2014/main" id="{EE30489A-90DE-8A8A-182A-C13C5B33DA54}"/>
              </a:ext>
            </a:extLst>
          </p:cNvPr>
          <p:cNvSpPr>
            <a:spLocks noGrp="1"/>
          </p:cNvSpPr>
          <p:nvPr>
            <p:ph sz="half" idx="2"/>
          </p:nvPr>
        </p:nvSpPr>
        <p:spPr>
          <a:xfrm>
            <a:off x="8386763" y="533399"/>
            <a:ext cx="3471861" cy="3469711"/>
          </a:xfrm>
        </p:spPr>
        <p:txBody>
          <a:bodyPr tIns="0">
            <a:normAutofit/>
          </a:bodyPr>
          <a:lstStyle/>
          <a:p>
            <a:pPr marL="0" indent="0">
              <a:lnSpc>
                <a:spcPct val="100000"/>
              </a:lnSpc>
              <a:spcBef>
                <a:spcPts val="600"/>
              </a:spcBef>
              <a:buNone/>
            </a:pPr>
            <a:r>
              <a:rPr lang="en-GB" sz="1800" b="1">
                <a:solidFill>
                  <a:schemeClr val="accent1"/>
                </a:solidFill>
              </a:rPr>
              <a:t>How you can provide feedback to the ICB about your experience of local services </a:t>
            </a:r>
          </a:p>
          <a:p>
            <a:r>
              <a:rPr lang="en-GB" sz="1600" b="1">
                <a:latin typeface="+mn-lt"/>
              </a:rPr>
              <a:t>Telephone:</a:t>
            </a:r>
            <a:r>
              <a:rPr lang="en-GB" sz="1600">
                <a:latin typeface="+mn-lt"/>
              </a:rPr>
              <a:t> 0300 123 1461 between the hours of 8.30am until 4.30pm</a:t>
            </a:r>
          </a:p>
          <a:p>
            <a:r>
              <a:rPr lang="en-GB" sz="1600" b="1">
                <a:latin typeface="+mn-lt"/>
              </a:rPr>
              <a:t>By post :-</a:t>
            </a:r>
            <a:r>
              <a:rPr lang="en-GB" sz="1600">
                <a:latin typeface="+mn-lt"/>
              </a:rPr>
              <a:t> </a:t>
            </a:r>
          </a:p>
          <a:p>
            <a:pPr marL="407988" lvl="1" indent="-168275"/>
            <a:r>
              <a:rPr lang="en-GB" sz="1400" b="1">
                <a:latin typeface="+mn-lt"/>
              </a:rPr>
              <a:t>NHS Staffordshire &amp; Stoke-on-Trent Integrated Care Board</a:t>
            </a:r>
            <a:br>
              <a:rPr lang="en-GB" sz="1400">
                <a:latin typeface="+mn-lt"/>
              </a:rPr>
            </a:br>
            <a:r>
              <a:rPr lang="en-GB" sz="1400">
                <a:latin typeface="+mn-lt"/>
              </a:rPr>
              <a:t>Stafford Education &amp; Enterprise Park, </a:t>
            </a:r>
            <a:br>
              <a:rPr lang="en-GB" sz="1400">
                <a:latin typeface="+mn-lt"/>
              </a:rPr>
            </a:br>
            <a:r>
              <a:rPr lang="en-GB" sz="1400">
                <a:latin typeface="+mn-lt"/>
              </a:rPr>
              <a:t>Weston Rd,</a:t>
            </a:r>
            <a:br>
              <a:rPr lang="en-GB" sz="1400">
                <a:latin typeface="+mn-lt"/>
              </a:rPr>
            </a:br>
            <a:r>
              <a:rPr lang="en-GB" sz="1400">
                <a:latin typeface="+mn-lt"/>
              </a:rPr>
              <a:t>Stafford, </a:t>
            </a:r>
            <a:br>
              <a:rPr lang="en-GB" sz="1400">
                <a:latin typeface="+mn-lt"/>
              </a:rPr>
            </a:br>
            <a:r>
              <a:rPr lang="en-GB" sz="1400">
                <a:latin typeface="+mn-lt"/>
              </a:rPr>
              <a:t>ST18 0BF</a:t>
            </a:r>
          </a:p>
        </p:txBody>
      </p:sp>
      <p:pic>
        <p:nvPicPr>
          <p:cNvPr id="7" name="Picture Placeholder 6" descr="Patient consultation">
            <a:extLst>
              <a:ext uri="{FF2B5EF4-FFF2-40B4-BE49-F238E27FC236}">
                <a16:creationId xmlns:a16="http://schemas.microsoft.com/office/drawing/2014/main" id="{4F4BA8E5-8A26-33C5-61C0-9EAC475B9DB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125880" y="4076620"/>
            <a:ext cx="2095258" cy="2095258"/>
          </a:xfrm>
          <a:prstGeom prst="ellipse">
            <a:avLst/>
          </a:prstGeom>
        </p:spPr>
      </p:pic>
      <p:pic>
        <p:nvPicPr>
          <p:cNvPr id="12" name="Picture 11">
            <a:extLst>
              <a:ext uri="{FF2B5EF4-FFF2-40B4-BE49-F238E27FC236}">
                <a16:creationId xmlns:a16="http://schemas.microsoft.com/office/drawing/2014/main" id="{E62EED53-2E8A-B6A3-EEA3-B6D82CB0267A}"/>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4400000">
            <a:off x="10177191" y="4556430"/>
            <a:ext cx="1677751" cy="977152"/>
          </a:xfrm>
          <a:prstGeom prst="rect">
            <a:avLst/>
          </a:prstGeom>
        </p:spPr>
      </p:pic>
      <p:sp>
        <p:nvSpPr>
          <p:cNvPr id="5" name="Footer Placeholder 4">
            <a:extLst>
              <a:ext uri="{FF2B5EF4-FFF2-40B4-BE49-F238E27FC236}">
                <a16:creationId xmlns:a16="http://schemas.microsoft.com/office/drawing/2014/main" id="{70F2874F-9901-945D-23F2-36EA35A8C269}"/>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A45030D7-3FCC-15B5-3FF9-0672B0917B60}"/>
              </a:ext>
            </a:extLst>
          </p:cNvPr>
          <p:cNvSpPr>
            <a:spLocks noGrp="1"/>
          </p:cNvSpPr>
          <p:nvPr>
            <p:ph type="sldNum" sz="quarter" idx="12"/>
          </p:nvPr>
        </p:nvSpPr>
        <p:spPr/>
        <p:txBody>
          <a:bodyPr/>
          <a:lstStyle/>
          <a:p>
            <a:fld id="{CD8E907E-315C-F745-8CA6-CE49E976B740}" type="slidenum">
              <a:rPr lang="en-US" smtClean="0">
                <a:solidFill>
                  <a:schemeClr val="accent1"/>
                </a:solidFill>
              </a:rPr>
              <a:pPr/>
              <a:t>23</a:t>
            </a:fld>
            <a:endParaRPr lang="en-US">
              <a:solidFill>
                <a:schemeClr val="accent1"/>
              </a:solidFill>
            </a:endParaRPr>
          </a:p>
        </p:txBody>
      </p:sp>
    </p:spTree>
    <p:extLst>
      <p:ext uri="{BB962C8B-B14F-4D97-AF65-F5344CB8AC3E}">
        <p14:creationId xmlns:p14="http://schemas.microsoft.com/office/powerpoint/2010/main" val="2993530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555B7-2334-C614-FF14-D8914AB4E6B0}"/>
              </a:ext>
            </a:extLst>
          </p:cNvPr>
          <p:cNvSpPr>
            <a:spLocks noGrp="1"/>
          </p:cNvSpPr>
          <p:nvPr>
            <p:ph type="title"/>
          </p:nvPr>
        </p:nvSpPr>
        <p:spPr>
          <a:xfrm>
            <a:off x="838200" y="487999"/>
            <a:ext cx="10515600" cy="643764"/>
          </a:xfrm>
        </p:spPr>
        <p:txBody>
          <a:bodyPr/>
          <a:lstStyle/>
          <a:p>
            <a:r>
              <a:rPr lang="en-GB" sz="4000"/>
              <a:t>Emerging Stakeholder Framework </a:t>
            </a:r>
            <a:endParaRPr lang="en-GB"/>
          </a:p>
        </p:txBody>
      </p:sp>
      <p:grpSp>
        <p:nvGrpSpPr>
          <p:cNvPr id="3" name="Diagram" descr="Diagram showing how we are merging Stakeholder Framework ">
            <a:extLst>
              <a:ext uri="{FF2B5EF4-FFF2-40B4-BE49-F238E27FC236}">
                <a16:creationId xmlns:a16="http://schemas.microsoft.com/office/drawing/2014/main" id="{C1EB6C9C-94CC-773A-5AD5-AFE11BB78245}"/>
              </a:ext>
            </a:extLst>
          </p:cNvPr>
          <p:cNvGrpSpPr/>
          <p:nvPr/>
        </p:nvGrpSpPr>
        <p:grpSpPr>
          <a:xfrm>
            <a:off x="772737" y="1495616"/>
            <a:ext cx="10646526" cy="4644006"/>
            <a:chOff x="772737" y="1495616"/>
            <a:chExt cx="10646526" cy="4644006"/>
          </a:xfrm>
        </p:grpSpPr>
        <p:sp>
          <p:nvSpPr>
            <p:cNvPr id="40" name="Rectangle: Rounded Corners 20">
              <a:extLst>
                <a:ext uri="{FF2B5EF4-FFF2-40B4-BE49-F238E27FC236}">
                  <a16:creationId xmlns:a16="http://schemas.microsoft.com/office/drawing/2014/main" id="{0236E94B-E49D-02B1-B9CA-515B391C650D}"/>
                </a:ext>
              </a:extLst>
            </p:cNvPr>
            <p:cNvSpPr/>
            <p:nvPr/>
          </p:nvSpPr>
          <p:spPr>
            <a:xfrm>
              <a:off x="772737" y="2151632"/>
              <a:ext cx="2033195" cy="492616"/>
            </a:xfrm>
            <a:prstGeom prst="roundRect">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Health and </a:t>
              </a:r>
              <a:b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b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Wellbeing Boards</a:t>
              </a:r>
            </a:p>
          </p:txBody>
        </p:sp>
        <p:sp>
          <p:nvSpPr>
            <p:cNvPr id="41" name="Rectangle: Rounded Corners 22">
              <a:extLst>
                <a:ext uri="{FF2B5EF4-FFF2-40B4-BE49-F238E27FC236}">
                  <a16:creationId xmlns:a16="http://schemas.microsoft.com/office/drawing/2014/main" id="{E403FE33-9D02-CEF4-C7B9-E9DEDD40B1A8}"/>
                </a:ext>
              </a:extLst>
            </p:cNvPr>
            <p:cNvSpPr/>
            <p:nvPr/>
          </p:nvSpPr>
          <p:spPr>
            <a:xfrm>
              <a:off x="772737" y="2741259"/>
              <a:ext cx="2033195" cy="41161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Arial" panose="020B0604020202020204"/>
                </a:rPr>
                <a:t>Observatories</a:t>
              </a:r>
              <a:endParaRPr kumimoji="0" lang="en-GB"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2" name="Rectangle: Rounded Corners 23">
              <a:extLst>
                <a:ext uri="{FF2B5EF4-FFF2-40B4-BE49-F238E27FC236}">
                  <a16:creationId xmlns:a16="http://schemas.microsoft.com/office/drawing/2014/main" id="{9CD3697B-B796-6F5C-4B01-F1FF38C2F0BD}"/>
                </a:ext>
              </a:extLst>
            </p:cNvPr>
            <p:cNvSpPr/>
            <p:nvPr/>
          </p:nvSpPr>
          <p:spPr>
            <a:xfrm>
              <a:off x="772737" y="3839514"/>
              <a:ext cx="2033195" cy="492616"/>
            </a:xfrm>
            <a:prstGeom prst="roundRect">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Health and Care Senate</a:t>
              </a:r>
            </a:p>
          </p:txBody>
        </p:sp>
        <p:sp>
          <p:nvSpPr>
            <p:cNvPr id="43" name="Rectangle: Rounded Corners 24">
              <a:extLst>
                <a:ext uri="{FF2B5EF4-FFF2-40B4-BE49-F238E27FC236}">
                  <a16:creationId xmlns:a16="http://schemas.microsoft.com/office/drawing/2014/main" id="{71D4F5C8-6738-EE99-1F37-B882A47AC9D5}"/>
                </a:ext>
              </a:extLst>
            </p:cNvPr>
            <p:cNvSpPr/>
            <p:nvPr/>
          </p:nvSpPr>
          <p:spPr>
            <a:xfrm>
              <a:off x="772737" y="4429141"/>
              <a:ext cx="2033195" cy="411616"/>
            </a:xfrm>
            <a:prstGeom prst="roundRect">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VCSE Alliance </a:t>
              </a:r>
            </a:p>
          </p:txBody>
        </p:sp>
        <p:sp>
          <p:nvSpPr>
            <p:cNvPr id="44" name="Rectangle: Rounded Corners 40">
              <a:extLst>
                <a:ext uri="{FF2B5EF4-FFF2-40B4-BE49-F238E27FC236}">
                  <a16:creationId xmlns:a16="http://schemas.microsoft.com/office/drawing/2014/main" id="{55BFA1C3-24E3-CCCC-4DA0-C301F4C15941}"/>
                </a:ext>
              </a:extLst>
            </p:cNvPr>
            <p:cNvSpPr/>
            <p:nvPr/>
          </p:nvSpPr>
          <p:spPr>
            <a:xfrm>
              <a:off x="772738" y="3249886"/>
              <a:ext cx="2033195" cy="492616"/>
            </a:xfrm>
            <a:prstGeom prst="roundRect">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Population Health </a:t>
              </a:r>
              <a:r>
                <a:rPr lang="en-GB" sz="1200">
                  <a:solidFill>
                    <a:srgbClr val="FFFFFF"/>
                  </a:solidFill>
                  <a:latin typeface="Arial" panose="020B0604020202020204"/>
                </a:rPr>
                <a:t>M</a:t>
              </a:r>
              <a:r>
                <a:rPr kumimoji="0" lang="en-GB" sz="1200" b="0" i="0" u="none" strike="noStrike" kern="1200" cap="none" spc="0" normalizeH="0" baseline="0" noProof="0" err="1">
                  <a:ln>
                    <a:noFill/>
                  </a:ln>
                  <a:solidFill>
                    <a:srgbClr val="FFFFFF"/>
                  </a:solidFill>
                  <a:effectLst/>
                  <a:uLnTx/>
                  <a:uFillTx/>
                  <a:latin typeface="Arial" panose="020B0604020202020204"/>
                  <a:ea typeface="+mn-ea"/>
                  <a:cs typeface="+mn-cs"/>
                </a:rPr>
                <a:t>anagement</a:t>
              </a:r>
              <a:endParaRPr kumimoji="0" lang="en-GB"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nvGrpSpPr>
            <p:cNvPr id="45" name="Group 44">
              <a:extLst>
                <a:ext uri="{FF2B5EF4-FFF2-40B4-BE49-F238E27FC236}">
                  <a16:creationId xmlns:a16="http://schemas.microsoft.com/office/drawing/2014/main" id="{1B547DEA-7E84-575C-8A13-3BA439824A4D}"/>
                </a:ext>
              </a:extLst>
            </p:cNvPr>
            <p:cNvGrpSpPr/>
            <p:nvPr/>
          </p:nvGrpSpPr>
          <p:grpSpPr>
            <a:xfrm>
              <a:off x="772737" y="4937768"/>
              <a:ext cx="8949035" cy="576005"/>
              <a:chOff x="664458" y="4947288"/>
              <a:chExt cx="8444039" cy="891466"/>
            </a:xfrm>
          </p:grpSpPr>
          <p:sp>
            <p:nvSpPr>
              <p:cNvPr id="56" name="Rectangle: Rounded Corners 23">
                <a:extLst>
                  <a:ext uri="{FF2B5EF4-FFF2-40B4-BE49-F238E27FC236}">
                    <a16:creationId xmlns:a16="http://schemas.microsoft.com/office/drawing/2014/main" id="{5CD7D320-5A9D-4FFF-2542-E8937CDA836A}"/>
                  </a:ext>
                </a:extLst>
              </p:cNvPr>
              <p:cNvSpPr/>
              <p:nvPr/>
            </p:nvSpPr>
            <p:spPr>
              <a:xfrm>
                <a:off x="664458" y="4947293"/>
                <a:ext cx="1918461" cy="89145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NHS providers </a:t>
                </a:r>
                <a:br>
                  <a:rPr kumimoji="0" lang="en-GB" sz="1200" b="1"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br>
                <a:r>
                  <a:rPr kumimoji="0" lang="en-GB" sz="120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inc.</a:t>
                </a:r>
                <a:r>
                  <a:rPr kumimoji="0" lang="en-GB" sz="1200" b="1"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 </a:t>
                </a:r>
                <a:r>
                  <a:rPr kumimoji="0" lang="en-GB" sz="120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Primary Care Networks </a:t>
                </a:r>
              </a:p>
            </p:txBody>
          </p:sp>
          <p:sp>
            <p:nvSpPr>
              <p:cNvPr id="57" name="Rectangle: Rounded Corners 23">
                <a:extLst>
                  <a:ext uri="{FF2B5EF4-FFF2-40B4-BE49-F238E27FC236}">
                    <a16:creationId xmlns:a16="http://schemas.microsoft.com/office/drawing/2014/main" id="{02091660-94C3-AEE2-4AD2-C061846F6AD9}"/>
                  </a:ext>
                </a:extLst>
              </p:cNvPr>
              <p:cNvSpPr/>
              <p:nvPr/>
            </p:nvSpPr>
            <p:spPr>
              <a:xfrm>
                <a:off x="2717675" y="4947296"/>
                <a:ext cx="2017462" cy="89145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Councils</a:t>
                </a:r>
              </a:p>
            </p:txBody>
          </p:sp>
          <p:sp>
            <p:nvSpPr>
              <p:cNvPr id="58" name="Rectangle: Rounded Corners 23">
                <a:extLst>
                  <a:ext uri="{FF2B5EF4-FFF2-40B4-BE49-F238E27FC236}">
                    <a16:creationId xmlns:a16="http://schemas.microsoft.com/office/drawing/2014/main" id="{69C3A9BD-7286-1985-E2A1-B9FCB8325136}"/>
                  </a:ext>
                </a:extLst>
              </p:cNvPr>
              <p:cNvSpPr/>
              <p:nvPr/>
            </p:nvSpPr>
            <p:spPr>
              <a:xfrm>
                <a:off x="4848706" y="4947291"/>
                <a:ext cx="2162362" cy="89145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Healthwatch </a:t>
                </a:r>
                <a:endParaRPr lang="en-GB" sz="1200">
                  <a:solidFill>
                    <a:schemeClr val="tx1">
                      <a:lumMod val="85000"/>
                      <a:lumOff val="15000"/>
                    </a:schemeClr>
                  </a:solidFill>
                  <a:latin typeface="Arial" panose="020B0604020202020204"/>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Staffordshire and Stoke-on-Trent </a:t>
                </a:r>
              </a:p>
            </p:txBody>
          </p:sp>
          <p:sp>
            <p:nvSpPr>
              <p:cNvPr id="59" name="Rectangle: Rounded Corners 23">
                <a:extLst>
                  <a:ext uri="{FF2B5EF4-FFF2-40B4-BE49-F238E27FC236}">
                    <a16:creationId xmlns:a16="http://schemas.microsoft.com/office/drawing/2014/main" id="{0343F1DE-CC12-B06D-32DE-97D928DC9A1D}"/>
                  </a:ext>
                </a:extLst>
              </p:cNvPr>
              <p:cNvSpPr/>
              <p:nvPr/>
            </p:nvSpPr>
            <p:spPr>
              <a:xfrm>
                <a:off x="7124637" y="4947288"/>
                <a:ext cx="1983860" cy="89145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VCSE – inc.</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a:solidFill>
                      <a:schemeClr val="tx1">
                        <a:lumMod val="85000"/>
                        <a:lumOff val="15000"/>
                      </a:schemeClr>
                    </a:solidFill>
                    <a:latin typeface="Arial" panose="020B0604020202020204"/>
                  </a:rPr>
                  <a:t>Health Communities Forums </a:t>
                </a:r>
                <a:endPar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endParaRPr>
              </a:p>
            </p:txBody>
          </p:sp>
        </p:grpSp>
        <p:sp>
          <p:nvSpPr>
            <p:cNvPr id="46" name="Rectangle: Rounded Corners 24">
              <a:extLst>
                <a:ext uri="{FF2B5EF4-FFF2-40B4-BE49-F238E27FC236}">
                  <a16:creationId xmlns:a16="http://schemas.microsoft.com/office/drawing/2014/main" id="{0F7E0A94-B16B-EBF5-8BDD-21A720D48CD6}"/>
                </a:ext>
              </a:extLst>
            </p:cNvPr>
            <p:cNvSpPr/>
            <p:nvPr/>
          </p:nvSpPr>
          <p:spPr>
            <a:xfrm>
              <a:off x="772739" y="5754027"/>
              <a:ext cx="8949033" cy="385595"/>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One-to-one service user and clinician/professional interface</a:t>
              </a:r>
            </a:p>
          </p:txBody>
        </p:sp>
        <p:sp>
          <p:nvSpPr>
            <p:cNvPr id="47" name="Rectangle: Rounded Corners 22">
              <a:extLst>
                <a:ext uri="{FF2B5EF4-FFF2-40B4-BE49-F238E27FC236}">
                  <a16:creationId xmlns:a16="http://schemas.microsoft.com/office/drawing/2014/main" id="{147E0EDF-CEC2-4C6F-A19F-8BF259E1BC00}"/>
                </a:ext>
              </a:extLst>
            </p:cNvPr>
            <p:cNvSpPr/>
            <p:nvPr/>
          </p:nvSpPr>
          <p:spPr>
            <a:xfrm>
              <a:off x="2948746" y="2143428"/>
              <a:ext cx="4622387" cy="492616"/>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rgbClr val="FFFFFF"/>
                  </a:solidFill>
                  <a:latin typeface="Arial" panose="020B0604020202020204"/>
                </a:rPr>
                <a:t>ICB – statutory involvement </a:t>
              </a:r>
            </a:p>
          </p:txBody>
        </p:sp>
        <p:sp>
          <p:nvSpPr>
            <p:cNvPr id="48" name="Rectangle: Rounded Corners 40">
              <a:extLst>
                <a:ext uri="{FF2B5EF4-FFF2-40B4-BE49-F238E27FC236}">
                  <a16:creationId xmlns:a16="http://schemas.microsoft.com/office/drawing/2014/main" id="{C60CD857-17E4-62FD-43FD-25D4EC215B5C}"/>
                </a:ext>
              </a:extLst>
            </p:cNvPr>
            <p:cNvSpPr/>
            <p:nvPr/>
          </p:nvSpPr>
          <p:spPr>
            <a:xfrm>
              <a:off x="2948746" y="2907408"/>
              <a:ext cx="4622387" cy="506206"/>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Place-based networks</a:t>
              </a:r>
            </a:p>
          </p:txBody>
        </p:sp>
        <p:sp>
          <p:nvSpPr>
            <p:cNvPr id="49" name="Rectangle: Rounded Corners 22">
              <a:extLst>
                <a:ext uri="{FF2B5EF4-FFF2-40B4-BE49-F238E27FC236}">
                  <a16:creationId xmlns:a16="http://schemas.microsoft.com/office/drawing/2014/main" id="{825B650C-6745-0E24-C5D6-D4E2D2E4EE5E}"/>
                </a:ext>
              </a:extLst>
            </p:cNvPr>
            <p:cNvSpPr/>
            <p:nvPr/>
          </p:nvSpPr>
          <p:spPr>
            <a:xfrm>
              <a:off x="2948746" y="4348359"/>
              <a:ext cx="4622387" cy="492616"/>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Neighbourhoods</a:t>
              </a:r>
            </a:p>
          </p:txBody>
        </p:sp>
        <p:sp>
          <p:nvSpPr>
            <p:cNvPr id="50" name="Speech Bubble: Oval 26">
              <a:extLst>
                <a:ext uri="{FF2B5EF4-FFF2-40B4-BE49-F238E27FC236}">
                  <a16:creationId xmlns:a16="http://schemas.microsoft.com/office/drawing/2014/main" id="{D48450DB-4D8A-68FE-9343-FA3C566EC210}"/>
                </a:ext>
              </a:extLst>
            </p:cNvPr>
            <p:cNvSpPr/>
            <p:nvPr/>
          </p:nvSpPr>
          <p:spPr>
            <a:xfrm>
              <a:off x="7908130" y="2198611"/>
              <a:ext cx="1681667" cy="1016371"/>
            </a:xfrm>
            <a:prstGeom prst="wedgeEllipseCallout">
              <a:avLst>
                <a:gd name="adj1" fmla="val -36147"/>
                <a:gd name="adj2" fmla="val 59196"/>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People’s Assembly </a:t>
              </a:r>
            </a:p>
          </p:txBody>
        </p:sp>
        <p:sp>
          <p:nvSpPr>
            <p:cNvPr id="51" name="Speech Bubble: Oval 26">
              <a:extLst>
                <a:ext uri="{FF2B5EF4-FFF2-40B4-BE49-F238E27FC236}">
                  <a16:creationId xmlns:a16="http://schemas.microsoft.com/office/drawing/2014/main" id="{BECC960A-82E6-0808-D5DB-67DD5981EA20}"/>
                </a:ext>
              </a:extLst>
            </p:cNvPr>
            <p:cNvSpPr/>
            <p:nvPr/>
          </p:nvSpPr>
          <p:spPr>
            <a:xfrm>
              <a:off x="7865798" y="3470168"/>
              <a:ext cx="1681667" cy="1016371"/>
            </a:xfrm>
            <a:prstGeom prst="wedgeEllipseCallout">
              <a:avLst>
                <a:gd name="adj1" fmla="val 41086"/>
                <a:gd name="adj2" fmla="val 50109"/>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Virtual People’s Panel</a:t>
              </a:r>
            </a:p>
          </p:txBody>
        </p:sp>
        <p:sp>
          <p:nvSpPr>
            <p:cNvPr id="52" name="Rectangle: Rounded Corners 23">
              <a:extLst>
                <a:ext uri="{FF2B5EF4-FFF2-40B4-BE49-F238E27FC236}">
                  <a16:creationId xmlns:a16="http://schemas.microsoft.com/office/drawing/2014/main" id="{8415E2FB-C17D-5FBE-D00D-F26C3E0356DD}"/>
                </a:ext>
              </a:extLst>
            </p:cNvPr>
            <p:cNvSpPr/>
            <p:nvPr/>
          </p:nvSpPr>
          <p:spPr>
            <a:xfrm>
              <a:off x="9842128" y="1495616"/>
              <a:ext cx="1554678" cy="510141"/>
            </a:xfrm>
            <a:prstGeom prst="roundRect">
              <a:avLst>
                <a:gd name="adj"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Intelligence</a:t>
              </a:r>
            </a:p>
          </p:txBody>
        </p:sp>
        <p:sp>
          <p:nvSpPr>
            <p:cNvPr id="53" name="Rectangle: Rounded Corners 23">
              <a:extLst>
                <a:ext uri="{FF2B5EF4-FFF2-40B4-BE49-F238E27FC236}">
                  <a16:creationId xmlns:a16="http://schemas.microsoft.com/office/drawing/2014/main" id="{F234F678-BA47-3502-58CF-72D67436F8F1}"/>
                </a:ext>
              </a:extLst>
            </p:cNvPr>
            <p:cNvSpPr/>
            <p:nvPr/>
          </p:nvSpPr>
          <p:spPr>
            <a:xfrm>
              <a:off x="9842127" y="2694510"/>
              <a:ext cx="1554678" cy="506206"/>
            </a:xfrm>
            <a:prstGeom prst="roundRect">
              <a:avLst>
                <a:gd name="adj"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Involvement</a:t>
              </a:r>
            </a:p>
          </p:txBody>
        </p:sp>
        <p:sp>
          <p:nvSpPr>
            <p:cNvPr id="54" name="Rectangle: Rounded Corners 23">
              <a:extLst>
                <a:ext uri="{FF2B5EF4-FFF2-40B4-BE49-F238E27FC236}">
                  <a16:creationId xmlns:a16="http://schemas.microsoft.com/office/drawing/2014/main" id="{A12E2763-096C-560E-5C43-94D9CF0AD645}"/>
                </a:ext>
              </a:extLst>
            </p:cNvPr>
            <p:cNvSpPr/>
            <p:nvPr/>
          </p:nvSpPr>
          <p:spPr>
            <a:xfrm>
              <a:off x="9848505" y="3387462"/>
              <a:ext cx="1554678" cy="506206"/>
            </a:xfrm>
            <a:prstGeom prst="roundRect">
              <a:avLst>
                <a:gd name="adj"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Engagement</a:t>
              </a:r>
            </a:p>
          </p:txBody>
        </p:sp>
        <p:sp>
          <p:nvSpPr>
            <p:cNvPr id="55" name="Rectangle: Rounded Corners 23">
              <a:extLst>
                <a:ext uri="{FF2B5EF4-FFF2-40B4-BE49-F238E27FC236}">
                  <a16:creationId xmlns:a16="http://schemas.microsoft.com/office/drawing/2014/main" id="{1672848E-86B1-DE56-F437-21E8C6B7DCE8}"/>
                </a:ext>
              </a:extLst>
            </p:cNvPr>
            <p:cNvSpPr/>
            <p:nvPr/>
          </p:nvSpPr>
          <p:spPr>
            <a:xfrm>
              <a:off x="9864585" y="5336179"/>
              <a:ext cx="1554678" cy="506206"/>
            </a:xfrm>
            <a:prstGeom prst="roundRect">
              <a:avLst>
                <a:gd name="adj"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Experience</a:t>
              </a:r>
            </a:p>
          </p:txBody>
        </p:sp>
        <p:cxnSp>
          <p:nvCxnSpPr>
            <p:cNvPr id="35" name="Straight Connector 34">
              <a:extLst>
                <a:ext uri="{FF2B5EF4-FFF2-40B4-BE49-F238E27FC236}">
                  <a16:creationId xmlns:a16="http://schemas.microsoft.com/office/drawing/2014/main" id="{87F8DFF0-93F7-1947-7D23-FFAF9D2538BF}"/>
                </a:ext>
                <a:ext uri="{C183D7F6-B498-43B3-948B-1728B52AA6E4}">
                  <adec:decorative xmlns:adec="http://schemas.microsoft.com/office/drawing/2017/decorative" val="1"/>
                </a:ext>
              </a:extLst>
            </p:cNvPr>
            <p:cNvCxnSpPr>
              <a:cxnSpLocks/>
            </p:cNvCxnSpPr>
            <p:nvPr/>
          </p:nvCxnSpPr>
          <p:spPr>
            <a:xfrm>
              <a:off x="772737" y="5615167"/>
              <a:ext cx="8949034"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36" name="Triangle 35">
              <a:extLst>
                <a:ext uri="{FF2B5EF4-FFF2-40B4-BE49-F238E27FC236}">
                  <a16:creationId xmlns:a16="http://schemas.microsoft.com/office/drawing/2014/main" id="{C828EFDB-B676-1552-7746-3EF4325A5406}"/>
                </a:ext>
                <a:ext uri="{C183D7F6-B498-43B3-948B-1728B52AA6E4}">
                  <adec:decorative xmlns:adec="http://schemas.microsoft.com/office/drawing/2017/decorative" val="1"/>
                </a:ext>
              </a:extLst>
            </p:cNvPr>
            <p:cNvSpPr/>
            <p:nvPr/>
          </p:nvSpPr>
          <p:spPr>
            <a:xfrm rot="10800000">
              <a:off x="5012916" y="5622076"/>
              <a:ext cx="278743" cy="97013"/>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7" name="Rectangle: Rounded Corners 23">
              <a:extLst>
                <a:ext uri="{FF2B5EF4-FFF2-40B4-BE49-F238E27FC236}">
                  <a16:creationId xmlns:a16="http://schemas.microsoft.com/office/drawing/2014/main" id="{AFFF8F7B-A7CE-893C-23C8-90B3CDAB5878}"/>
                </a:ext>
              </a:extLst>
            </p:cNvPr>
            <p:cNvSpPr/>
            <p:nvPr/>
          </p:nvSpPr>
          <p:spPr>
            <a:xfrm>
              <a:off x="9864585" y="4561703"/>
              <a:ext cx="1554678" cy="506206"/>
            </a:xfrm>
            <a:prstGeom prst="roundRect">
              <a:avLst>
                <a:gd name="adj"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Insight</a:t>
              </a:r>
            </a:p>
          </p:txBody>
        </p:sp>
        <p:sp>
          <p:nvSpPr>
            <p:cNvPr id="38" name="Rectangle: Rounded Corners 22">
              <a:extLst>
                <a:ext uri="{FF2B5EF4-FFF2-40B4-BE49-F238E27FC236}">
                  <a16:creationId xmlns:a16="http://schemas.microsoft.com/office/drawing/2014/main" id="{AF0E43A2-0C27-1483-0B70-B77C9C6F0FE4}"/>
                </a:ext>
              </a:extLst>
            </p:cNvPr>
            <p:cNvSpPr/>
            <p:nvPr/>
          </p:nvSpPr>
          <p:spPr>
            <a:xfrm>
              <a:off x="772737" y="1495616"/>
              <a:ext cx="8949034" cy="510141"/>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chemeClr val="tx1">
                      <a:lumMod val="85000"/>
                      <a:lumOff val="15000"/>
                    </a:schemeClr>
                  </a:solidFill>
                  <a:effectLst/>
                  <a:uLnTx/>
                  <a:uFillTx/>
                  <a:latin typeface="Arial" panose="020B0604020202020204"/>
                  <a:ea typeface="+mn-ea"/>
                  <a:cs typeface="+mn-cs"/>
                </a:rPr>
                <a:t>Integrated Care Partnership </a:t>
              </a:r>
            </a:p>
          </p:txBody>
        </p:sp>
        <p:sp>
          <p:nvSpPr>
            <p:cNvPr id="39" name="Rectangle: Rounded Corners 40">
              <a:extLst>
                <a:ext uri="{FF2B5EF4-FFF2-40B4-BE49-F238E27FC236}">
                  <a16:creationId xmlns:a16="http://schemas.microsoft.com/office/drawing/2014/main" id="{DCB2AD3F-F1BC-2A43-8C74-20E0B7FC25A2}"/>
                </a:ext>
              </a:extLst>
            </p:cNvPr>
            <p:cNvSpPr/>
            <p:nvPr/>
          </p:nvSpPr>
          <p:spPr>
            <a:xfrm>
              <a:off x="2942370" y="3667337"/>
              <a:ext cx="4622387" cy="521168"/>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Provider Collaboratives</a:t>
              </a:r>
            </a:p>
          </p:txBody>
        </p:sp>
      </p:grpSp>
      <p:sp>
        <p:nvSpPr>
          <p:cNvPr id="5" name="Footer Placeholder 4">
            <a:extLst>
              <a:ext uri="{FF2B5EF4-FFF2-40B4-BE49-F238E27FC236}">
                <a16:creationId xmlns:a16="http://schemas.microsoft.com/office/drawing/2014/main" id="{B1642344-B6A3-5563-DE53-53C5E8217464}"/>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A590C3E5-43A6-8E85-B92B-8E734B705C79}"/>
              </a:ext>
            </a:extLst>
          </p:cNvPr>
          <p:cNvSpPr>
            <a:spLocks noGrp="1"/>
          </p:cNvSpPr>
          <p:nvPr>
            <p:ph type="sldNum" sz="quarter" idx="12"/>
          </p:nvPr>
        </p:nvSpPr>
        <p:spPr/>
        <p:txBody>
          <a:bodyPr/>
          <a:lstStyle/>
          <a:p>
            <a:fld id="{CD8E907E-315C-F745-8CA6-CE49E976B740}" type="slidenum">
              <a:rPr lang="en-US" smtClean="0"/>
              <a:pPr/>
              <a:t>24</a:t>
            </a:fld>
            <a:endParaRPr lang="en-US"/>
          </a:p>
        </p:txBody>
      </p:sp>
    </p:spTree>
    <p:extLst>
      <p:ext uri="{BB962C8B-B14F-4D97-AF65-F5344CB8AC3E}">
        <p14:creationId xmlns:p14="http://schemas.microsoft.com/office/powerpoint/2010/main" val="36077680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17395-8313-CC08-A40D-12AD11C2B688}"/>
              </a:ext>
            </a:extLst>
          </p:cNvPr>
          <p:cNvSpPr>
            <a:spLocks noGrp="1"/>
          </p:cNvSpPr>
          <p:nvPr>
            <p:ph type="title"/>
          </p:nvPr>
        </p:nvSpPr>
        <p:spPr>
          <a:xfrm>
            <a:off x="838200" y="488000"/>
            <a:ext cx="10515600" cy="643766"/>
          </a:xfrm>
        </p:spPr>
        <p:txBody>
          <a:bodyPr/>
          <a:lstStyle/>
          <a:p>
            <a:r>
              <a:rPr lang="en-GB"/>
              <a:t>Role of the VCSE sector in the ICS</a:t>
            </a:r>
          </a:p>
        </p:txBody>
      </p:sp>
      <p:sp>
        <p:nvSpPr>
          <p:cNvPr id="3" name="Content Placeholder 2">
            <a:extLst>
              <a:ext uri="{FF2B5EF4-FFF2-40B4-BE49-F238E27FC236}">
                <a16:creationId xmlns:a16="http://schemas.microsoft.com/office/drawing/2014/main" id="{D178B786-7004-264D-5370-94444F63F2E4}"/>
              </a:ext>
            </a:extLst>
          </p:cNvPr>
          <p:cNvSpPr>
            <a:spLocks noGrp="1"/>
          </p:cNvSpPr>
          <p:nvPr>
            <p:ph idx="1"/>
          </p:nvPr>
        </p:nvSpPr>
        <p:spPr>
          <a:xfrm>
            <a:off x="838201" y="1690688"/>
            <a:ext cx="3104408" cy="4351338"/>
          </a:xfrm>
        </p:spPr>
        <p:txBody>
          <a:bodyPr/>
          <a:lstStyle/>
          <a:p>
            <a:pPr marL="0" indent="0">
              <a:lnSpc>
                <a:spcPct val="100000"/>
              </a:lnSpc>
              <a:buNone/>
            </a:pPr>
            <a:r>
              <a:rPr lang="en-GB" sz="1600">
                <a:ea typeface="MS Mincho" panose="02020609040205080304" pitchFamily="49" charset="-128"/>
                <a:cs typeface="Times New Roman" panose="02020603050405020304" pitchFamily="18" charset="0"/>
              </a:rPr>
              <a:t>The Voluntary, Community and Social Enterprise sector plays an essential role in health and social care.</a:t>
            </a:r>
          </a:p>
          <a:p>
            <a:pPr marL="0" indent="0">
              <a:lnSpc>
                <a:spcPct val="100000"/>
              </a:lnSpc>
              <a:buNone/>
            </a:pPr>
            <a:r>
              <a:rPr lang="en-US" sz="1600">
                <a:ea typeface="MS Mincho" panose="02020609040205080304" pitchFamily="49" charset="-128"/>
                <a:cs typeface="Times New Roman" panose="02020603050405020304" pitchFamily="18" charset="0"/>
              </a:rPr>
              <a:t>The ICB will work closely with our VCSE partners, including VAST, Support Staffordshire and SCVYS, to provide the necessary support, including resource and training, to strengthen their capacity and capability as an active partner. </a:t>
            </a:r>
            <a:endParaRPr lang="en-GB" sz="1600">
              <a:ea typeface="MS Mincho" panose="02020609040205080304" pitchFamily="49" charset="-128"/>
              <a:cs typeface="Times New Roman" panose="02020603050405020304" pitchFamily="18" charset="0"/>
            </a:endParaRPr>
          </a:p>
          <a:p>
            <a:pPr marL="0" indent="0">
              <a:lnSpc>
                <a:spcPct val="100000"/>
              </a:lnSpc>
              <a:buNone/>
            </a:pPr>
            <a:r>
              <a:rPr lang="en-GB" sz="1600">
                <a:ea typeface="MS Mincho" panose="02020609040205080304" pitchFamily="49" charset="-128"/>
                <a:cs typeface="Times New Roman" panose="02020603050405020304" pitchFamily="18" charset="0"/>
              </a:rPr>
              <a:t>The VCSE sector is a vital cornerstone in progressive health and care systems and has a key role to play in:</a:t>
            </a:r>
            <a:endParaRPr lang="en-US" sz="1600">
              <a:ea typeface="MS Mincho" panose="02020609040205080304" pitchFamily="49" charset="-128"/>
              <a:cs typeface="Times New Roman" panose="02020603050405020304" pitchFamily="18" charset="0"/>
            </a:endParaRPr>
          </a:p>
          <a:p>
            <a:pPr marL="0" indent="0">
              <a:buNone/>
            </a:pPr>
            <a:endParaRPr lang="en-GB"/>
          </a:p>
        </p:txBody>
      </p:sp>
      <p:grpSp>
        <p:nvGrpSpPr>
          <p:cNvPr id="16" name="Group 15">
            <a:extLst>
              <a:ext uri="{FF2B5EF4-FFF2-40B4-BE49-F238E27FC236}">
                <a16:creationId xmlns:a16="http://schemas.microsoft.com/office/drawing/2014/main" id="{76FBD564-E7BD-FBA9-7F86-D63166A4AEBA}"/>
              </a:ext>
              <a:ext uri="{C183D7F6-B498-43B3-948B-1728B52AA6E4}">
                <adec:decorative xmlns:adec="http://schemas.microsoft.com/office/drawing/2017/decorative" val="1"/>
              </a:ext>
            </a:extLst>
          </p:cNvPr>
          <p:cNvGrpSpPr/>
          <p:nvPr/>
        </p:nvGrpSpPr>
        <p:grpSpPr>
          <a:xfrm>
            <a:off x="4429467" y="1690688"/>
            <a:ext cx="7009325" cy="666199"/>
            <a:chOff x="4429467" y="1690688"/>
            <a:chExt cx="7009325" cy="666199"/>
          </a:xfrm>
        </p:grpSpPr>
        <p:sp>
          <p:nvSpPr>
            <p:cNvPr id="12" name="Rectangle 11">
              <a:extLst>
                <a:ext uri="{FF2B5EF4-FFF2-40B4-BE49-F238E27FC236}">
                  <a16:creationId xmlns:a16="http://schemas.microsoft.com/office/drawing/2014/main" id="{B9DEC2B7-70E0-3943-1470-2F0627FC2BCC}"/>
                </a:ext>
              </a:extLst>
            </p:cNvPr>
            <p:cNvSpPr/>
            <p:nvPr/>
          </p:nvSpPr>
          <p:spPr>
            <a:xfrm>
              <a:off x="4788556" y="1690688"/>
              <a:ext cx="6650236" cy="666199"/>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Icon ICB">
              <a:extLst>
                <a:ext uri="{FF2B5EF4-FFF2-40B4-BE49-F238E27FC236}">
                  <a16:creationId xmlns:a16="http://schemas.microsoft.com/office/drawing/2014/main" id="{414CE170-DE2F-9214-A86B-9ED28C41E2C8}"/>
                </a:ext>
              </a:extLst>
            </p:cNvPr>
            <p:cNvGrpSpPr/>
            <p:nvPr/>
          </p:nvGrpSpPr>
          <p:grpSpPr>
            <a:xfrm>
              <a:off x="4429467" y="1690887"/>
              <a:ext cx="666000" cy="666000"/>
              <a:chOff x="4429467" y="1690887"/>
              <a:chExt cx="666000" cy="666000"/>
            </a:xfrm>
          </p:grpSpPr>
          <p:grpSp>
            <p:nvGrpSpPr>
              <p:cNvPr id="7" name="Group 6">
                <a:extLst>
                  <a:ext uri="{FF2B5EF4-FFF2-40B4-BE49-F238E27FC236}">
                    <a16:creationId xmlns:a16="http://schemas.microsoft.com/office/drawing/2014/main" id="{70B5EDE4-8709-291F-317F-289D4A111129}"/>
                  </a:ext>
                  <a:ext uri="{C183D7F6-B498-43B3-948B-1728B52AA6E4}">
                    <adec:decorative xmlns:adec="http://schemas.microsoft.com/office/drawing/2017/decorative" val="1"/>
                  </a:ext>
                </a:extLst>
              </p:cNvPr>
              <p:cNvGrpSpPr/>
              <p:nvPr/>
            </p:nvGrpSpPr>
            <p:grpSpPr>
              <a:xfrm>
                <a:off x="4429467" y="1690887"/>
                <a:ext cx="666000" cy="666000"/>
                <a:chOff x="4429467" y="1690887"/>
                <a:chExt cx="666000" cy="666000"/>
              </a:xfrm>
            </p:grpSpPr>
            <p:sp>
              <p:nvSpPr>
                <p:cNvPr id="84" name="object 21">
                  <a:extLst>
                    <a:ext uri="{FF2B5EF4-FFF2-40B4-BE49-F238E27FC236}">
                      <a16:creationId xmlns:a16="http://schemas.microsoft.com/office/drawing/2014/main" id="{42C5F702-9CE0-6807-6B32-86E38C14FA9B}"/>
                    </a:ext>
                  </a:extLst>
                </p:cNvPr>
                <p:cNvSpPr/>
                <p:nvPr/>
              </p:nvSpPr>
              <p:spPr>
                <a:xfrm>
                  <a:off x="4429467" y="1690887"/>
                  <a:ext cx="666000" cy="6660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7EC6"/>
                </a:solidFill>
              </p:spPr>
              <p:txBody>
                <a:bodyPr wrap="square" lIns="0" tIns="0" rIns="0" bIns="0" rtlCol="0"/>
                <a:lstStyle/>
                <a:p>
                  <a:endParaRPr/>
                </a:p>
              </p:txBody>
            </p:sp>
            <p:sp>
              <p:nvSpPr>
                <p:cNvPr id="85" name="object 24">
                  <a:extLst>
                    <a:ext uri="{FF2B5EF4-FFF2-40B4-BE49-F238E27FC236}">
                      <a16:creationId xmlns:a16="http://schemas.microsoft.com/office/drawing/2014/main" id="{62B535D9-7ABF-63A0-7B9E-DD37C01152D8}"/>
                    </a:ext>
                  </a:extLst>
                </p:cNvPr>
                <p:cNvSpPr/>
                <p:nvPr/>
              </p:nvSpPr>
              <p:spPr>
                <a:xfrm>
                  <a:off x="4505067" y="1766320"/>
                  <a:ext cx="514800" cy="5148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2"/>
                </a:solidFill>
              </p:spPr>
              <p:txBody>
                <a:bodyPr wrap="square" lIns="0" tIns="0" rIns="0" bIns="0" rtlCol="0"/>
                <a:lstStyle/>
                <a:p>
                  <a:endParaRPr/>
                </a:p>
              </p:txBody>
            </p:sp>
          </p:grpSp>
          <p:pic>
            <p:nvPicPr>
              <p:cNvPr id="13" name="Picture 12">
                <a:extLst>
                  <a:ext uri="{FF2B5EF4-FFF2-40B4-BE49-F238E27FC236}">
                    <a16:creationId xmlns:a16="http://schemas.microsoft.com/office/drawing/2014/main" id="{E6FC1F31-EDBD-CDB9-DFB8-7F25833A27D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598646" y="1820910"/>
                <a:ext cx="379821" cy="379821"/>
              </a:xfrm>
              <a:prstGeom prst="rect">
                <a:avLst/>
              </a:prstGeom>
            </p:spPr>
          </p:pic>
        </p:grpSp>
      </p:grpSp>
      <p:grpSp>
        <p:nvGrpSpPr>
          <p:cNvPr id="18" name="Group 17">
            <a:extLst>
              <a:ext uri="{FF2B5EF4-FFF2-40B4-BE49-F238E27FC236}">
                <a16:creationId xmlns:a16="http://schemas.microsoft.com/office/drawing/2014/main" id="{B7770EE2-898D-F051-56B1-0FD050FFC37C}"/>
              </a:ext>
              <a:ext uri="{C183D7F6-B498-43B3-948B-1728B52AA6E4}">
                <adec:decorative xmlns:adec="http://schemas.microsoft.com/office/drawing/2017/decorative" val="1"/>
              </a:ext>
            </a:extLst>
          </p:cNvPr>
          <p:cNvGrpSpPr/>
          <p:nvPr/>
        </p:nvGrpSpPr>
        <p:grpSpPr>
          <a:xfrm>
            <a:off x="4429467" y="2594928"/>
            <a:ext cx="7009325" cy="666452"/>
            <a:chOff x="4429467" y="2594928"/>
            <a:chExt cx="7009325" cy="666452"/>
          </a:xfrm>
        </p:grpSpPr>
        <p:sp>
          <p:nvSpPr>
            <p:cNvPr id="42" name="Rectangle 41">
              <a:extLst>
                <a:ext uri="{FF2B5EF4-FFF2-40B4-BE49-F238E27FC236}">
                  <a16:creationId xmlns:a16="http://schemas.microsoft.com/office/drawing/2014/main" id="{8B69C9B7-9C26-E186-7680-5DB8A6E29374}"/>
                </a:ext>
              </a:extLst>
            </p:cNvPr>
            <p:cNvSpPr/>
            <p:nvPr/>
          </p:nvSpPr>
          <p:spPr>
            <a:xfrm>
              <a:off x="4758076" y="2594928"/>
              <a:ext cx="6680716" cy="666199"/>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0" name="Icon support">
              <a:extLst>
                <a:ext uri="{FF2B5EF4-FFF2-40B4-BE49-F238E27FC236}">
                  <a16:creationId xmlns:a16="http://schemas.microsoft.com/office/drawing/2014/main" id="{1FEE9BE7-3B6D-DD4F-E1F0-5CFC4ABB7BA4}"/>
                </a:ext>
                <a:ext uri="{C183D7F6-B498-43B3-948B-1728B52AA6E4}">
                  <adec:decorative xmlns:adec="http://schemas.microsoft.com/office/drawing/2017/decorative" val="1"/>
                </a:ext>
              </a:extLst>
            </p:cNvPr>
            <p:cNvGrpSpPr/>
            <p:nvPr/>
          </p:nvGrpSpPr>
          <p:grpSpPr>
            <a:xfrm>
              <a:off x="4429467" y="2595380"/>
              <a:ext cx="666000" cy="666000"/>
              <a:chOff x="4429467" y="2595380"/>
              <a:chExt cx="666000" cy="666000"/>
            </a:xfrm>
          </p:grpSpPr>
          <p:grpSp>
            <p:nvGrpSpPr>
              <p:cNvPr id="6" name="Group 5">
                <a:extLst>
                  <a:ext uri="{FF2B5EF4-FFF2-40B4-BE49-F238E27FC236}">
                    <a16:creationId xmlns:a16="http://schemas.microsoft.com/office/drawing/2014/main" id="{D96B7AEB-72D6-4941-EA37-239030A7D852}"/>
                  </a:ext>
                  <a:ext uri="{C183D7F6-B498-43B3-948B-1728B52AA6E4}">
                    <adec:decorative xmlns:adec="http://schemas.microsoft.com/office/drawing/2017/decorative" val="1"/>
                  </a:ext>
                </a:extLst>
              </p:cNvPr>
              <p:cNvGrpSpPr/>
              <p:nvPr/>
            </p:nvGrpSpPr>
            <p:grpSpPr>
              <a:xfrm>
                <a:off x="4429467" y="2595380"/>
                <a:ext cx="666000" cy="666000"/>
                <a:chOff x="4448922" y="2595380"/>
                <a:chExt cx="666000" cy="666000"/>
              </a:xfrm>
            </p:grpSpPr>
            <p:sp>
              <p:nvSpPr>
                <p:cNvPr id="29" name="object 21">
                  <a:extLst>
                    <a:ext uri="{FF2B5EF4-FFF2-40B4-BE49-F238E27FC236}">
                      <a16:creationId xmlns:a16="http://schemas.microsoft.com/office/drawing/2014/main" id="{89CCE67B-91F2-C28E-5F37-02F96530614A}"/>
                    </a:ext>
                  </a:extLst>
                </p:cNvPr>
                <p:cNvSpPr/>
                <p:nvPr/>
              </p:nvSpPr>
              <p:spPr>
                <a:xfrm>
                  <a:off x="4448922" y="2595380"/>
                  <a:ext cx="666000" cy="6660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6AD"/>
                </a:solidFill>
              </p:spPr>
              <p:txBody>
                <a:bodyPr wrap="square" lIns="0" tIns="0" rIns="0" bIns="0" rtlCol="0"/>
                <a:lstStyle/>
                <a:p>
                  <a:endParaRPr/>
                </a:p>
              </p:txBody>
            </p:sp>
            <p:sp>
              <p:nvSpPr>
                <p:cNvPr id="30" name="object 24">
                  <a:extLst>
                    <a:ext uri="{FF2B5EF4-FFF2-40B4-BE49-F238E27FC236}">
                      <a16:creationId xmlns:a16="http://schemas.microsoft.com/office/drawing/2014/main" id="{709093CF-738C-C90F-4E2E-CF17D464BE5B}"/>
                    </a:ext>
                  </a:extLst>
                </p:cNvPr>
                <p:cNvSpPr/>
                <p:nvPr/>
              </p:nvSpPr>
              <p:spPr>
                <a:xfrm>
                  <a:off x="4524522" y="2670813"/>
                  <a:ext cx="514800" cy="5148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4"/>
                </a:solidFill>
              </p:spPr>
              <p:txBody>
                <a:bodyPr wrap="square" lIns="0" tIns="0" rIns="0" bIns="0" rtlCol="0"/>
                <a:lstStyle/>
                <a:p>
                  <a:endParaRPr/>
                </a:p>
              </p:txBody>
            </p:sp>
          </p:grpSp>
          <p:pic>
            <p:nvPicPr>
              <p:cNvPr id="11" name="Picture 10">
                <a:extLst>
                  <a:ext uri="{FF2B5EF4-FFF2-40B4-BE49-F238E27FC236}">
                    <a16:creationId xmlns:a16="http://schemas.microsoft.com/office/drawing/2014/main" id="{28A126D7-134A-1C61-293E-6FA3AF427C5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4546467" y="2708800"/>
                <a:ext cx="432000" cy="432000"/>
              </a:xfrm>
              <a:prstGeom prst="rect">
                <a:avLst/>
              </a:prstGeom>
            </p:spPr>
          </p:pic>
        </p:grpSp>
      </p:grpSp>
      <p:grpSp>
        <p:nvGrpSpPr>
          <p:cNvPr id="23" name="Group 22">
            <a:extLst>
              <a:ext uri="{FF2B5EF4-FFF2-40B4-BE49-F238E27FC236}">
                <a16:creationId xmlns:a16="http://schemas.microsoft.com/office/drawing/2014/main" id="{822E5663-49A8-ACDA-C796-42C0C0E92618}"/>
              </a:ext>
              <a:ext uri="{C183D7F6-B498-43B3-948B-1728B52AA6E4}">
                <adec:decorative xmlns:adec="http://schemas.microsoft.com/office/drawing/2017/decorative" val="1"/>
              </a:ext>
            </a:extLst>
          </p:cNvPr>
          <p:cNvGrpSpPr/>
          <p:nvPr/>
        </p:nvGrpSpPr>
        <p:grpSpPr>
          <a:xfrm>
            <a:off x="4429467" y="3489135"/>
            <a:ext cx="7009325" cy="676881"/>
            <a:chOff x="4429467" y="3489135"/>
            <a:chExt cx="7009325" cy="676881"/>
          </a:xfrm>
        </p:grpSpPr>
        <p:sp>
          <p:nvSpPr>
            <p:cNvPr id="44" name="Rectangle 43">
              <a:extLst>
                <a:ext uri="{FF2B5EF4-FFF2-40B4-BE49-F238E27FC236}">
                  <a16:creationId xmlns:a16="http://schemas.microsoft.com/office/drawing/2014/main" id="{71631941-D938-34EF-9994-B0682B30EB8E}"/>
                </a:ext>
              </a:extLst>
            </p:cNvPr>
            <p:cNvSpPr/>
            <p:nvPr/>
          </p:nvSpPr>
          <p:spPr>
            <a:xfrm>
              <a:off x="4758076" y="3489135"/>
              <a:ext cx="6680716" cy="666199"/>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Icon system">
              <a:extLst>
                <a:ext uri="{FF2B5EF4-FFF2-40B4-BE49-F238E27FC236}">
                  <a16:creationId xmlns:a16="http://schemas.microsoft.com/office/drawing/2014/main" id="{5D1D72AF-158E-9529-3BEF-D8C249149117}"/>
                </a:ext>
                <a:ext uri="{C183D7F6-B498-43B3-948B-1728B52AA6E4}">
                  <adec:decorative xmlns:adec="http://schemas.microsoft.com/office/drawing/2017/decorative" val="1"/>
                </a:ext>
              </a:extLst>
            </p:cNvPr>
            <p:cNvGrpSpPr/>
            <p:nvPr/>
          </p:nvGrpSpPr>
          <p:grpSpPr>
            <a:xfrm>
              <a:off x="4429467" y="3500016"/>
              <a:ext cx="666000" cy="666000"/>
              <a:chOff x="4429467" y="3500016"/>
              <a:chExt cx="666000" cy="666000"/>
            </a:xfrm>
          </p:grpSpPr>
          <p:grpSp>
            <p:nvGrpSpPr>
              <p:cNvPr id="33" name="Group 32">
                <a:extLst>
                  <a:ext uri="{FF2B5EF4-FFF2-40B4-BE49-F238E27FC236}">
                    <a16:creationId xmlns:a16="http://schemas.microsoft.com/office/drawing/2014/main" id="{39EAD108-1BA8-BF1E-F2A6-EE0A27907A01}"/>
                  </a:ext>
                  <a:ext uri="{C183D7F6-B498-43B3-948B-1728B52AA6E4}">
                    <adec:decorative xmlns:adec="http://schemas.microsoft.com/office/drawing/2017/decorative" val="1"/>
                  </a:ext>
                </a:extLst>
              </p:cNvPr>
              <p:cNvGrpSpPr/>
              <p:nvPr/>
            </p:nvGrpSpPr>
            <p:grpSpPr>
              <a:xfrm>
                <a:off x="4429467" y="3500016"/>
                <a:ext cx="666000" cy="666000"/>
                <a:chOff x="4448922" y="2595380"/>
                <a:chExt cx="666000" cy="666000"/>
              </a:xfrm>
            </p:grpSpPr>
            <p:sp>
              <p:nvSpPr>
                <p:cNvPr id="34" name="object 21">
                  <a:extLst>
                    <a:ext uri="{FF2B5EF4-FFF2-40B4-BE49-F238E27FC236}">
                      <a16:creationId xmlns:a16="http://schemas.microsoft.com/office/drawing/2014/main" id="{0BD3E003-FCEF-358D-EF1E-70FDB811DE5E}"/>
                    </a:ext>
                  </a:extLst>
                </p:cNvPr>
                <p:cNvSpPr/>
                <p:nvPr/>
              </p:nvSpPr>
              <p:spPr>
                <a:xfrm>
                  <a:off x="4448922" y="2595380"/>
                  <a:ext cx="666000" cy="6660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AD8"/>
                </a:solidFill>
              </p:spPr>
              <p:txBody>
                <a:bodyPr wrap="square" lIns="0" tIns="0" rIns="0" bIns="0" rtlCol="0"/>
                <a:lstStyle/>
                <a:p>
                  <a:endParaRPr/>
                </a:p>
              </p:txBody>
            </p:sp>
            <p:sp>
              <p:nvSpPr>
                <p:cNvPr id="35" name="object 24">
                  <a:extLst>
                    <a:ext uri="{FF2B5EF4-FFF2-40B4-BE49-F238E27FC236}">
                      <a16:creationId xmlns:a16="http://schemas.microsoft.com/office/drawing/2014/main" id="{775B5775-9AF1-0545-3B44-B4FE0D141EC6}"/>
                    </a:ext>
                  </a:extLst>
                </p:cNvPr>
                <p:cNvSpPr/>
                <p:nvPr/>
              </p:nvSpPr>
              <p:spPr>
                <a:xfrm>
                  <a:off x="4524522" y="2670813"/>
                  <a:ext cx="514800" cy="5148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3"/>
                </a:solidFill>
              </p:spPr>
              <p:txBody>
                <a:bodyPr wrap="square" lIns="0" tIns="0" rIns="0" bIns="0" rtlCol="0"/>
                <a:lstStyle/>
                <a:p>
                  <a:endParaRPr/>
                </a:p>
              </p:txBody>
            </p:sp>
          </p:grpSp>
          <p:pic>
            <p:nvPicPr>
              <p:cNvPr id="15" name="Picture 14">
                <a:extLst>
                  <a:ext uri="{FF2B5EF4-FFF2-40B4-BE49-F238E27FC236}">
                    <a16:creationId xmlns:a16="http://schemas.microsoft.com/office/drawing/2014/main" id="{6953CE60-0182-F803-99F2-66DDA8B351E8}"/>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554087" y="3608442"/>
                <a:ext cx="414000" cy="414000"/>
              </a:xfrm>
              <a:prstGeom prst="rect">
                <a:avLst/>
              </a:prstGeom>
            </p:spPr>
          </p:pic>
        </p:grpSp>
      </p:grpSp>
      <p:grpSp>
        <p:nvGrpSpPr>
          <p:cNvPr id="24" name="Group 23">
            <a:extLst>
              <a:ext uri="{FF2B5EF4-FFF2-40B4-BE49-F238E27FC236}">
                <a16:creationId xmlns:a16="http://schemas.microsoft.com/office/drawing/2014/main" id="{B815B37A-3386-159B-49BA-B2EA88F18BED}"/>
              </a:ext>
              <a:ext uri="{C183D7F6-B498-43B3-948B-1728B52AA6E4}">
                <adec:decorative xmlns:adec="http://schemas.microsoft.com/office/drawing/2017/decorative" val="1"/>
              </a:ext>
            </a:extLst>
          </p:cNvPr>
          <p:cNvGrpSpPr/>
          <p:nvPr/>
        </p:nvGrpSpPr>
        <p:grpSpPr>
          <a:xfrm>
            <a:off x="4429467" y="4390207"/>
            <a:ext cx="7009325" cy="671999"/>
            <a:chOff x="4429467" y="4390207"/>
            <a:chExt cx="7009325" cy="671999"/>
          </a:xfrm>
        </p:grpSpPr>
        <p:sp>
          <p:nvSpPr>
            <p:cNvPr id="46" name="Rectangle 45">
              <a:extLst>
                <a:ext uri="{FF2B5EF4-FFF2-40B4-BE49-F238E27FC236}">
                  <a16:creationId xmlns:a16="http://schemas.microsoft.com/office/drawing/2014/main" id="{9A4EC87B-9AF0-0FC6-0020-EFAC88D782DB}"/>
                </a:ext>
              </a:extLst>
            </p:cNvPr>
            <p:cNvSpPr/>
            <p:nvPr/>
          </p:nvSpPr>
          <p:spPr>
            <a:xfrm>
              <a:off x="4758076" y="4390207"/>
              <a:ext cx="6680716" cy="666199"/>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2" name="Icon shaping">
              <a:extLst>
                <a:ext uri="{FF2B5EF4-FFF2-40B4-BE49-F238E27FC236}">
                  <a16:creationId xmlns:a16="http://schemas.microsoft.com/office/drawing/2014/main" id="{8CEA838B-EA26-C1E1-B171-2B3277D2C1B4}"/>
                </a:ext>
                <a:ext uri="{C183D7F6-B498-43B3-948B-1728B52AA6E4}">
                  <adec:decorative xmlns:adec="http://schemas.microsoft.com/office/drawing/2017/decorative" val="1"/>
                </a:ext>
              </a:extLst>
            </p:cNvPr>
            <p:cNvGrpSpPr/>
            <p:nvPr/>
          </p:nvGrpSpPr>
          <p:grpSpPr>
            <a:xfrm>
              <a:off x="4429467" y="4396206"/>
              <a:ext cx="666000" cy="666000"/>
              <a:chOff x="4429467" y="4409407"/>
              <a:chExt cx="666000" cy="666000"/>
            </a:xfrm>
          </p:grpSpPr>
          <p:grpSp>
            <p:nvGrpSpPr>
              <p:cNvPr id="36" name="Group 35">
                <a:extLst>
                  <a:ext uri="{FF2B5EF4-FFF2-40B4-BE49-F238E27FC236}">
                    <a16:creationId xmlns:a16="http://schemas.microsoft.com/office/drawing/2014/main" id="{6AF85DE0-CE9F-82A1-99FE-81C3C6F4CE56}"/>
                  </a:ext>
                  <a:ext uri="{C183D7F6-B498-43B3-948B-1728B52AA6E4}">
                    <adec:decorative xmlns:adec="http://schemas.microsoft.com/office/drawing/2017/decorative" val="1"/>
                  </a:ext>
                </a:extLst>
              </p:cNvPr>
              <p:cNvGrpSpPr/>
              <p:nvPr/>
            </p:nvGrpSpPr>
            <p:grpSpPr>
              <a:xfrm>
                <a:off x="4429467" y="4409407"/>
                <a:ext cx="666000" cy="666000"/>
                <a:chOff x="4448922" y="2595380"/>
                <a:chExt cx="666000" cy="666000"/>
              </a:xfrm>
              <a:solidFill>
                <a:schemeClr val="accent6"/>
              </a:solidFill>
            </p:grpSpPr>
            <p:sp>
              <p:nvSpPr>
                <p:cNvPr id="37" name="object 21">
                  <a:extLst>
                    <a:ext uri="{FF2B5EF4-FFF2-40B4-BE49-F238E27FC236}">
                      <a16:creationId xmlns:a16="http://schemas.microsoft.com/office/drawing/2014/main" id="{1AB45D8B-5231-1112-A124-7A901AEA6D94}"/>
                    </a:ext>
                  </a:extLst>
                </p:cNvPr>
                <p:cNvSpPr/>
                <p:nvPr/>
              </p:nvSpPr>
              <p:spPr>
                <a:xfrm>
                  <a:off x="4448922" y="2595380"/>
                  <a:ext cx="666000" cy="6660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F1A233"/>
                </a:solidFill>
              </p:spPr>
              <p:txBody>
                <a:bodyPr wrap="square" lIns="0" tIns="0" rIns="0" bIns="0" rtlCol="0"/>
                <a:lstStyle/>
                <a:p>
                  <a:endParaRPr/>
                </a:p>
              </p:txBody>
            </p:sp>
            <p:sp>
              <p:nvSpPr>
                <p:cNvPr id="38" name="object 24">
                  <a:extLst>
                    <a:ext uri="{FF2B5EF4-FFF2-40B4-BE49-F238E27FC236}">
                      <a16:creationId xmlns:a16="http://schemas.microsoft.com/office/drawing/2014/main" id="{94A92371-95D3-0834-15AF-CA0216751AC7}"/>
                    </a:ext>
                  </a:extLst>
                </p:cNvPr>
                <p:cNvSpPr/>
                <p:nvPr/>
              </p:nvSpPr>
              <p:spPr>
                <a:xfrm>
                  <a:off x="4524522" y="2670813"/>
                  <a:ext cx="514800" cy="5148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grpFill/>
              </p:spPr>
              <p:txBody>
                <a:bodyPr wrap="square" lIns="0" tIns="0" rIns="0" bIns="0" rtlCol="0"/>
                <a:lstStyle/>
                <a:p>
                  <a:endParaRPr/>
                </a:p>
              </p:txBody>
            </p:sp>
          </p:grpSp>
          <p:pic>
            <p:nvPicPr>
              <p:cNvPr id="17" name="Picture 16">
                <a:extLst>
                  <a:ext uri="{FF2B5EF4-FFF2-40B4-BE49-F238E27FC236}">
                    <a16:creationId xmlns:a16="http://schemas.microsoft.com/office/drawing/2014/main" id="{008D926B-7C12-0710-CE49-E1B315914A28}"/>
                  </a:ext>
                  <a:ext uri="{C183D7F6-B498-43B3-948B-1728B52AA6E4}">
                    <adec:decorative xmlns:adec="http://schemas.microsoft.com/office/drawing/2017/decorative" val="1"/>
                  </a:ext>
                </a:extLst>
              </p:cNvPr>
              <p:cNvPicPr>
                <a:picLocks noChangeAspect="1"/>
              </p:cNvPicPr>
              <p:nvPr/>
            </p:nvPicPr>
            <p:blipFill>
              <a:blip r:embed="rId6"/>
              <a:srcRect/>
              <a:stretch/>
            </p:blipFill>
            <p:spPr>
              <a:xfrm>
                <a:off x="4534876" y="4489059"/>
                <a:ext cx="453658" cy="453658"/>
              </a:xfrm>
              <a:prstGeom prst="rect">
                <a:avLst/>
              </a:prstGeom>
            </p:spPr>
          </p:pic>
        </p:grpSp>
      </p:grpSp>
      <p:grpSp>
        <p:nvGrpSpPr>
          <p:cNvPr id="26" name="Group 25">
            <a:extLst>
              <a:ext uri="{FF2B5EF4-FFF2-40B4-BE49-F238E27FC236}">
                <a16:creationId xmlns:a16="http://schemas.microsoft.com/office/drawing/2014/main" id="{856A73D8-49DE-729A-0C02-7BD11B51C46C}"/>
              </a:ext>
              <a:ext uri="{C183D7F6-B498-43B3-948B-1728B52AA6E4}">
                <adec:decorative xmlns:adec="http://schemas.microsoft.com/office/drawing/2017/decorative" val="1"/>
              </a:ext>
            </a:extLst>
          </p:cNvPr>
          <p:cNvGrpSpPr/>
          <p:nvPr/>
        </p:nvGrpSpPr>
        <p:grpSpPr>
          <a:xfrm>
            <a:off x="4429467" y="5294251"/>
            <a:ext cx="7009325" cy="666199"/>
            <a:chOff x="4429467" y="5294251"/>
            <a:chExt cx="7009325" cy="666199"/>
          </a:xfrm>
        </p:grpSpPr>
        <p:sp>
          <p:nvSpPr>
            <p:cNvPr id="48" name="Rectangle 47">
              <a:extLst>
                <a:ext uri="{FF2B5EF4-FFF2-40B4-BE49-F238E27FC236}">
                  <a16:creationId xmlns:a16="http://schemas.microsoft.com/office/drawing/2014/main" id="{5CB8508E-FE74-A70A-C445-1F739A4A6855}"/>
                </a:ext>
              </a:extLst>
            </p:cNvPr>
            <p:cNvSpPr/>
            <p:nvPr/>
          </p:nvSpPr>
          <p:spPr>
            <a:xfrm>
              <a:off x="4758076" y="5294251"/>
              <a:ext cx="6680716" cy="666199"/>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Icon population">
              <a:extLst>
                <a:ext uri="{FF2B5EF4-FFF2-40B4-BE49-F238E27FC236}">
                  <a16:creationId xmlns:a16="http://schemas.microsoft.com/office/drawing/2014/main" id="{A98D57CF-4DC3-4FA7-2D62-37E09410B5A3}"/>
                </a:ext>
                <a:ext uri="{C183D7F6-B498-43B3-948B-1728B52AA6E4}">
                  <adec:decorative xmlns:adec="http://schemas.microsoft.com/office/drawing/2017/decorative" val="1"/>
                </a:ext>
              </a:extLst>
            </p:cNvPr>
            <p:cNvGrpSpPr/>
            <p:nvPr/>
          </p:nvGrpSpPr>
          <p:grpSpPr>
            <a:xfrm>
              <a:off x="4429467" y="5294450"/>
              <a:ext cx="666000" cy="666000"/>
              <a:chOff x="4429467" y="5294450"/>
              <a:chExt cx="666000" cy="666000"/>
            </a:xfrm>
          </p:grpSpPr>
          <p:grpSp>
            <p:nvGrpSpPr>
              <p:cNvPr id="39" name="Group 38">
                <a:extLst>
                  <a:ext uri="{FF2B5EF4-FFF2-40B4-BE49-F238E27FC236}">
                    <a16:creationId xmlns:a16="http://schemas.microsoft.com/office/drawing/2014/main" id="{2BD53700-D0C2-CACA-E335-D938F5B0E30D}"/>
                  </a:ext>
                  <a:ext uri="{C183D7F6-B498-43B3-948B-1728B52AA6E4}">
                    <adec:decorative xmlns:adec="http://schemas.microsoft.com/office/drawing/2017/decorative" val="1"/>
                  </a:ext>
                </a:extLst>
              </p:cNvPr>
              <p:cNvGrpSpPr/>
              <p:nvPr/>
            </p:nvGrpSpPr>
            <p:grpSpPr>
              <a:xfrm>
                <a:off x="4429467" y="5294450"/>
                <a:ext cx="666000" cy="666000"/>
                <a:chOff x="4448922" y="2595380"/>
                <a:chExt cx="666000" cy="666000"/>
              </a:xfrm>
              <a:solidFill>
                <a:schemeClr val="accent6"/>
              </a:solidFill>
            </p:grpSpPr>
            <p:sp>
              <p:nvSpPr>
                <p:cNvPr id="40" name="object 21">
                  <a:extLst>
                    <a:ext uri="{FF2B5EF4-FFF2-40B4-BE49-F238E27FC236}">
                      <a16:creationId xmlns:a16="http://schemas.microsoft.com/office/drawing/2014/main" id="{FFFDFA5D-78E7-C98C-194C-01AB35E5F83F}"/>
                    </a:ext>
                  </a:extLst>
                </p:cNvPr>
                <p:cNvSpPr/>
                <p:nvPr/>
              </p:nvSpPr>
              <p:spPr>
                <a:xfrm>
                  <a:off x="4448922" y="2595380"/>
                  <a:ext cx="666000" cy="6660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599F"/>
                </a:solidFill>
              </p:spPr>
              <p:txBody>
                <a:bodyPr wrap="square" lIns="0" tIns="0" rIns="0" bIns="0" rtlCol="0"/>
                <a:lstStyle/>
                <a:p>
                  <a:endParaRPr/>
                </a:p>
              </p:txBody>
            </p:sp>
            <p:sp>
              <p:nvSpPr>
                <p:cNvPr id="41" name="object 24">
                  <a:extLst>
                    <a:ext uri="{FF2B5EF4-FFF2-40B4-BE49-F238E27FC236}">
                      <a16:creationId xmlns:a16="http://schemas.microsoft.com/office/drawing/2014/main" id="{BA8FEF7A-7DBA-4749-11BA-93BCB60A4F8B}"/>
                    </a:ext>
                  </a:extLst>
                </p:cNvPr>
                <p:cNvSpPr/>
                <p:nvPr/>
              </p:nvSpPr>
              <p:spPr>
                <a:xfrm>
                  <a:off x="4524522" y="2670813"/>
                  <a:ext cx="514800" cy="5148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1"/>
                </a:solidFill>
              </p:spPr>
              <p:txBody>
                <a:bodyPr wrap="square" lIns="0" tIns="0" rIns="0" bIns="0" rtlCol="0"/>
                <a:lstStyle/>
                <a:p>
                  <a:endParaRPr/>
                </a:p>
              </p:txBody>
            </p:sp>
          </p:grpSp>
          <p:pic>
            <p:nvPicPr>
              <p:cNvPr id="19" name="Picture 18">
                <a:extLst>
                  <a:ext uri="{FF2B5EF4-FFF2-40B4-BE49-F238E27FC236}">
                    <a16:creationId xmlns:a16="http://schemas.microsoft.com/office/drawing/2014/main" id="{7C85865C-CCA6-31BE-FFC2-50799C60A1CC}"/>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4563180" y="5389358"/>
                <a:ext cx="405525" cy="405525"/>
              </a:xfrm>
              <a:prstGeom prst="rect">
                <a:avLst/>
              </a:prstGeom>
            </p:spPr>
          </p:pic>
        </p:grpSp>
      </p:grpSp>
      <p:sp>
        <p:nvSpPr>
          <p:cNvPr id="14" name="ICB text">
            <a:extLst>
              <a:ext uri="{FF2B5EF4-FFF2-40B4-BE49-F238E27FC236}">
                <a16:creationId xmlns:a16="http://schemas.microsoft.com/office/drawing/2014/main" id="{A73B7258-37FF-D028-53F7-0F28EB93AC0E}"/>
              </a:ext>
            </a:extLst>
          </p:cNvPr>
          <p:cNvSpPr txBox="1"/>
          <p:nvPr/>
        </p:nvSpPr>
        <p:spPr>
          <a:xfrm>
            <a:off x="5095467" y="1874682"/>
            <a:ext cx="3222859" cy="338554"/>
          </a:xfrm>
          <a:prstGeom prst="rect">
            <a:avLst/>
          </a:prstGeom>
          <a:noFill/>
        </p:spPr>
        <p:txBody>
          <a:bodyPr wrap="square" lIns="144000" rtlCol="0" anchor="ctr" anchorCtr="0">
            <a:spAutoFit/>
          </a:bodyPr>
          <a:lstStyle/>
          <a:p>
            <a:r>
              <a:rPr lang="en-GB" sz="1600">
                <a:solidFill>
                  <a:schemeClr val="tx1">
                    <a:lumMod val="75000"/>
                    <a:lumOff val="25000"/>
                  </a:schemeClr>
                </a:solidFill>
                <a:ea typeface="+mn-lt"/>
                <a:cs typeface="+mn-lt"/>
              </a:rPr>
              <a:t>ICB </a:t>
            </a:r>
            <a:r>
              <a:rPr lang="en-GB" sz="1600" b="1">
                <a:solidFill>
                  <a:schemeClr val="tx1">
                    <a:lumMod val="75000"/>
                    <a:lumOff val="25000"/>
                  </a:schemeClr>
                </a:solidFill>
                <a:ea typeface="+mn-lt"/>
                <a:cs typeface="+mn-lt"/>
              </a:rPr>
              <a:t>governance</a:t>
            </a:r>
            <a:r>
              <a:rPr lang="en-GB" sz="1600">
                <a:solidFill>
                  <a:schemeClr val="tx1">
                    <a:lumMod val="75000"/>
                    <a:lumOff val="25000"/>
                  </a:schemeClr>
                </a:solidFill>
                <a:ea typeface="+mn-lt"/>
                <a:cs typeface="+mn-lt"/>
              </a:rPr>
              <a:t> </a:t>
            </a:r>
            <a:endParaRPr lang="en-GB" sz="1600">
              <a:solidFill>
                <a:schemeClr val="tx1">
                  <a:lumMod val="75000"/>
                  <a:lumOff val="25000"/>
                </a:schemeClr>
              </a:solidFill>
              <a:cs typeface="Arial"/>
            </a:endParaRPr>
          </a:p>
        </p:txBody>
      </p:sp>
      <p:sp>
        <p:nvSpPr>
          <p:cNvPr id="43" name="support text">
            <a:extLst>
              <a:ext uri="{FF2B5EF4-FFF2-40B4-BE49-F238E27FC236}">
                <a16:creationId xmlns:a16="http://schemas.microsoft.com/office/drawing/2014/main" id="{AA0B02BB-ADA1-22DD-DBB0-DB9B85D4F246}"/>
              </a:ext>
            </a:extLst>
          </p:cNvPr>
          <p:cNvSpPr txBox="1"/>
          <p:nvPr/>
        </p:nvSpPr>
        <p:spPr>
          <a:xfrm>
            <a:off x="5064987" y="2635640"/>
            <a:ext cx="6131333" cy="584775"/>
          </a:xfrm>
          <a:prstGeom prst="rect">
            <a:avLst/>
          </a:prstGeom>
          <a:noFill/>
        </p:spPr>
        <p:txBody>
          <a:bodyPr wrap="square" lIns="144000" rtlCol="0" anchor="ctr" anchorCtr="0">
            <a:spAutoFit/>
          </a:bodyPr>
          <a:lstStyle/>
          <a:p>
            <a:pPr>
              <a:spcBef>
                <a:spcPts val="300"/>
              </a:spcBef>
              <a:spcAft>
                <a:spcPts val="300"/>
              </a:spcAft>
            </a:pPr>
            <a:r>
              <a:rPr lang="en-GB" sz="1600">
                <a:solidFill>
                  <a:schemeClr val="tx1">
                    <a:lumMod val="75000"/>
                    <a:lumOff val="25000"/>
                  </a:schemeClr>
                </a:solidFill>
                <a:ea typeface="+mn-lt"/>
                <a:cs typeface="+mn-lt"/>
              </a:rPr>
              <a:t>Supporting the capability and functions of the ICB to </a:t>
            </a:r>
            <a:r>
              <a:rPr lang="en-GB" sz="1600" b="1">
                <a:solidFill>
                  <a:schemeClr val="tx1">
                    <a:lumMod val="75000"/>
                    <a:lumOff val="25000"/>
                  </a:schemeClr>
                </a:solidFill>
                <a:ea typeface="+mn-lt"/>
                <a:cs typeface="+mn-lt"/>
              </a:rPr>
              <a:t>deliver integrated care</a:t>
            </a:r>
            <a:endParaRPr lang="en-US" sz="1600">
              <a:solidFill>
                <a:schemeClr val="tx1">
                  <a:lumMod val="75000"/>
                  <a:lumOff val="25000"/>
                </a:schemeClr>
              </a:solidFill>
            </a:endParaRPr>
          </a:p>
        </p:txBody>
      </p:sp>
      <p:sp>
        <p:nvSpPr>
          <p:cNvPr id="45" name="system text">
            <a:extLst>
              <a:ext uri="{FF2B5EF4-FFF2-40B4-BE49-F238E27FC236}">
                <a16:creationId xmlns:a16="http://schemas.microsoft.com/office/drawing/2014/main" id="{86F0EF33-A707-9546-4F41-8FF0ADCF102A}"/>
              </a:ext>
            </a:extLst>
          </p:cNvPr>
          <p:cNvSpPr txBox="1"/>
          <p:nvPr/>
        </p:nvSpPr>
        <p:spPr>
          <a:xfrm>
            <a:off x="5064987" y="3652957"/>
            <a:ext cx="6131333" cy="338554"/>
          </a:xfrm>
          <a:prstGeom prst="rect">
            <a:avLst/>
          </a:prstGeom>
          <a:noFill/>
        </p:spPr>
        <p:txBody>
          <a:bodyPr wrap="square" lIns="144000" rtlCol="0" anchor="ctr" anchorCtr="0">
            <a:spAutoFit/>
          </a:bodyPr>
          <a:lstStyle/>
          <a:p>
            <a:pPr>
              <a:spcBef>
                <a:spcPts val="300"/>
              </a:spcBef>
              <a:spcAft>
                <a:spcPts val="300"/>
              </a:spcAft>
            </a:pPr>
            <a:r>
              <a:rPr lang="en-GB" sz="1600" b="1">
                <a:solidFill>
                  <a:schemeClr val="tx1">
                    <a:lumMod val="75000"/>
                    <a:lumOff val="25000"/>
                  </a:schemeClr>
                </a:solidFill>
                <a:ea typeface="+mn-lt"/>
                <a:cs typeface="+mn-lt"/>
              </a:rPr>
              <a:t>System, strategic, workforce</a:t>
            </a:r>
            <a:r>
              <a:rPr lang="en-GB" sz="1600">
                <a:solidFill>
                  <a:schemeClr val="tx1">
                    <a:lumMod val="75000"/>
                    <a:lumOff val="25000"/>
                  </a:schemeClr>
                </a:solidFill>
                <a:ea typeface="+mn-lt"/>
                <a:cs typeface="+mn-lt"/>
              </a:rPr>
              <a:t> and</a:t>
            </a:r>
            <a:r>
              <a:rPr lang="en-GB" sz="1600" b="1">
                <a:solidFill>
                  <a:schemeClr val="tx1">
                    <a:lumMod val="75000"/>
                    <a:lumOff val="25000"/>
                  </a:schemeClr>
                </a:solidFill>
                <a:ea typeface="+mn-lt"/>
                <a:cs typeface="+mn-lt"/>
              </a:rPr>
              <a:t> operational plans</a:t>
            </a:r>
            <a:endParaRPr lang="en-US" sz="1600">
              <a:solidFill>
                <a:schemeClr val="tx1">
                  <a:lumMod val="75000"/>
                  <a:lumOff val="25000"/>
                </a:schemeClr>
              </a:solidFill>
            </a:endParaRPr>
          </a:p>
        </p:txBody>
      </p:sp>
      <p:sp>
        <p:nvSpPr>
          <p:cNvPr id="47" name="shaping text">
            <a:extLst>
              <a:ext uri="{FF2B5EF4-FFF2-40B4-BE49-F238E27FC236}">
                <a16:creationId xmlns:a16="http://schemas.microsoft.com/office/drawing/2014/main" id="{6F2FA37A-EE5D-6A02-4646-D1C1C26EF173}"/>
              </a:ext>
            </a:extLst>
          </p:cNvPr>
          <p:cNvSpPr txBox="1"/>
          <p:nvPr/>
        </p:nvSpPr>
        <p:spPr>
          <a:xfrm>
            <a:off x="5064987" y="4430919"/>
            <a:ext cx="6131333" cy="584775"/>
          </a:xfrm>
          <a:prstGeom prst="rect">
            <a:avLst/>
          </a:prstGeom>
          <a:noFill/>
        </p:spPr>
        <p:txBody>
          <a:bodyPr wrap="square" lIns="144000" rtlCol="0" anchor="ctr" anchorCtr="0">
            <a:spAutoFit/>
          </a:bodyPr>
          <a:lstStyle/>
          <a:p>
            <a:pPr>
              <a:spcBef>
                <a:spcPts val="300"/>
              </a:spcBef>
              <a:spcAft>
                <a:spcPts val="300"/>
              </a:spcAft>
            </a:pPr>
            <a:r>
              <a:rPr lang="en-GB" sz="1600" b="1">
                <a:solidFill>
                  <a:schemeClr val="tx1">
                    <a:lumMod val="75000"/>
                    <a:lumOff val="25000"/>
                  </a:schemeClr>
                </a:solidFill>
                <a:ea typeface="+mn-lt"/>
                <a:cs typeface="+mn-lt"/>
              </a:rPr>
              <a:t>Shaping, improving and delivering services</a:t>
            </a:r>
            <a:r>
              <a:rPr lang="en-GB" sz="1600">
                <a:solidFill>
                  <a:schemeClr val="tx1">
                    <a:lumMod val="75000"/>
                    <a:lumOff val="25000"/>
                  </a:schemeClr>
                </a:solidFill>
                <a:ea typeface="+mn-lt"/>
                <a:cs typeface="+mn-lt"/>
              </a:rPr>
              <a:t> and developing and delivering plans to </a:t>
            </a:r>
            <a:r>
              <a:rPr lang="en-GB" sz="1600" b="1">
                <a:solidFill>
                  <a:schemeClr val="tx1">
                    <a:lumMod val="75000"/>
                    <a:lumOff val="25000"/>
                  </a:schemeClr>
                </a:solidFill>
                <a:ea typeface="+mn-lt"/>
                <a:cs typeface="+mn-lt"/>
              </a:rPr>
              <a:t>tackle wider determinants of health</a:t>
            </a:r>
            <a:endParaRPr lang="en-US" sz="1600">
              <a:solidFill>
                <a:schemeClr val="tx1">
                  <a:lumMod val="75000"/>
                  <a:lumOff val="25000"/>
                </a:schemeClr>
              </a:solidFill>
            </a:endParaRPr>
          </a:p>
        </p:txBody>
      </p:sp>
      <p:sp>
        <p:nvSpPr>
          <p:cNvPr id="49" name="population text">
            <a:extLst>
              <a:ext uri="{FF2B5EF4-FFF2-40B4-BE49-F238E27FC236}">
                <a16:creationId xmlns:a16="http://schemas.microsoft.com/office/drawing/2014/main" id="{62AE8A4A-8809-F61F-50F3-ACA33A889CA8}"/>
              </a:ext>
            </a:extLst>
          </p:cNvPr>
          <p:cNvSpPr txBox="1"/>
          <p:nvPr/>
        </p:nvSpPr>
        <p:spPr>
          <a:xfrm>
            <a:off x="5064987" y="5211852"/>
            <a:ext cx="6131333" cy="830997"/>
          </a:xfrm>
          <a:prstGeom prst="rect">
            <a:avLst/>
          </a:prstGeom>
          <a:noFill/>
        </p:spPr>
        <p:txBody>
          <a:bodyPr wrap="square" lIns="144000" rtlCol="0" anchor="ctr" anchorCtr="0">
            <a:spAutoFit/>
          </a:bodyPr>
          <a:lstStyle/>
          <a:p>
            <a:pPr marL="38100">
              <a:spcBef>
                <a:spcPts val="300"/>
              </a:spcBef>
              <a:spcAft>
                <a:spcPts val="300"/>
              </a:spcAft>
            </a:pPr>
            <a:r>
              <a:rPr lang="en-GB" sz="1600" b="1">
                <a:solidFill>
                  <a:schemeClr val="tx1">
                    <a:lumMod val="75000"/>
                    <a:lumOff val="25000"/>
                  </a:schemeClr>
                </a:solidFill>
                <a:ea typeface="+mn-lt"/>
                <a:cs typeface="+mn-lt"/>
              </a:rPr>
              <a:t>Population Health Management </a:t>
            </a:r>
            <a:r>
              <a:rPr lang="en-GB" sz="1600">
                <a:solidFill>
                  <a:schemeClr val="tx1">
                    <a:lumMod val="75000"/>
                    <a:lumOff val="25000"/>
                  </a:schemeClr>
                </a:solidFill>
                <a:ea typeface="+mn-lt"/>
                <a:cs typeface="+mn-lt"/>
              </a:rPr>
              <a:t>– capturing and shaping data, intelligence and insight into the needs of people and communities</a:t>
            </a:r>
            <a:endParaRPr lang="en-US" sz="1600">
              <a:solidFill>
                <a:schemeClr val="tx1">
                  <a:lumMod val="75000"/>
                  <a:lumOff val="25000"/>
                </a:schemeClr>
              </a:solidFill>
              <a:ea typeface="+mn-lt"/>
              <a:cs typeface="+mn-lt"/>
            </a:endParaRPr>
          </a:p>
        </p:txBody>
      </p:sp>
      <p:sp>
        <p:nvSpPr>
          <p:cNvPr id="5" name="Footer Placeholder 4">
            <a:extLst>
              <a:ext uri="{FF2B5EF4-FFF2-40B4-BE49-F238E27FC236}">
                <a16:creationId xmlns:a16="http://schemas.microsoft.com/office/drawing/2014/main" id="{581F1AA2-0FCC-5AA2-8B21-966977FEE254}"/>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812F94FB-0C95-A7E0-E785-DB3E9EE02915}"/>
              </a:ext>
            </a:extLst>
          </p:cNvPr>
          <p:cNvSpPr>
            <a:spLocks noGrp="1"/>
          </p:cNvSpPr>
          <p:nvPr>
            <p:ph type="sldNum" sz="quarter" idx="12"/>
          </p:nvPr>
        </p:nvSpPr>
        <p:spPr/>
        <p:txBody>
          <a:bodyPr/>
          <a:lstStyle/>
          <a:p>
            <a:fld id="{CD8E907E-315C-F745-8CA6-CE49E976B740}" type="slidenum">
              <a:rPr lang="en-US" smtClean="0"/>
              <a:pPr/>
              <a:t>25</a:t>
            </a:fld>
            <a:endParaRPr lang="en-US"/>
          </a:p>
        </p:txBody>
      </p:sp>
    </p:spTree>
    <p:extLst>
      <p:ext uri="{BB962C8B-B14F-4D97-AF65-F5344CB8AC3E}">
        <p14:creationId xmlns:p14="http://schemas.microsoft.com/office/powerpoint/2010/main" val="9100963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1915E-9412-7837-A0DB-6516389864E7}"/>
              </a:ext>
            </a:extLst>
          </p:cNvPr>
          <p:cNvSpPr>
            <a:spLocks noGrp="1"/>
          </p:cNvSpPr>
          <p:nvPr>
            <p:ph type="title"/>
          </p:nvPr>
        </p:nvSpPr>
        <p:spPr>
          <a:xfrm>
            <a:off x="838200" y="488000"/>
            <a:ext cx="10515600" cy="643766"/>
          </a:xfrm>
        </p:spPr>
        <p:txBody>
          <a:bodyPr/>
          <a:lstStyle/>
          <a:p>
            <a:r>
              <a:rPr lang="en-GB"/>
              <a:t>The VCSE partnership working model</a:t>
            </a:r>
          </a:p>
        </p:txBody>
      </p:sp>
      <p:sp>
        <p:nvSpPr>
          <p:cNvPr id="3" name="Content Placeholder 2">
            <a:extLst>
              <a:ext uri="{FF2B5EF4-FFF2-40B4-BE49-F238E27FC236}">
                <a16:creationId xmlns:a16="http://schemas.microsoft.com/office/drawing/2014/main" id="{0F6155E6-4DFF-C28B-5903-746966A5D3B3}"/>
              </a:ext>
            </a:extLst>
          </p:cNvPr>
          <p:cNvSpPr>
            <a:spLocks noGrp="1"/>
          </p:cNvSpPr>
          <p:nvPr>
            <p:ph sz="half" idx="1"/>
          </p:nvPr>
        </p:nvSpPr>
        <p:spPr>
          <a:xfrm>
            <a:off x="838200" y="1706166"/>
            <a:ext cx="4932680" cy="4147788"/>
          </a:xfrm>
        </p:spPr>
        <p:txBody>
          <a:bodyPr>
            <a:noAutofit/>
          </a:bodyPr>
          <a:lstStyle/>
          <a:p>
            <a:pPr marL="9525" indent="0">
              <a:lnSpc>
                <a:spcPct val="100000"/>
              </a:lnSpc>
              <a:spcBef>
                <a:spcPts val="600"/>
              </a:spcBef>
              <a:buNone/>
            </a:pPr>
            <a:r>
              <a:rPr lang="en-GB" sz="1600" b="1" spc="-20">
                <a:solidFill>
                  <a:schemeClr val="accent1"/>
                </a:solidFill>
              </a:rPr>
              <a:t>The model will deliver a recognised means of engagement, involvement and empowerment for the VCSE sector to work collaboratively with the NHS.  </a:t>
            </a:r>
          </a:p>
          <a:p>
            <a:pPr marL="9525" indent="0">
              <a:lnSpc>
                <a:spcPct val="100000"/>
              </a:lnSpc>
              <a:spcBef>
                <a:spcPts val="600"/>
              </a:spcBef>
              <a:buNone/>
            </a:pPr>
            <a:r>
              <a:rPr lang="en-GB" sz="1600" spc="-20"/>
              <a:t>Healthy Community Forums will work across Staffordshire and Stoke-on-Trent to: </a:t>
            </a:r>
          </a:p>
          <a:p>
            <a:pPr>
              <a:spcBef>
                <a:spcPts val="600"/>
              </a:spcBef>
            </a:pPr>
            <a:r>
              <a:rPr lang="en-US" sz="1600" spc="-20"/>
              <a:t>focus on working collaboratively with the NHS to jointly deliver the best outcomes for our communities </a:t>
            </a:r>
          </a:p>
          <a:p>
            <a:pPr>
              <a:spcBef>
                <a:spcPts val="600"/>
              </a:spcBef>
            </a:pPr>
            <a:r>
              <a:rPr lang="en-US" sz="1600" spc="-20"/>
              <a:t>unify the VCSE sector voice – providing insight, expertise and challenge</a:t>
            </a:r>
          </a:p>
          <a:p>
            <a:pPr>
              <a:spcBef>
                <a:spcPts val="600"/>
              </a:spcBef>
            </a:pPr>
            <a:r>
              <a:rPr lang="en-US" sz="1600" spc="-20"/>
              <a:t>facilitate the spread and scale of innovative practice and effective partnership working </a:t>
            </a:r>
          </a:p>
          <a:p>
            <a:pPr>
              <a:spcBef>
                <a:spcPts val="600"/>
              </a:spcBef>
            </a:pPr>
            <a:r>
              <a:rPr lang="en-US" sz="1600" spc="-20"/>
              <a:t>reduce barriers to volunteering and partnership working.</a:t>
            </a:r>
            <a:endParaRPr lang="en-US" sz="1600"/>
          </a:p>
          <a:p>
            <a:pPr marL="0" indent="0">
              <a:spcBef>
                <a:spcPts val="600"/>
              </a:spcBef>
              <a:buNone/>
            </a:pPr>
            <a:endParaRPr lang="en-GB" sz="1600"/>
          </a:p>
        </p:txBody>
      </p:sp>
      <p:sp>
        <p:nvSpPr>
          <p:cNvPr id="8" name="Content Placeholder 7">
            <a:extLst>
              <a:ext uri="{FF2B5EF4-FFF2-40B4-BE49-F238E27FC236}">
                <a16:creationId xmlns:a16="http://schemas.microsoft.com/office/drawing/2014/main" id="{9C545D4E-2273-AC32-B2F0-9426232BDB26}"/>
              </a:ext>
            </a:extLst>
          </p:cNvPr>
          <p:cNvSpPr>
            <a:spLocks noGrp="1"/>
          </p:cNvSpPr>
          <p:nvPr>
            <p:ph sz="half" idx="2"/>
          </p:nvPr>
        </p:nvSpPr>
        <p:spPr>
          <a:xfrm>
            <a:off x="6172200" y="1706166"/>
            <a:ext cx="5095240" cy="2866907"/>
          </a:xfrm>
        </p:spPr>
        <p:txBody>
          <a:bodyPr>
            <a:normAutofit/>
          </a:bodyPr>
          <a:lstStyle/>
          <a:p>
            <a:pPr marL="0" indent="0">
              <a:spcBef>
                <a:spcPts val="1600"/>
              </a:spcBef>
              <a:buClr>
                <a:schemeClr val="accent1"/>
              </a:buClr>
              <a:buNone/>
              <a:defRPr/>
            </a:pPr>
            <a:r>
              <a:rPr lang="en-GB" sz="1600" b="1">
                <a:solidFill>
                  <a:schemeClr val="accent2"/>
                </a:solidFill>
              </a:rPr>
              <a:t>Next steps:</a:t>
            </a:r>
          </a:p>
          <a:p>
            <a:pPr>
              <a:spcBef>
                <a:spcPts val="600"/>
              </a:spcBef>
              <a:defRPr/>
            </a:pPr>
            <a:r>
              <a:rPr lang="en-GB" sz="1600" spc="-20"/>
              <a:t>Support Staffordshire and VAST are leading the transition of existing VCSE forums into VCSE Healthy Communities Forums which will align to ‘place’</a:t>
            </a:r>
          </a:p>
          <a:p>
            <a:pPr>
              <a:spcBef>
                <a:spcPts val="600"/>
              </a:spcBef>
              <a:defRPr/>
            </a:pPr>
            <a:r>
              <a:rPr lang="en-GB" sz="1600" spc="-20"/>
              <a:t>These forums, supported by a coordination group, will together form a system VCSE Alliance</a:t>
            </a:r>
          </a:p>
          <a:p>
            <a:pPr>
              <a:spcBef>
                <a:spcPts val="600"/>
              </a:spcBef>
              <a:defRPr/>
            </a:pPr>
            <a:r>
              <a:rPr lang="en-GB" sz="1600" spc="-20"/>
              <a:t>The System </a:t>
            </a:r>
            <a:r>
              <a:rPr lang="en-GB" sz="1600" spc="-20" err="1"/>
              <a:t>VCSsE</a:t>
            </a:r>
            <a:r>
              <a:rPr lang="en-GB" sz="1600" spc="-20"/>
              <a:t> Alliance will be closely linked to the Integrated Care Partnership and the Integrated Care Board</a:t>
            </a:r>
          </a:p>
          <a:p>
            <a:pPr>
              <a:spcBef>
                <a:spcPts val="600"/>
              </a:spcBef>
              <a:defRPr/>
            </a:pPr>
            <a:r>
              <a:rPr lang="en-GB" sz="1600" spc="-20"/>
              <a:t>The VCSE Alliance will be in place by July 2022.</a:t>
            </a:r>
          </a:p>
          <a:p>
            <a:pPr marL="0" indent="0">
              <a:buNone/>
            </a:pPr>
            <a:endParaRPr lang="en-GB" sz="1600"/>
          </a:p>
        </p:txBody>
      </p:sp>
      <p:pic>
        <p:nvPicPr>
          <p:cNvPr id="7" name="Picture 3" descr="Logo, Support Staffordshire">
            <a:extLst>
              <a:ext uri="{FF2B5EF4-FFF2-40B4-BE49-F238E27FC236}">
                <a16:creationId xmlns:a16="http://schemas.microsoft.com/office/drawing/2014/main" id="{B3EE9D0D-6A1A-3765-8F56-CA2E5B461396}"/>
              </a:ext>
            </a:extLst>
          </p:cNvPr>
          <p:cNvPicPr>
            <a:picLocks noChangeAspect="1"/>
          </p:cNvPicPr>
          <p:nvPr/>
        </p:nvPicPr>
        <p:blipFill>
          <a:blip r:embed="rId2"/>
          <a:stretch>
            <a:fillRect/>
          </a:stretch>
        </p:blipFill>
        <p:spPr>
          <a:xfrm>
            <a:off x="6172200" y="5176260"/>
            <a:ext cx="1987550" cy="730404"/>
          </a:xfrm>
          <a:prstGeom prst="rect">
            <a:avLst/>
          </a:prstGeom>
          <a:noFill/>
          <a:ln cap="flat">
            <a:noFill/>
          </a:ln>
        </p:spPr>
      </p:pic>
      <p:pic>
        <p:nvPicPr>
          <p:cNvPr id="6" name="Picture 5" descr="VAST - Stoke-on-Trent Covid-19 Support Network">
            <a:extLst>
              <a:ext uri="{FF2B5EF4-FFF2-40B4-BE49-F238E27FC236}">
                <a16:creationId xmlns:a16="http://schemas.microsoft.com/office/drawing/2014/main" id="{116AE43A-969F-E5AB-79BF-00BF6ECB3618}"/>
              </a:ext>
            </a:extLst>
          </p:cNvPr>
          <p:cNvPicPr>
            <a:picLocks noChangeAspect="1"/>
          </p:cNvPicPr>
          <p:nvPr/>
        </p:nvPicPr>
        <p:blipFill>
          <a:blip r:embed="rId3"/>
          <a:srcRect/>
          <a:stretch>
            <a:fillRect/>
          </a:stretch>
        </p:blipFill>
        <p:spPr>
          <a:xfrm>
            <a:off x="8464952" y="4978820"/>
            <a:ext cx="1632384" cy="1076034"/>
          </a:xfrm>
          <a:prstGeom prst="rect">
            <a:avLst/>
          </a:prstGeom>
          <a:noFill/>
          <a:ln cap="flat">
            <a:noFill/>
          </a:ln>
        </p:spPr>
      </p:pic>
      <p:sp>
        <p:nvSpPr>
          <p:cNvPr id="5" name="Footer Placeholder 4">
            <a:extLst>
              <a:ext uri="{FF2B5EF4-FFF2-40B4-BE49-F238E27FC236}">
                <a16:creationId xmlns:a16="http://schemas.microsoft.com/office/drawing/2014/main" id="{61ED353C-E04B-D6BF-DDC3-80F14E80CCA4}"/>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F7F5D249-56F1-94AB-8AD9-5EBC4A83CC8A}"/>
              </a:ext>
            </a:extLst>
          </p:cNvPr>
          <p:cNvSpPr>
            <a:spLocks noGrp="1"/>
          </p:cNvSpPr>
          <p:nvPr>
            <p:ph type="sldNum" sz="quarter" idx="12"/>
          </p:nvPr>
        </p:nvSpPr>
        <p:spPr/>
        <p:txBody>
          <a:bodyPr/>
          <a:lstStyle/>
          <a:p>
            <a:fld id="{CD8E907E-315C-F745-8CA6-CE49E976B740}" type="slidenum">
              <a:rPr lang="en-US" smtClean="0"/>
              <a:pPr/>
              <a:t>26</a:t>
            </a:fld>
            <a:endParaRPr lang="en-US"/>
          </a:p>
        </p:txBody>
      </p:sp>
    </p:spTree>
    <p:extLst>
      <p:ext uri="{BB962C8B-B14F-4D97-AF65-F5344CB8AC3E}">
        <p14:creationId xmlns:p14="http://schemas.microsoft.com/office/powerpoint/2010/main" val="34470724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F7D93-BA50-B4BA-24E0-360A8F24D05A}"/>
              </a:ext>
            </a:extLst>
          </p:cNvPr>
          <p:cNvSpPr>
            <a:spLocks noGrp="1"/>
          </p:cNvSpPr>
          <p:nvPr>
            <p:ph type="title"/>
          </p:nvPr>
        </p:nvSpPr>
        <p:spPr>
          <a:xfrm>
            <a:off x="838200" y="488000"/>
            <a:ext cx="8793480" cy="643766"/>
          </a:xfrm>
        </p:spPr>
        <p:txBody>
          <a:bodyPr>
            <a:normAutofit/>
          </a:bodyPr>
          <a:lstStyle/>
          <a:p>
            <a:r>
              <a:rPr lang="en-GB"/>
              <a:t>The VCSE partnership working model</a:t>
            </a:r>
          </a:p>
        </p:txBody>
      </p:sp>
      <p:sp>
        <p:nvSpPr>
          <p:cNvPr id="3" name="Content Placeholder 2">
            <a:extLst>
              <a:ext uri="{FF2B5EF4-FFF2-40B4-BE49-F238E27FC236}">
                <a16:creationId xmlns:a16="http://schemas.microsoft.com/office/drawing/2014/main" id="{25751470-BB51-6A8E-4485-520E56845783}"/>
              </a:ext>
            </a:extLst>
          </p:cNvPr>
          <p:cNvSpPr>
            <a:spLocks noGrp="1"/>
          </p:cNvSpPr>
          <p:nvPr>
            <p:ph idx="1"/>
          </p:nvPr>
        </p:nvSpPr>
        <p:spPr>
          <a:xfrm>
            <a:off x="838201" y="1587500"/>
            <a:ext cx="6850896" cy="4502471"/>
          </a:xfrm>
        </p:spPr>
        <p:txBody>
          <a:bodyPr>
            <a:normAutofit/>
          </a:bodyPr>
          <a:lstStyle/>
          <a:p>
            <a:pPr marL="0" indent="0">
              <a:lnSpc>
                <a:spcPct val="100000"/>
              </a:lnSpc>
              <a:buNone/>
            </a:pPr>
            <a:r>
              <a:rPr lang="en-GB" sz="2000" b="1">
                <a:solidFill>
                  <a:schemeClr val="accent1"/>
                </a:solidFill>
              </a:rPr>
              <a:t>Staffordshire and Stoke-on-Trent Healthy Communities Forums</a:t>
            </a:r>
          </a:p>
          <a:p>
            <a:pPr>
              <a:lnSpc>
                <a:spcPct val="100000"/>
              </a:lnSpc>
              <a:spcAft>
                <a:spcPts val="600"/>
              </a:spcAft>
              <a:defRPr/>
            </a:pPr>
            <a:r>
              <a:rPr lang="en-US" sz="2000" spc="-20"/>
              <a:t>The Healthy Communities forums will work with people and communities across Staffordshire and Stoke-on-Trent to:</a:t>
            </a:r>
            <a:endParaRPr lang="en-GB" sz="2000" spc="-20"/>
          </a:p>
          <a:p>
            <a:pPr>
              <a:lnSpc>
                <a:spcPct val="100000"/>
              </a:lnSpc>
              <a:spcAft>
                <a:spcPts val="600"/>
              </a:spcAft>
              <a:defRPr/>
            </a:pPr>
            <a:r>
              <a:rPr lang="en-GB" sz="2000" spc="-20"/>
              <a:t>support the NHS to effectively engage, consult and empower VCSE organisations </a:t>
            </a:r>
          </a:p>
          <a:p>
            <a:pPr>
              <a:lnSpc>
                <a:spcPct val="100000"/>
              </a:lnSpc>
              <a:spcAft>
                <a:spcPts val="600"/>
              </a:spcAft>
              <a:defRPr/>
            </a:pPr>
            <a:r>
              <a:rPr lang="en-GB" sz="2000" spc="-20"/>
              <a:t>reduce health inequalities within Staffordshire and </a:t>
            </a:r>
            <a:br>
              <a:rPr lang="en-GB" sz="2000" spc="-20"/>
            </a:br>
            <a:r>
              <a:rPr lang="en-GB" sz="2000" spc="-20"/>
              <a:t>Stoke-on-Trent communities by working with local communities </a:t>
            </a:r>
          </a:p>
          <a:p>
            <a:pPr>
              <a:lnSpc>
                <a:spcPct val="100000"/>
              </a:lnSpc>
              <a:spcAft>
                <a:spcPts val="600"/>
              </a:spcAft>
              <a:defRPr/>
            </a:pPr>
            <a:r>
              <a:rPr lang="en-GB" sz="2000" spc="-20"/>
              <a:t>provide a strong collective voice for the role of the VCSE sector and bring VCSE sector knowledge, skills and expertise to address health inequalities.</a:t>
            </a:r>
          </a:p>
        </p:txBody>
      </p:sp>
      <p:pic>
        <p:nvPicPr>
          <p:cNvPr id="18" name="Image" descr="Female healthcare worker">
            <a:extLst>
              <a:ext uri="{FF2B5EF4-FFF2-40B4-BE49-F238E27FC236}">
                <a16:creationId xmlns:a16="http://schemas.microsoft.com/office/drawing/2014/main" id="{C8234804-DB7E-6480-99AE-71FDD2F5BBB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769773" y="392087"/>
            <a:ext cx="1785630" cy="1785630"/>
          </a:xfrm>
          <a:prstGeom prst="ellipse">
            <a:avLst/>
          </a:prstGeom>
        </p:spPr>
      </p:pic>
      <p:pic>
        <p:nvPicPr>
          <p:cNvPr id="19" name="line">
            <a:extLst>
              <a:ext uri="{FF2B5EF4-FFF2-40B4-BE49-F238E27FC236}">
                <a16:creationId xmlns:a16="http://schemas.microsoft.com/office/drawing/2014/main" id="{68A95C02-50E5-7122-61BC-E83F6B596101}"/>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400000">
            <a:off x="10718671" y="803030"/>
            <a:ext cx="1429821" cy="832753"/>
          </a:xfrm>
          <a:prstGeom prst="rect">
            <a:avLst/>
          </a:prstGeom>
        </p:spPr>
      </p:pic>
      <p:pic>
        <p:nvPicPr>
          <p:cNvPr id="20" name="Image 2" descr="Two men cooking ">
            <a:extLst>
              <a:ext uri="{FF2B5EF4-FFF2-40B4-BE49-F238E27FC236}">
                <a16:creationId xmlns:a16="http://schemas.microsoft.com/office/drawing/2014/main" id="{9C65BCD4-4A31-3B34-FE6F-BCF4DED9223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261332" y="2437262"/>
            <a:ext cx="3442679" cy="3442679"/>
          </a:xfrm>
          <a:prstGeom prst="ellipse">
            <a:avLst/>
          </a:prstGeom>
        </p:spPr>
      </p:pic>
      <p:pic>
        <p:nvPicPr>
          <p:cNvPr id="21" name="Line 2">
            <a:extLst>
              <a:ext uri="{FF2B5EF4-FFF2-40B4-BE49-F238E27FC236}">
                <a16:creationId xmlns:a16="http://schemas.microsoft.com/office/drawing/2014/main" id="{095424A9-7D2A-F2CB-1DD4-405AF6027FB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8682474" y="4941766"/>
            <a:ext cx="3152175" cy="1245303"/>
          </a:xfrm>
          <a:prstGeom prst="rect">
            <a:avLst/>
          </a:prstGeom>
        </p:spPr>
      </p:pic>
      <p:sp>
        <p:nvSpPr>
          <p:cNvPr id="5" name="Footer Placeholder 4">
            <a:extLst>
              <a:ext uri="{FF2B5EF4-FFF2-40B4-BE49-F238E27FC236}">
                <a16:creationId xmlns:a16="http://schemas.microsoft.com/office/drawing/2014/main" id="{437CE6AB-6D69-5301-96B4-B7FA971E3B2F}"/>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3FDEA114-8658-3760-E10A-A1BF28672B4B}"/>
              </a:ext>
            </a:extLst>
          </p:cNvPr>
          <p:cNvSpPr>
            <a:spLocks noGrp="1"/>
          </p:cNvSpPr>
          <p:nvPr>
            <p:ph type="sldNum" sz="quarter" idx="12"/>
          </p:nvPr>
        </p:nvSpPr>
        <p:spPr/>
        <p:txBody>
          <a:bodyPr/>
          <a:lstStyle/>
          <a:p>
            <a:fld id="{CD8E907E-315C-F745-8CA6-CE49E976B740}" type="slidenum">
              <a:rPr lang="en-US" smtClean="0"/>
              <a:pPr/>
              <a:t>27</a:t>
            </a:fld>
            <a:endParaRPr lang="en-US"/>
          </a:p>
        </p:txBody>
      </p:sp>
    </p:spTree>
    <p:extLst>
      <p:ext uri="{BB962C8B-B14F-4D97-AF65-F5344CB8AC3E}">
        <p14:creationId xmlns:p14="http://schemas.microsoft.com/office/powerpoint/2010/main" val="17668426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0854C-B996-4F40-5CA0-2EB2D3A7F187}"/>
              </a:ext>
            </a:extLst>
          </p:cNvPr>
          <p:cNvSpPr>
            <a:spLocks noGrp="1"/>
          </p:cNvSpPr>
          <p:nvPr>
            <p:ph type="title"/>
          </p:nvPr>
        </p:nvSpPr>
        <p:spPr>
          <a:xfrm>
            <a:off x="838200" y="482462"/>
            <a:ext cx="10515600" cy="609006"/>
          </a:xfrm>
        </p:spPr>
        <p:txBody>
          <a:bodyPr>
            <a:normAutofit/>
          </a:bodyPr>
          <a:lstStyle/>
          <a:p>
            <a:r>
              <a:rPr lang="en-GB" sz="4000"/>
              <a:t>Understanding our local population </a:t>
            </a:r>
            <a:endParaRPr lang="en-GB"/>
          </a:p>
        </p:txBody>
      </p:sp>
      <p:sp>
        <p:nvSpPr>
          <p:cNvPr id="11" name="Content Placeholder 2">
            <a:extLst>
              <a:ext uri="{FF2B5EF4-FFF2-40B4-BE49-F238E27FC236}">
                <a16:creationId xmlns:a16="http://schemas.microsoft.com/office/drawing/2014/main" id="{F6E0C05F-494C-EBAB-A5FC-00EF2C61A007}"/>
              </a:ext>
            </a:extLst>
          </p:cNvPr>
          <p:cNvSpPr txBox="1">
            <a:spLocks/>
          </p:cNvSpPr>
          <p:nvPr/>
        </p:nvSpPr>
        <p:spPr>
          <a:xfrm>
            <a:off x="838200" y="1401127"/>
            <a:ext cx="10515600" cy="758950"/>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a:solidFill>
                  <a:schemeClr val="accent1"/>
                </a:solidFill>
              </a:rPr>
              <a:t>Communications and engagement activity across the ICS, involving council and NHS colleagues, will be of significant importance if we are to empower local people to take shared responsibility for their health.</a:t>
            </a:r>
          </a:p>
        </p:txBody>
      </p:sp>
      <p:sp>
        <p:nvSpPr>
          <p:cNvPr id="3" name="Content Placeholder 2">
            <a:extLst>
              <a:ext uri="{FF2B5EF4-FFF2-40B4-BE49-F238E27FC236}">
                <a16:creationId xmlns:a16="http://schemas.microsoft.com/office/drawing/2014/main" id="{47D73BFD-14BE-A39B-A19A-BBCDA6EE4173}"/>
              </a:ext>
            </a:extLst>
          </p:cNvPr>
          <p:cNvSpPr>
            <a:spLocks noGrp="1"/>
          </p:cNvSpPr>
          <p:nvPr>
            <p:ph sz="half" idx="1"/>
          </p:nvPr>
        </p:nvSpPr>
        <p:spPr>
          <a:xfrm>
            <a:off x="838200" y="2356288"/>
            <a:ext cx="5811982" cy="3695767"/>
          </a:xfrm>
        </p:spPr>
        <p:txBody>
          <a:bodyPr>
            <a:noAutofit/>
          </a:bodyPr>
          <a:lstStyle/>
          <a:p>
            <a:pPr>
              <a:lnSpc>
                <a:spcPct val="100000"/>
              </a:lnSpc>
            </a:pPr>
            <a:r>
              <a:rPr lang="en-GB" sz="1500"/>
              <a:t>It will help us to better understand the behaviours and causes of poor health within our communities as well as supporting the possible solutions</a:t>
            </a:r>
            <a:r>
              <a:rPr lang="en-GB" sz="1500">
                <a:solidFill>
                  <a:srgbClr val="333333"/>
                </a:solidFill>
                <a:latin typeface="Segoe UI" panose="020B0502040204020203" pitchFamily="34" charset="0"/>
              </a:rPr>
              <a:t>.</a:t>
            </a:r>
          </a:p>
          <a:p>
            <a:r>
              <a:rPr lang="en-GB" sz="1500"/>
              <a:t>This will require an improved understanding of our local population. We will work with our colleagues in the councils to understand the social, economical and environmental factors that influence health.</a:t>
            </a:r>
          </a:p>
          <a:p>
            <a:r>
              <a:rPr lang="en-GB" sz="1500"/>
              <a:t>We will work with representatives who are trusted voices within communities to help deliver important health messages in a way that is helpful and easy to understand.</a:t>
            </a:r>
          </a:p>
          <a:p>
            <a:r>
              <a:rPr lang="en-GB" sz="1500"/>
              <a:t>We will make 'every contact count’.</a:t>
            </a:r>
          </a:p>
          <a:p>
            <a:pPr>
              <a:lnSpc>
                <a:spcPct val="100000"/>
              </a:lnSpc>
            </a:pPr>
            <a:r>
              <a:rPr lang="en-GB" sz="1500"/>
              <a:t>We will work with our provider collaboratives to collect data that will give us a better understanding of our current service users and to identify potential gaps or areas of inequality.</a:t>
            </a:r>
          </a:p>
          <a:p>
            <a:pPr marL="0" indent="0">
              <a:buNone/>
            </a:pPr>
            <a:endParaRPr lang="en-GB" sz="1500"/>
          </a:p>
          <a:p>
            <a:pPr marL="0" indent="0">
              <a:buNone/>
            </a:pPr>
            <a:endParaRPr lang="en-GB" sz="1500"/>
          </a:p>
          <a:p>
            <a:pPr marL="0" indent="0">
              <a:buNone/>
            </a:pPr>
            <a:endParaRPr lang="en-GB" sz="1500"/>
          </a:p>
        </p:txBody>
      </p:sp>
      <p:sp>
        <p:nvSpPr>
          <p:cNvPr id="10" name="Content Placeholder 9">
            <a:extLst>
              <a:ext uri="{FF2B5EF4-FFF2-40B4-BE49-F238E27FC236}">
                <a16:creationId xmlns:a16="http://schemas.microsoft.com/office/drawing/2014/main" id="{6440FEF3-EBA3-1252-7222-31CEA6AA93F6}"/>
              </a:ext>
            </a:extLst>
          </p:cNvPr>
          <p:cNvSpPr>
            <a:spLocks noGrp="1"/>
          </p:cNvSpPr>
          <p:nvPr>
            <p:ph sz="half" idx="2"/>
          </p:nvPr>
        </p:nvSpPr>
        <p:spPr>
          <a:xfrm>
            <a:off x="6875814" y="2356288"/>
            <a:ext cx="4477986" cy="3695767"/>
          </a:xfrm>
        </p:spPr>
        <p:txBody>
          <a:bodyPr vert="horz" lIns="0" tIns="0" rIns="0" bIns="0" rtlCol="0" anchor="t">
            <a:normAutofit lnSpcReduction="10000"/>
          </a:bodyPr>
          <a:lstStyle/>
          <a:p>
            <a:pPr>
              <a:lnSpc>
                <a:spcPct val="100000"/>
              </a:lnSpc>
            </a:pPr>
            <a:r>
              <a:rPr lang="en-GB" sz="1500">
                <a:latin typeface="Arial"/>
                <a:cs typeface="Arial"/>
              </a:rPr>
              <a:t>Place will also have a pivotal role to play in developing a deeper understanding of local communities and supporting better outcomes, through targeted priorities and work plans. </a:t>
            </a:r>
            <a:endParaRPr lang="en-GB" sz="1500"/>
          </a:p>
          <a:p>
            <a:pPr>
              <a:lnSpc>
                <a:spcPct val="100000"/>
              </a:lnSpc>
            </a:pPr>
            <a:r>
              <a:rPr lang="en-GB" sz="1500"/>
              <a:t>We will overlay information from partners with local intelligence from our communities to understand their needs, wants and barriers, as well as experience of existing services across the county and the city.</a:t>
            </a:r>
          </a:p>
          <a:p>
            <a:pPr>
              <a:lnSpc>
                <a:spcPct val="100000"/>
              </a:lnSpc>
            </a:pPr>
            <a:r>
              <a:rPr lang="en-GB" sz="1500"/>
              <a:t>We will share what we know about people and communities across all partners.</a:t>
            </a:r>
          </a:p>
          <a:p>
            <a:pPr>
              <a:lnSpc>
                <a:spcPct val="100000"/>
              </a:lnSpc>
            </a:pPr>
            <a:r>
              <a:rPr lang="en-GB" sz="1500"/>
              <a:t>We will produce a clear strategy to tackle health inequalities, which will incorporate the knowledge and expertise from partners and stakeholders within the ICS.</a:t>
            </a:r>
          </a:p>
          <a:p>
            <a:pPr marL="0" indent="0">
              <a:buNone/>
            </a:pPr>
            <a:endParaRPr lang="en-GB" sz="1500"/>
          </a:p>
        </p:txBody>
      </p:sp>
      <p:sp>
        <p:nvSpPr>
          <p:cNvPr id="5" name="Footer Placeholder 4">
            <a:extLst>
              <a:ext uri="{FF2B5EF4-FFF2-40B4-BE49-F238E27FC236}">
                <a16:creationId xmlns:a16="http://schemas.microsoft.com/office/drawing/2014/main" id="{7D9081E2-E4F3-3DDF-0B7B-086BAFBA14E1}"/>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4ECA73F5-4D73-31D7-67D1-BDBF5DB4C289}"/>
              </a:ext>
            </a:extLst>
          </p:cNvPr>
          <p:cNvSpPr>
            <a:spLocks noGrp="1"/>
          </p:cNvSpPr>
          <p:nvPr>
            <p:ph type="sldNum" sz="quarter" idx="12"/>
          </p:nvPr>
        </p:nvSpPr>
        <p:spPr/>
        <p:txBody>
          <a:bodyPr/>
          <a:lstStyle/>
          <a:p>
            <a:fld id="{CD8E907E-315C-F745-8CA6-CE49E976B740}" type="slidenum">
              <a:rPr lang="en-US" smtClean="0"/>
              <a:pPr/>
              <a:t>28</a:t>
            </a:fld>
            <a:endParaRPr lang="en-US"/>
          </a:p>
        </p:txBody>
      </p:sp>
    </p:spTree>
    <p:extLst>
      <p:ext uri="{BB962C8B-B14F-4D97-AF65-F5344CB8AC3E}">
        <p14:creationId xmlns:p14="http://schemas.microsoft.com/office/powerpoint/2010/main" val="7076271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0854C-B996-4F40-5CA0-2EB2D3A7F187}"/>
              </a:ext>
            </a:extLst>
          </p:cNvPr>
          <p:cNvSpPr>
            <a:spLocks noGrp="1"/>
          </p:cNvSpPr>
          <p:nvPr>
            <p:ph type="title"/>
          </p:nvPr>
        </p:nvSpPr>
        <p:spPr>
          <a:xfrm>
            <a:off x="839788" y="413523"/>
            <a:ext cx="10515600" cy="1277165"/>
          </a:xfrm>
        </p:spPr>
        <p:txBody>
          <a:bodyPr/>
          <a:lstStyle/>
          <a:p>
            <a:r>
              <a:rPr lang="en-GB" sz="4000"/>
              <a:t>Putting the public voice at the heart of everything</a:t>
            </a:r>
            <a:endParaRPr lang="en-GB"/>
          </a:p>
        </p:txBody>
      </p:sp>
      <p:sp>
        <p:nvSpPr>
          <p:cNvPr id="6" name="Text Placeholder 5">
            <a:extLst>
              <a:ext uri="{FF2B5EF4-FFF2-40B4-BE49-F238E27FC236}">
                <a16:creationId xmlns:a16="http://schemas.microsoft.com/office/drawing/2014/main" id="{057D5BD9-6635-CF2B-B532-101035FE4346}"/>
              </a:ext>
            </a:extLst>
          </p:cNvPr>
          <p:cNvSpPr>
            <a:spLocks noGrp="1"/>
          </p:cNvSpPr>
          <p:nvPr>
            <p:ph type="body" idx="1"/>
          </p:nvPr>
        </p:nvSpPr>
        <p:spPr>
          <a:xfrm>
            <a:off x="839788" y="1872564"/>
            <a:ext cx="10596150" cy="724221"/>
          </a:xfrm>
        </p:spPr>
        <p:txBody>
          <a:bodyPr>
            <a:noAutofit/>
          </a:bodyPr>
          <a:lstStyle/>
          <a:p>
            <a:pPr>
              <a:lnSpc>
                <a:spcPct val="100000"/>
              </a:lnSpc>
            </a:pPr>
            <a:r>
              <a:rPr lang="en-GB" sz="1500"/>
              <a:t>People and communities are at the heart of everything we do. We also recognise that we need different approaches to ensure that the public voice is heard. The proposals below will continue to develop as we move forward as an ICB and have the potential to support involvement and engagement across the integrated care partnership in the future.</a:t>
            </a:r>
          </a:p>
        </p:txBody>
      </p:sp>
      <p:sp>
        <p:nvSpPr>
          <p:cNvPr id="3" name="Content Placeholder 2">
            <a:extLst>
              <a:ext uri="{FF2B5EF4-FFF2-40B4-BE49-F238E27FC236}">
                <a16:creationId xmlns:a16="http://schemas.microsoft.com/office/drawing/2014/main" id="{47D73BFD-14BE-A39B-A19A-BBCDA6EE4173}"/>
              </a:ext>
            </a:extLst>
          </p:cNvPr>
          <p:cNvSpPr>
            <a:spLocks noGrp="1"/>
          </p:cNvSpPr>
          <p:nvPr>
            <p:ph sz="half" idx="2"/>
          </p:nvPr>
        </p:nvSpPr>
        <p:spPr>
          <a:xfrm>
            <a:off x="839788" y="2860764"/>
            <a:ext cx="5394757" cy="3583713"/>
          </a:xfrm>
        </p:spPr>
        <p:txBody>
          <a:bodyPr>
            <a:noAutofit/>
          </a:bodyPr>
          <a:lstStyle/>
          <a:p>
            <a:pPr>
              <a:lnSpc>
                <a:spcPts val="1440"/>
              </a:lnSpc>
            </a:pPr>
            <a:r>
              <a:rPr lang="en-GB" sz="1200"/>
              <a:t>A system-wide </a:t>
            </a:r>
            <a:r>
              <a:rPr lang="en-GB" sz="1200" b="1">
                <a:solidFill>
                  <a:schemeClr val="accent1"/>
                </a:solidFill>
              </a:rPr>
              <a:t>People and Communities Assembly </a:t>
            </a:r>
            <a:r>
              <a:rPr lang="en-GB" sz="1200"/>
              <a:t>– which will report to the ICB through the Quality Committee. The membership will align with the Voluntary Sector Alliance and the Health and Care Senate and act as an advisory board to the ICB on it’s approach to involvement and engagement, supporting targeted engagement with seldom heard communities. </a:t>
            </a:r>
          </a:p>
          <a:p>
            <a:pPr>
              <a:lnSpc>
                <a:spcPts val="1440"/>
              </a:lnSpc>
            </a:pPr>
            <a:r>
              <a:rPr lang="en-GB" sz="1200"/>
              <a:t>A </a:t>
            </a:r>
            <a:r>
              <a:rPr lang="en-GB" sz="1200" b="1">
                <a:solidFill>
                  <a:schemeClr val="accent1"/>
                </a:solidFill>
              </a:rPr>
              <a:t>People’s Panel </a:t>
            </a:r>
            <a:r>
              <a:rPr lang="en-GB" sz="1200" b="1"/>
              <a:t>– </a:t>
            </a:r>
            <a:r>
              <a:rPr lang="en-GB" sz="1200"/>
              <a:t>an online panel of local people who will carry out and support regular survey research amongst local communities. The panel is largely ‘demographically representative’ of the population, but will be developed further to provide a robust and flexible way for the ICB to put people’s aspirations and experience front and centre of all that we do. </a:t>
            </a:r>
          </a:p>
          <a:p>
            <a:pPr>
              <a:lnSpc>
                <a:spcPts val="1440"/>
              </a:lnSpc>
            </a:pPr>
            <a:r>
              <a:rPr lang="en-GB" sz="1200"/>
              <a:t>A system-wide</a:t>
            </a:r>
            <a:r>
              <a:rPr lang="en-GB" sz="1200" b="1"/>
              <a:t> </a:t>
            </a:r>
            <a:r>
              <a:rPr lang="en-GB" sz="1200" b="1">
                <a:solidFill>
                  <a:schemeClr val="accent1"/>
                </a:solidFill>
              </a:rPr>
              <a:t>Intelligence Observatory </a:t>
            </a:r>
            <a:r>
              <a:rPr lang="en-GB" sz="1200"/>
              <a:t>– a resource developed with council colleagues. The central observatory will help to reduce duplication and support a more efficient and effective use of resources across all partners. It will also help to alleviate involvement fatigue and frustration from communities, who feel they are constantly repeating the same information several times to multiple partners – supporting the principle of ‘do it once and do it well’.</a:t>
            </a:r>
          </a:p>
          <a:p>
            <a:pPr marL="0" indent="0">
              <a:lnSpc>
                <a:spcPts val="1440"/>
              </a:lnSpc>
              <a:buNone/>
            </a:pPr>
            <a:endParaRPr lang="en-GB" sz="1200"/>
          </a:p>
        </p:txBody>
      </p:sp>
      <p:sp>
        <p:nvSpPr>
          <p:cNvPr id="10" name="Content Placeholder 9">
            <a:extLst>
              <a:ext uri="{FF2B5EF4-FFF2-40B4-BE49-F238E27FC236}">
                <a16:creationId xmlns:a16="http://schemas.microsoft.com/office/drawing/2014/main" id="{6440FEF3-EBA3-1252-7222-31CEA6AA93F6}"/>
              </a:ext>
            </a:extLst>
          </p:cNvPr>
          <p:cNvSpPr>
            <a:spLocks noGrp="1"/>
          </p:cNvSpPr>
          <p:nvPr>
            <p:ph sz="quarter" idx="4"/>
          </p:nvPr>
        </p:nvSpPr>
        <p:spPr>
          <a:xfrm>
            <a:off x="6519554" y="2860765"/>
            <a:ext cx="4835834" cy="3464960"/>
          </a:xfrm>
        </p:spPr>
        <p:txBody>
          <a:bodyPr>
            <a:noAutofit/>
          </a:bodyPr>
          <a:lstStyle/>
          <a:p>
            <a:pPr>
              <a:lnSpc>
                <a:spcPts val="1440"/>
              </a:lnSpc>
              <a:spcBef>
                <a:spcPts val="0"/>
              </a:spcBef>
            </a:pPr>
            <a:r>
              <a:rPr lang="en-GB" sz="1200" b="1">
                <a:solidFill>
                  <a:schemeClr val="accent1"/>
                </a:solidFill>
              </a:rPr>
              <a:t>Community Champions </a:t>
            </a:r>
            <a:r>
              <a:rPr lang="en-GB" sz="1200"/>
              <a:t>– council-led champions, providing a direct link into communities at a grassroots level, supporting greater insight into communities across Staffordshire and Stoke-on-Trent and the issues that matter to people, including the barriers that local people have around being able to access services. </a:t>
            </a:r>
          </a:p>
          <a:p>
            <a:pPr>
              <a:lnSpc>
                <a:spcPts val="1440"/>
              </a:lnSpc>
            </a:pPr>
            <a:r>
              <a:rPr lang="en-GB" sz="1200" b="1">
                <a:solidFill>
                  <a:schemeClr val="accent1"/>
                </a:solidFill>
              </a:rPr>
              <a:t>Online forums </a:t>
            </a:r>
            <a:r>
              <a:rPr lang="en-GB" sz="1200"/>
              <a:t>–</a:t>
            </a:r>
            <a:r>
              <a:rPr lang="en-GB" sz="1200" b="1">
                <a:solidFill>
                  <a:schemeClr val="accent1"/>
                </a:solidFill>
              </a:rPr>
              <a:t> </a:t>
            </a:r>
            <a:r>
              <a:rPr lang="en-GB" sz="1200"/>
              <a:t>using platforms to support engagement on different topic areas as well as the opportunity for people and communities to highlight the priorities that matter to them.</a:t>
            </a:r>
          </a:p>
          <a:p>
            <a:pPr>
              <a:lnSpc>
                <a:spcPts val="1440"/>
              </a:lnSpc>
            </a:pPr>
            <a:r>
              <a:rPr lang="en-GB" sz="1200"/>
              <a:t>Regular </a:t>
            </a:r>
            <a:r>
              <a:rPr lang="en-GB" sz="1200" b="1">
                <a:solidFill>
                  <a:schemeClr val="accent1"/>
                </a:solidFill>
              </a:rPr>
              <a:t>Community Conversations </a:t>
            </a:r>
            <a:r>
              <a:rPr lang="en-GB" sz="1200"/>
              <a:t>– NHS professionals discuss NHS issues with the public and stakeholders.</a:t>
            </a:r>
          </a:p>
          <a:p>
            <a:pPr>
              <a:lnSpc>
                <a:spcPts val="1440"/>
              </a:lnSpc>
            </a:pPr>
            <a:r>
              <a:rPr lang="en-GB" sz="1200" b="1">
                <a:solidFill>
                  <a:schemeClr val="accent1"/>
                </a:solidFill>
              </a:rPr>
              <a:t>Social Listening </a:t>
            </a:r>
            <a:r>
              <a:rPr lang="en-GB" sz="1200"/>
              <a:t>software – to understand the issues that matter most to people and how they are feeling about them. </a:t>
            </a:r>
          </a:p>
          <a:p>
            <a:pPr>
              <a:lnSpc>
                <a:spcPts val="1440"/>
              </a:lnSpc>
            </a:pPr>
            <a:r>
              <a:rPr lang="en-GB" sz="1200"/>
              <a:t>A</a:t>
            </a:r>
            <a:r>
              <a:rPr lang="en-GB" sz="1200" b="1"/>
              <a:t> </a:t>
            </a:r>
            <a:r>
              <a:rPr lang="en-GB" sz="1200" b="1">
                <a:solidFill>
                  <a:schemeClr val="accent1"/>
                </a:solidFill>
              </a:rPr>
              <a:t>stakeholder bulletin </a:t>
            </a:r>
            <a:r>
              <a:rPr lang="en-GB" sz="1200"/>
              <a:t>– developed using input from all partners (but managed centrally) and adapted and tailored to communicate targeted key messages to staff and local communities across Staffordshire and Stoke on Trent.</a:t>
            </a:r>
            <a:endParaRPr lang="en-GB" sz="1200">
              <a:solidFill>
                <a:srgbClr val="485C6E"/>
              </a:solidFill>
            </a:endParaRPr>
          </a:p>
          <a:p>
            <a:pPr marL="0" indent="0">
              <a:lnSpc>
                <a:spcPts val="1440"/>
              </a:lnSpc>
              <a:buNone/>
            </a:pPr>
            <a:endParaRPr lang="en-GB" sz="1200"/>
          </a:p>
        </p:txBody>
      </p:sp>
      <p:sp>
        <p:nvSpPr>
          <p:cNvPr id="5" name="Footer Placeholder 4">
            <a:extLst>
              <a:ext uri="{FF2B5EF4-FFF2-40B4-BE49-F238E27FC236}">
                <a16:creationId xmlns:a16="http://schemas.microsoft.com/office/drawing/2014/main" id="{7D9081E2-E4F3-3DDF-0B7B-086BAFBA14E1}"/>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4ECA73F5-4D73-31D7-67D1-BDBF5DB4C289}"/>
              </a:ext>
            </a:extLst>
          </p:cNvPr>
          <p:cNvSpPr>
            <a:spLocks noGrp="1"/>
          </p:cNvSpPr>
          <p:nvPr>
            <p:ph type="sldNum" sz="quarter" idx="12"/>
          </p:nvPr>
        </p:nvSpPr>
        <p:spPr/>
        <p:txBody>
          <a:bodyPr/>
          <a:lstStyle/>
          <a:p>
            <a:fld id="{CD8E907E-315C-F745-8CA6-CE49E976B740}" type="slidenum">
              <a:rPr lang="en-US" smtClean="0"/>
              <a:pPr/>
              <a:t>29</a:t>
            </a:fld>
            <a:endParaRPr lang="en-US"/>
          </a:p>
        </p:txBody>
      </p:sp>
    </p:spTree>
    <p:extLst>
      <p:ext uri="{BB962C8B-B14F-4D97-AF65-F5344CB8AC3E}">
        <p14:creationId xmlns:p14="http://schemas.microsoft.com/office/powerpoint/2010/main" val="1633051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4A2CD-E628-A0CB-07F1-DB93CB5FB120}"/>
              </a:ext>
            </a:extLst>
          </p:cNvPr>
          <p:cNvSpPr>
            <a:spLocks noGrp="1"/>
          </p:cNvSpPr>
          <p:nvPr>
            <p:ph type="title"/>
          </p:nvPr>
        </p:nvSpPr>
        <p:spPr>
          <a:xfrm>
            <a:off x="838200" y="487998"/>
            <a:ext cx="10515600" cy="643766"/>
          </a:xfrm>
        </p:spPr>
        <p:txBody>
          <a:bodyPr>
            <a:normAutofit/>
          </a:bodyPr>
          <a:lstStyle/>
          <a:p>
            <a:r>
              <a:rPr lang="en-GB"/>
              <a:t>Introduction</a:t>
            </a:r>
          </a:p>
        </p:txBody>
      </p:sp>
      <p:sp>
        <p:nvSpPr>
          <p:cNvPr id="8" name="Content Placeholder 7">
            <a:extLst>
              <a:ext uri="{FF2B5EF4-FFF2-40B4-BE49-F238E27FC236}">
                <a16:creationId xmlns:a16="http://schemas.microsoft.com/office/drawing/2014/main" id="{F3DFEA2B-9098-6314-E364-C2BA62A67C30}"/>
              </a:ext>
            </a:extLst>
          </p:cNvPr>
          <p:cNvSpPr>
            <a:spLocks noGrp="1"/>
          </p:cNvSpPr>
          <p:nvPr>
            <p:ph sz="half" idx="1"/>
          </p:nvPr>
        </p:nvSpPr>
        <p:spPr>
          <a:xfrm>
            <a:off x="838200" y="1654292"/>
            <a:ext cx="5045765" cy="4574230"/>
          </a:xfrm>
        </p:spPr>
        <p:txBody>
          <a:bodyPr>
            <a:noAutofit/>
          </a:bodyPr>
          <a:lstStyle/>
          <a:p>
            <a:pPr>
              <a:lnSpc>
                <a:spcPct val="90000"/>
              </a:lnSpc>
            </a:pPr>
            <a:r>
              <a:rPr lang="en-GB" sz="1400"/>
              <a:t>Public engagement and involvement has always been recognised as a key enabler in supporting effective service planning and delivery across Staffordshire and Stoke-on-Trent. However, there is also a recognition that we could do better. </a:t>
            </a:r>
          </a:p>
          <a:p>
            <a:pPr>
              <a:lnSpc>
                <a:spcPct val="90000"/>
              </a:lnSpc>
            </a:pPr>
            <a:r>
              <a:rPr lang="en-GB" sz="1400"/>
              <a:t>We could strive to reach more of our local people and communities, including children and young people and those furthest away from health and care services. We could listen harder to them and better understand their wants and needs.</a:t>
            </a:r>
          </a:p>
          <a:p>
            <a:pPr>
              <a:lnSpc>
                <a:spcPct val="90000"/>
              </a:lnSpc>
            </a:pPr>
            <a:r>
              <a:rPr lang="en-GB" sz="1400"/>
              <a:t>Working with people and communities, we want to understand what is working and what is not from their perspective, learn from previous mistakes, and involve them more in our service planning and decision-making processes. This will help to ensure that services are delivered in the right place, at the right time, for the right people.</a:t>
            </a:r>
          </a:p>
          <a:p>
            <a:pPr>
              <a:lnSpc>
                <a:spcPct val="90000"/>
              </a:lnSpc>
            </a:pPr>
            <a:r>
              <a:rPr lang="en-GB" sz="1400"/>
              <a:t>We want to have a better understanding of the local population, including the wider determinants that influence their health and wellbeing, such as housing or employment, and use our collective strength to tackle the health and care challenges that local residents face.</a:t>
            </a:r>
          </a:p>
        </p:txBody>
      </p:sp>
      <p:sp>
        <p:nvSpPr>
          <p:cNvPr id="9" name="Content Placeholder 8">
            <a:extLst>
              <a:ext uri="{FF2B5EF4-FFF2-40B4-BE49-F238E27FC236}">
                <a16:creationId xmlns:a16="http://schemas.microsoft.com/office/drawing/2014/main" id="{C5DF8D2F-FBE9-7905-7E46-7C58E7960368}"/>
              </a:ext>
            </a:extLst>
          </p:cNvPr>
          <p:cNvSpPr>
            <a:spLocks noGrp="1"/>
          </p:cNvSpPr>
          <p:nvPr>
            <p:ph sz="half" idx="2"/>
          </p:nvPr>
        </p:nvSpPr>
        <p:spPr>
          <a:xfrm>
            <a:off x="6172199" y="1654292"/>
            <a:ext cx="5383697" cy="4441708"/>
          </a:xfrm>
        </p:spPr>
        <p:txBody>
          <a:bodyPr>
            <a:noAutofit/>
          </a:bodyPr>
          <a:lstStyle/>
          <a:p>
            <a:pPr>
              <a:lnSpc>
                <a:spcPct val="90000"/>
              </a:lnSpc>
            </a:pPr>
            <a:r>
              <a:rPr lang="en-GB" sz="1400"/>
              <a:t>We cannot do this effectively without drawing on the diverse thinking of those who know the issues best – local people and those who need our services. So we will work with our partners to listen to, and collectively act on, the experiences and aspirations of local people and communities. </a:t>
            </a:r>
          </a:p>
          <a:p>
            <a:pPr>
              <a:lnSpc>
                <a:spcPct val="90000"/>
              </a:lnSpc>
            </a:pPr>
            <a:r>
              <a:rPr lang="en-GB" sz="1400"/>
              <a:t>We will work hard to ensure we have the channels in place to continuously engage with our populations – not just on our priorities, but the priorities of our local communities. We will stay in a permanent ‘listening mode’, so we can truly hear what people are saying.</a:t>
            </a:r>
          </a:p>
          <a:p>
            <a:pPr>
              <a:lnSpc>
                <a:spcPct val="90000"/>
              </a:lnSpc>
            </a:pPr>
            <a:r>
              <a:rPr lang="en-GB" sz="1400"/>
              <a:t>We will use this opportunity to reset the relationship between the public and the NHS, to one where people are treated as active partners in the community, rather than passive recipients of services, and we will empower them to better look after their own health and wellbeing.</a:t>
            </a:r>
          </a:p>
          <a:p>
            <a:pPr>
              <a:lnSpc>
                <a:spcPct val="90000"/>
              </a:lnSpc>
            </a:pPr>
            <a:r>
              <a:rPr lang="en-GB" sz="1400"/>
              <a:t>As a new Integrated Care Board (ICB) we now have an opportunity to strive further and harder than ever before to ensure that people and our communities really are at the heart of all of our decision making – putting them and their needs at the heart of everything that we do.</a:t>
            </a:r>
          </a:p>
        </p:txBody>
      </p:sp>
      <p:sp>
        <p:nvSpPr>
          <p:cNvPr id="5" name="Footer Placeholder 4">
            <a:extLst>
              <a:ext uri="{FF2B5EF4-FFF2-40B4-BE49-F238E27FC236}">
                <a16:creationId xmlns:a16="http://schemas.microsoft.com/office/drawing/2014/main" id="{44591E6B-086A-A62C-0B6B-79938DF9549A}"/>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EFF69F71-A3FD-C1FF-F068-A126236E4090}"/>
              </a:ext>
            </a:extLst>
          </p:cNvPr>
          <p:cNvSpPr>
            <a:spLocks noGrp="1"/>
          </p:cNvSpPr>
          <p:nvPr>
            <p:ph type="sldNum" sz="quarter" idx="12"/>
          </p:nvPr>
        </p:nvSpPr>
        <p:spPr/>
        <p:txBody>
          <a:bodyPr/>
          <a:lstStyle/>
          <a:p>
            <a:fld id="{CD8E907E-315C-F745-8CA6-CE49E976B740}" type="slidenum">
              <a:rPr lang="en-US" smtClean="0"/>
              <a:pPr/>
              <a:t>3</a:t>
            </a:fld>
            <a:endParaRPr lang="en-US"/>
          </a:p>
        </p:txBody>
      </p:sp>
    </p:spTree>
    <p:extLst>
      <p:ext uri="{BB962C8B-B14F-4D97-AF65-F5344CB8AC3E}">
        <p14:creationId xmlns:p14="http://schemas.microsoft.com/office/powerpoint/2010/main" val="5566057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44AFFD8-1727-FAD4-7D1B-0BFA226503D0}"/>
              </a:ext>
            </a:extLst>
          </p:cNvPr>
          <p:cNvSpPr>
            <a:spLocks noGrp="1"/>
          </p:cNvSpPr>
          <p:nvPr>
            <p:ph type="title"/>
          </p:nvPr>
        </p:nvSpPr>
        <p:spPr>
          <a:xfrm>
            <a:off x="838200" y="488000"/>
            <a:ext cx="10515600" cy="609006"/>
          </a:xfrm>
        </p:spPr>
        <p:txBody>
          <a:bodyPr/>
          <a:lstStyle/>
          <a:p>
            <a:r>
              <a:rPr lang="en-GB" sz="4000"/>
              <a:t>Supporting Behaviour Change </a:t>
            </a:r>
            <a:endParaRPr lang="en-GB"/>
          </a:p>
        </p:txBody>
      </p:sp>
      <p:sp>
        <p:nvSpPr>
          <p:cNvPr id="8" name="Content Placeholder 7">
            <a:extLst>
              <a:ext uri="{FF2B5EF4-FFF2-40B4-BE49-F238E27FC236}">
                <a16:creationId xmlns:a16="http://schemas.microsoft.com/office/drawing/2014/main" id="{1F7C6FDF-A303-54BC-C431-D6BBFBEB02F8}"/>
              </a:ext>
            </a:extLst>
          </p:cNvPr>
          <p:cNvSpPr>
            <a:spLocks noGrp="1"/>
          </p:cNvSpPr>
          <p:nvPr>
            <p:ph idx="1"/>
          </p:nvPr>
        </p:nvSpPr>
        <p:spPr>
          <a:xfrm>
            <a:off x="838200" y="1491906"/>
            <a:ext cx="8554665" cy="4573794"/>
          </a:xfrm>
        </p:spPr>
        <p:txBody>
          <a:bodyPr>
            <a:normAutofit fontScale="62500" lnSpcReduction="20000"/>
          </a:bodyPr>
          <a:lstStyle/>
          <a:p>
            <a:pPr marL="0" indent="0">
              <a:lnSpc>
                <a:spcPct val="110000"/>
              </a:lnSpc>
              <a:buNone/>
            </a:pPr>
            <a:r>
              <a:rPr lang="en-GB" b="1">
                <a:solidFill>
                  <a:schemeClr val="accent1"/>
                </a:solidFill>
              </a:rPr>
              <a:t>If we are to truly understand the needs of our local population and to engage with them effectively, we need to involve and work with all of our partners.</a:t>
            </a:r>
          </a:p>
          <a:p>
            <a:pPr>
              <a:lnSpc>
                <a:spcPct val="110000"/>
              </a:lnSpc>
            </a:pPr>
            <a:r>
              <a:rPr lang="en-GB"/>
              <a:t>We need to build on the relationships and connections that partners may have to reach deeper into communities so we can listen to what people have to say.</a:t>
            </a:r>
          </a:p>
          <a:p>
            <a:pPr>
              <a:lnSpc>
                <a:spcPct val="110000"/>
              </a:lnSpc>
            </a:pPr>
            <a:r>
              <a:rPr lang="en-GB"/>
              <a:t>We need to better identify and understand the diverse and varied aspects within our communities, in terms of their demographics, lifestyle profiles, wants, needs, motivations and barriers.</a:t>
            </a:r>
          </a:p>
          <a:p>
            <a:pPr>
              <a:lnSpc>
                <a:spcPct val="110000"/>
              </a:lnSpc>
            </a:pPr>
            <a:r>
              <a:rPr lang="en-GB"/>
              <a:t>We need to link population and public health data and insight together, to develop campaigns that give people the information they need.</a:t>
            </a:r>
          </a:p>
          <a:p>
            <a:pPr>
              <a:lnSpc>
                <a:spcPct val="110000"/>
              </a:lnSpc>
            </a:pPr>
            <a:r>
              <a:rPr lang="en-GB"/>
              <a:t>We need to understand the barriers that some people face and to help people understand the changes they can make to improve their own health and wellbeing.</a:t>
            </a:r>
          </a:p>
          <a:p>
            <a:pPr>
              <a:lnSpc>
                <a:spcPct val="110000"/>
              </a:lnSpc>
            </a:pPr>
            <a:r>
              <a:rPr lang="en-GB"/>
              <a:t>This in turn, will support our ambition to encourage and enable local people to be active partners in the community, rather than being passive recipients of services, and empower them to better look after their own health and wellbeing.</a:t>
            </a:r>
          </a:p>
        </p:txBody>
      </p:sp>
      <p:pic>
        <p:nvPicPr>
          <p:cNvPr id="10" name="Picture 9">
            <a:extLst>
              <a:ext uri="{FF2B5EF4-FFF2-40B4-BE49-F238E27FC236}">
                <a16:creationId xmlns:a16="http://schemas.microsoft.com/office/drawing/2014/main" id="{06F2707C-CB89-2981-A5BF-596528224204}"/>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rot="3495831">
            <a:off x="9408124" y="2218878"/>
            <a:ext cx="1429819" cy="832752"/>
          </a:xfrm>
          <a:prstGeom prst="rect">
            <a:avLst/>
          </a:prstGeom>
        </p:spPr>
      </p:pic>
      <p:pic>
        <p:nvPicPr>
          <p:cNvPr id="9" name="Picture Placeholder 6" descr="Healthcare worker with elderly male patient">
            <a:extLst>
              <a:ext uri="{FF2B5EF4-FFF2-40B4-BE49-F238E27FC236}">
                <a16:creationId xmlns:a16="http://schemas.microsoft.com/office/drawing/2014/main" id="{48B4159F-15DF-6316-6B4B-F3022A75AE5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012766" y="1721335"/>
            <a:ext cx="1645705" cy="1645705"/>
          </a:xfrm>
          <a:prstGeom prst="ellipse">
            <a:avLst/>
          </a:prstGeom>
        </p:spPr>
      </p:pic>
      <p:pic>
        <p:nvPicPr>
          <p:cNvPr id="15" name="Picture Placeholder 6" descr="Male healthcare worker">
            <a:extLst>
              <a:ext uri="{FF2B5EF4-FFF2-40B4-BE49-F238E27FC236}">
                <a16:creationId xmlns:a16="http://schemas.microsoft.com/office/drawing/2014/main" id="{0830A5D9-B6B1-70E8-29A8-9D01E3659F9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642584" y="4196924"/>
            <a:ext cx="1645705" cy="1645705"/>
          </a:xfrm>
          <a:prstGeom prst="ellipse">
            <a:avLst/>
          </a:prstGeom>
        </p:spPr>
      </p:pic>
      <p:pic>
        <p:nvPicPr>
          <p:cNvPr id="16" name="Picture 15">
            <a:extLst>
              <a:ext uri="{FF2B5EF4-FFF2-40B4-BE49-F238E27FC236}">
                <a16:creationId xmlns:a16="http://schemas.microsoft.com/office/drawing/2014/main" id="{E215ED45-0509-173B-A806-1D3E436ECB76}"/>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rot="4794225">
            <a:off x="10708114" y="4275692"/>
            <a:ext cx="993848" cy="496924"/>
          </a:xfrm>
          <a:prstGeom prst="rect">
            <a:avLst/>
          </a:prstGeom>
        </p:spPr>
      </p:pic>
      <p:sp>
        <p:nvSpPr>
          <p:cNvPr id="5" name="Footer Placeholder 4">
            <a:extLst>
              <a:ext uri="{FF2B5EF4-FFF2-40B4-BE49-F238E27FC236}">
                <a16:creationId xmlns:a16="http://schemas.microsoft.com/office/drawing/2014/main" id="{BD01011F-9331-0A2F-20C4-8CEC54382B0B}"/>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671EB0CC-8DB1-7EDD-CFDE-E701C459C98D}"/>
              </a:ext>
            </a:extLst>
          </p:cNvPr>
          <p:cNvSpPr>
            <a:spLocks noGrp="1"/>
          </p:cNvSpPr>
          <p:nvPr>
            <p:ph type="sldNum" sz="quarter" idx="12"/>
          </p:nvPr>
        </p:nvSpPr>
        <p:spPr/>
        <p:txBody>
          <a:bodyPr/>
          <a:lstStyle/>
          <a:p>
            <a:fld id="{CD8E907E-315C-F745-8CA6-CE49E976B740}" type="slidenum">
              <a:rPr lang="en-US" smtClean="0"/>
              <a:pPr/>
              <a:t>30</a:t>
            </a:fld>
            <a:endParaRPr lang="en-US"/>
          </a:p>
        </p:txBody>
      </p:sp>
    </p:spTree>
    <p:extLst>
      <p:ext uri="{BB962C8B-B14F-4D97-AF65-F5344CB8AC3E}">
        <p14:creationId xmlns:p14="http://schemas.microsoft.com/office/powerpoint/2010/main" val="32791691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97E61-9313-293F-E7C2-33381322566D}"/>
              </a:ext>
            </a:extLst>
          </p:cNvPr>
          <p:cNvSpPr>
            <a:spLocks noGrp="1"/>
          </p:cNvSpPr>
          <p:nvPr>
            <p:ph type="title"/>
          </p:nvPr>
        </p:nvSpPr>
        <p:spPr>
          <a:xfrm>
            <a:off x="838200" y="492832"/>
            <a:ext cx="10515600" cy="638932"/>
          </a:xfrm>
        </p:spPr>
        <p:txBody>
          <a:bodyPr>
            <a:normAutofit/>
          </a:bodyPr>
          <a:lstStyle/>
          <a:p>
            <a:r>
              <a:rPr lang="en-GB"/>
              <a:t>Operating Plan Priorities 2022/23</a:t>
            </a:r>
          </a:p>
        </p:txBody>
      </p:sp>
      <p:sp>
        <p:nvSpPr>
          <p:cNvPr id="7" name="Rounded Rectangle 3">
            <a:extLst>
              <a:ext uri="{FF2B5EF4-FFF2-40B4-BE49-F238E27FC236}">
                <a16:creationId xmlns:a16="http://schemas.microsoft.com/office/drawing/2014/main" id="{9ABAD7E3-80CC-C60D-15D1-2C23B1455EA9}"/>
              </a:ext>
            </a:extLst>
          </p:cNvPr>
          <p:cNvSpPr/>
          <p:nvPr/>
        </p:nvSpPr>
        <p:spPr>
          <a:xfrm>
            <a:off x="589935" y="1419714"/>
            <a:ext cx="2141698" cy="540801"/>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a:t>1. Workforce</a:t>
            </a:r>
          </a:p>
        </p:txBody>
      </p:sp>
      <p:sp>
        <p:nvSpPr>
          <p:cNvPr id="8" name="Rounded Rectangle 18">
            <a:extLst>
              <a:ext uri="{FF2B5EF4-FFF2-40B4-BE49-F238E27FC236}">
                <a16:creationId xmlns:a16="http://schemas.microsoft.com/office/drawing/2014/main" id="{95747FFA-63AC-6A10-1F70-E26D5B4B186B}"/>
              </a:ext>
            </a:extLst>
          </p:cNvPr>
          <p:cNvSpPr/>
          <p:nvPr/>
        </p:nvSpPr>
        <p:spPr>
          <a:xfrm>
            <a:off x="2820064" y="1419714"/>
            <a:ext cx="2141697" cy="54080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a:t>2. COVID-19</a:t>
            </a:r>
          </a:p>
        </p:txBody>
      </p:sp>
      <p:sp>
        <p:nvSpPr>
          <p:cNvPr id="9" name="Rounded Rectangle 19">
            <a:extLst>
              <a:ext uri="{FF2B5EF4-FFF2-40B4-BE49-F238E27FC236}">
                <a16:creationId xmlns:a16="http://schemas.microsoft.com/office/drawing/2014/main" id="{F1FAFF44-90CF-DFE4-D0C9-D5D7F9119388}"/>
              </a:ext>
            </a:extLst>
          </p:cNvPr>
          <p:cNvSpPr/>
          <p:nvPr/>
        </p:nvSpPr>
        <p:spPr>
          <a:xfrm>
            <a:off x="5055610" y="1419714"/>
            <a:ext cx="2141698" cy="540801"/>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a:solidFill>
                  <a:schemeClr val="tx1">
                    <a:lumMod val="85000"/>
                    <a:lumOff val="15000"/>
                  </a:schemeClr>
                </a:solidFill>
              </a:rPr>
              <a:t>3. Elective care</a:t>
            </a:r>
          </a:p>
        </p:txBody>
      </p:sp>
      <p:sp>
        <p:nvSpPr>
          <p:cNvPr id="10" name="Rounded Rectangle 20">
            <a:extLst>
              <a:ext uri="{FF2B5EF4-FFF2-40B4-BE49-F238E27FC236}">
                <a16:creationId xmlns:a16="http://schemas.microsoft.com/office/drawing/2014/main" id="{FF34C89B-FC35-A2A8-6F04-C4A673A6F06D}"/>
              </a:ext>
            </a:extLst>
          </p:cNvPr>
          <p:cNvSpPr/>
          <p:nvPr/>
        </p:nvSpPr>
        <p:spPr>
          <a:xfrm>
            <a:off x="7279819" y="1419714"/>
            <a:ext cx="2141698" cy="540801"/>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a:solidFill>
                  <a:schemeClr val="tx1">
                    <a:lumMod val="85000"/>
                    <a:lumOff val="15000"/>
                  </a:schemeClr>
                </a:solidFill>
              </a:rPr>
              <a:t>4. Urgent and emergency care</a:t>
            </a:r>
          </a:p>
        </p:txBody>
      </p:sp>
      <p:sp>
        <p:nvSpPr>
          <p:cNvPr id="11" name="Rounded Rectangle 21">
            <a:extLst>
              <a:ext uri="{FF2B5EF4-FFF2-40B4-BE49-F238E27FC236}">
                <a16:creationId xmlns:a16="http://schemas.microsoft.com/office/drawing/2014/main" id="{34F3257A-7AAE-2A46-1717-E24724D0B366}"/>
              </a:ext>
            </a:extLst>
          </p:cNvPr>
          <p:cNvSpPr/>
          <p:nvPr/>
        </p:nvSpPr>
        <p:spPr>
          <a:xfrm>
            <a:off x="9504028" y="1419714"/>
            <a:ext cx="2141698" cy="540801"/>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a:t>5. Primary care</a:t>
            </a:r>
          </a:p>
        </p:txBody>
      </p:sp>
      <p:grpSp>
        <p:nvGrpSpPr>
          <p:cNvPr id="6" name="arrows">
            <a:extLst>
              <a:ext uri="{FF2B5EF4-FFF2-40B4-BE49-F238E27FC236}">
                <a16:creationId xmlns:a16="http://schemas.microsoft.com/office/drawing/2014/main" id="{EFDAD72E-C211-09DD-07AC-230A5BF5AC03}"/>
              </a:ext>
              <a:ext uri="{C183D7F6-B498-43B3-948B-1728B52AA6E4}">
                <adec:decorative xmlns:adec="http://schemas.microsoft.com/office/drawing/2017/decorative" val="1"/>
              </a:ext>
            </a:extLst>
          </p:cNvPr>
          <p:cNvGrpSpPr/>
          <p:nvPr/>
        </p:nvGrpSpPr>
        <p:grpSpPr>
          <a:xfrm>
            <a:off x="1462517" y="1960511"/>
            <a:ext cx="9225897" cy="113154"/>
            <a:chOff x="1462517" y="1960511"/>
            <a:chExt cx="9225897" cy="113154"/>
          </a:xfrm>
        </p:grpSpPr>
        <p:sp>
          <p:nvSpPr>
            <p:cNvPr id="27" name="Triangle 26">
              <a:extLst>
                <a:ext uri="{FF2B5EF4-FFF2-40B4-BE49-F238E27FC236}">
                  <a16:creationId xmlns:a16="http://schemas.microsoft.com/office/drawing/2014/main" id="{CEA5293A-10C4-727F-85E4-4485A7AAD4A1}"/>
                </a:ext>
                <a:ext uri="{C183D7F6-B498-43B3-948B-1728B52AA6E4}">
                  <adec:decorative xmlns:adec="http://schemas.microsoft.com/office/drawing/2017/decorative" val="1"/>
                </a:ext>
              </a:extLst>
            </p:cNvPr>
            <p:cNvSpPr/>
            <p:nvPr/>
          </p:nvSpPr>
          <p:spPr>
            <a:xfrm rot="10800000">
              <a:off x="1462517" y="1960512"/>
              <a:ext cx="309585" cy="11315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iangle 28">
              <a:extLst>
                <a:ext uri="{FF2B5EF4-FFF2-40B4-BE49-F238E27FC236}">
                  <a16:creationId xmlns:a16="http://schemas.microsoft.com/office/drawing/2014/main" id="{D0CD22DE-2768-A27B-D386-24AA132D98CB}"/>
                </a:ext>
                <a:ext uri="{C183D7F6-B498-43B3-948B-1728B52AA6E4}">
                  <adec:decorative xmlns:adec="http://schemas.microsoft.com/office/drawing/2017/decorative" val="1"/>
                </a:ext>
              </a:extLst>
            </p:cNvPr>
            <p:cNvSpPr/>
            <p:nvPr/>
          </p:nvSpPr>
          <p:spPr>
            <a:xfrm rot="10800000">
              <a:off x="3736120" y="1960512"/>
              <a:ext cx="309585" cy="1131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riangle 30">
              <a:extLst>
                <a:ext uri="{FF2B5EF4-FFF2-40B4-BE49-F238E27FC236}">
                  <a16:creationId xmlns:a16="http://schemas.microsoft.com/office/drawing/2014/main" id="{99EC3F75-8779-3DBA-9C58-6FA8B975C30B}"/>
                </a:ext>
                <a:ext uri="{C183D7F6-B498-43B3-948B-1728B52AA6E4}">
                  <adec:decorative xmlns:adec="http://schemas.microsoft.com/office/drawing/2017/decorative" val="1"/>
                </a:ext>
              </a:extLst>
            </p:cNvPr>
            <p:cNvSpPr/>
            <p:nvPr/>
          </p:nvSpPr>
          <p:spPr>
            <a:xfrm rot="10800000">
              <a:off x="5971667" y="1960512"/>
              <a:ext cx="309585" cy="11315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riangle 32">
              <a:extLst>
                <a:ext uri="{FF2B5EF4-FFF2-40B4-BE49-F238E27FC236}">
                  <a16:creationId xmlns:a16="http://schemas.microsoft.com/office/drawing/2014/main" id="{8569AD94-34D4-4301-3789-196FCD354CE2}"/>
                </a:ext>
                <a:ext uri="{C183D7F6-B498-43B3-948B-1728B52AA6E4}">
                  <adec:decorative xmlns:adec="http://schemas.microsoft.com/office/drawing/2017/decorative" val="1"/>
                </a:ext>
              </a:extLst>
            </p:cNvPr>
            <p:cNvSpPr/>
            <p:nvPr/>
          </p:nvSpPr>
          <p:spPr>
            <a:xfrm rot="10800000">
              <a:off x="8150181" y="1960511"/>
              <a:ext cx="309585" cy="113153"/>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riangle 34">
              <a:extLst>
                <a:ext uri="{FF2B5EF4-FFF2-40B4-BE49-F238E27FC236}">
                  <a16:creationId xmlns:a16="http://schemas.microsoft.com/office/drawing/2014/main" id="{4240A5C2-B176-9CFC-1281-54759648C0EE}"/>
                </a:ext>
                <a:ext uri="{C183D7F6-B498-43B3-948B-1728B52AA6E4}">
                  <adec:decorative xmlns:adec="http://schemas.microsoft.com/office/drawing/2017/decorative" val="1"/>
                </a:ext>
              </a:extLst>
            </p:cNvPr>
            <p:cNvSpPr/>
            <p:nvPr/>
          </p:nvSpPr>
          <p:spPr>
            <a:xfrm rot="10800000">
              <a:off x="10378829" y="1960511"/>
              <a:ext cx="309585" cy="113153"/>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104D0A7C-C03C-A891-FAB2-C55B5CBA0D9B}"/>
              </a:ext>
            </a:extLst>
          </p:cNvPr>
          <p:cNvSpPr txBox="1"/>
          <p:nvPr/>
        </p:nvSpPr>
        <p:spPr>
          <a:xfrm>
            <a:off x="589934" y="1960514"/>
            <a:ext cx="2141697" cy="1800000"/>
          </a:xfrm>
          <a:prstGeom prst="rect">
            <a:avLst/>
          </a:prstGeom>
          <a:solidFill>
            <a:schemeClr val="accent1">
              <a:alpha val="10000"/>
            </a:schemeClr>
          </a:solidFill>
        </p:spPr>
        <p:txBody>
          <a:bodyPr wrap="square" tIns="144000" rtlCol="0">
            <a:noAutofit/>
          </a:bodyPr>
          <a:lstStyle/>
          <a:p>
            <a:pPr marL="145161" indent="-145161">
              <a:spcAft>
                <a:spcPts val="200"/>
              </a:spcAft>
              <a:buClr>
                <a:schemeClr val="accent1"/>
              </a:buClr>
              <a:buSzPct val="130000"/>
              <a:buFont typeface="Arial" panose="020B0604020202020204" pitchFamily="34" charset="0"/>
              <a:buChar char="•"/>
            </a:pPr>
            <a:r>
              <a:rPr lang="en-GB" sz="1100">
                <a:solidFill>
                  <a:schemeClr val="tx1">
                    <a:lumMod val="75000"/>
                    <a:lumOff val="25000"/>
                  </a:schemeClr>
                </a:solidFill>
              </a:rPr>
              <a:t>Invest in our workforce with more people</a:t>
            </a:r>
          </a:p>
          <a:p>
            <a:pPr marL="145161" indent="-145161">
              <a:spcAft>
                <a:spcPts val="200"/>
              </a:spcAft>
              <a:buClr>
                <a:schemeClr val="accent1"/>
              </a:buClr>
              <a:buSzPct val="130000"/>
              <a:buFont typeface="Arial" panose="020B0604020202020204" pitchFamily="34" charset="0"/>
              <a:buChar char="•"/>
            </a:pPr>
            <a:r>
              <a:rPr lang="en-GB" sz="1100">
                <a:solidFill>
                  <a:schemeClr val="tx1">
                    <a:lumMod val="75000"/>
                    <a:lumOff val="25000"/>
                  </a:schemeClr>
                </a:solidFill>
              </a:rPr>
              <a:t>Look after our people</a:t>
            </a:r>
          </a:p>
          <a:p>
            <a:pPr marL="145161" indent="-145161">
              <a:spcAft>
                <a:spcPts val="200"/>
              </a:spcAft>
              <a:buClr>
                <a:schemeClr val="accent1"/>
              </a:buClr>
              <a:buSzPct val="130000"/>
              <a:buFont typeface="Arial" panose="020B0604020202020204" pitchFamily="34" charset="0"/>
              <a:buChar char="•"/>
            </a:pPr>
            <a:r>
              <a:rPr lang="en-GB" sz="1100">
                <a:solidFill>
                  <a:schemeClr val="tx1">
                    <a:lumMod val="75000"/>
                    <a:lumOff val="25000"/>
                  </a:schemeClr>
                </a:solidFill>
              </a:rPr>
              <a:t>Improve belonging in the NHS</a:t>
            </a:r>
          </a:p>
          <a:p>
            <a:pPr marL="145161" indent="-145161">
              <a:spcAft>
                <a:spcPts val="200"/>
              </a:spcAft>
              <a:buClr>
                <a:schemeClr val="accent1"/>
              </a:buClr>
              <a:buSzPct val="130000"/>
              <a:buFont typeface="Arial" panose="020B0604020202020204" pitchFamily="34" charset="0"/>
              <a:buChar char="•"/>
            </a:pPr>
            <a:r>
              <a:rPr lang="en-GB" sz="1100">
                <a:solidFill>
                  <a:schemeClr val="tx1">
                    <a:lumMod val="75000"/>
                    <a:lumOff val="25000"/>
                  </a:schemeClr>
                </a:solidFill>
              </a:rPr>
              <a:t>Work differently</a:t>
            </a:r>
          </a:p>
          <a:p>
            <a:pPr marL="145161" indent="-145161">
              <a:spcAft>
                <a:spcPts val="200"/>
              </a:spcAft>
              <a:buClr>
                <a:schemeClr val="accent1"/>
              </a:buClr>
              <a:buSzPct val="130000"/>
              <a:buFont typeface="Arial" panose="020B0604020202020204" pitchFamily="34" charset="0"/>
              <a:buChar char="•"/>
            </a:pPr>
            <a:r>
              <a:rPr lang="en-GB" sz="1100">
                <a:solidFill>
                  <a:schemeClr val="tx1">
                    <a:lumMod val="75000"/>
                    <a:lumOff val="25000"/>
                  </a:schemeClr>
                </a:solidFill>
              </a:rPr>
              <a:t>Grow for the future.</a:t>
            </a:r>
          </a:p>
          <a:p>
            <a:pPr>
              <a:spcAft>
                <a:spcPts val="200"/>
              </a:spcAft>
            </a:pPr>
            <a:endParaRPr lang="en-GB" sz="1100">
              <a:solidFill>
                <a:schemeClr val="tx1">
                  <a:lumMod val="75000"/>
                  <a:lumOff val="25000"/>
                </a:schemeClr>
              </a:solidFill>
            </a:endParaRPr>
          </a:p>
        </p:txBody>
      </p:sp>
      <p:sp>
        <p:nvSpPr>
          <p:cNvPr id="17" name="TextBox 16">
            <a:extLst>
              <a:ext uri="{FF2B5EF4-FFF2-40B4-BE49-F238E27FC236}">
                <a16:creationId xmlns:a16="http://schemas.microsoft.com/office/drawing/2014/main" id="{3ED2DD19-3A8D-904B-8D5B-62DD101C5A94}"/>
              </a:ext>
            </a:extLst>
          </p:cNvPr>
          <p:cNvSpPr txBox="1"/>
          <p:nvPr/>
        </p:nvSpPr>
        <p:spPr>
          <a:xfrm>
            <a:off x="2815416" y="1960513"/>
            <a:ext cx="2150993" cy="1800001"/>
          </a:xfrm>
          <a:prstGeom prst="rect">
            <a:avLst/>
          </a:prstGeom>
          <a:solidFill>
            <a:schemeClr val="accent2">
              <a:alpha val="10000"/>
            </a:schemeClr>
          </a:solidFill>
        </p:spPr>
        <p:txBody>
          <a:bodyPr wrap="square" tIns="144000" rtlCol="0">
            <a:noAutofit/>
          </a:bodyPr>
          <a:lstStyle/>
          <a:p>
            <a:pPr marL="145161" indent="-145161">
              <a:spcAft>
                <a:spcPts val="200"/>
              </a:spcAft>
              <a:buClr>
                <a:schemeClr val="accent2"/>
              </a:buClr>
              <a:buSzPct val="130000"/>
              <a:buFont typeface="Arial" panose="020B0604020202020204" pitchFamily="34" charset="0"/>
              <a:buChar char="•"/>
            </a:pPr>
            <a:r>
              <a:rPr lang="en-GB" sz="1100">
                <a:solidFill>
                  <a:schemeClr val="tx1">
                    <a:lumMod val="75000"/>
                    <a:lumOff val="25000"/>
                  </a:schemeClr>
                </a:solidFill>
              </a:rPr>
              <a:t>Delivery of the COVID-19 vaccine programme </a:t>
            </a:r>
          </a:p>
          <a:p>
            <a:pPr marL="145161" indent="-145161">
              <a:spcAft>
                <a:spcPts val="200"/>
              </a:spcAft>
              <a:buClr>
                <a:schemeClr val="accent2"/>
              </a:buClr>
              <a:buSzPct val="130000"/>
              <a:buFont typeface="Arial" panose="020B0604020202020204" pitchFamily="34" charset="0"/>
              <a:buChar char="•"/>
            </a:pPr>
            <a:r>
              <a:rPr lang="en-GB" sz="1100">
                <a:solidFill>
                  <a:schemeClr val="tx1">
                    <a:lumMod val="75000"/>
                    <a:lumOff val="25000"/>
                  </a:schemeClr>
                </a:solidFill>
              </a:rPr>
              <a:t>Continue to meet the needs of patients with COVID-19 </a:t>
            </a:r>
          </a:p>
          <a:p>
            <a:pPr marL="145161" indent="-145161">
              <a:spcAft>
                <a:spcPts val="200"/>
              </a:spcAft>
              <a:buClr>
                <a:schemeClr val="accent2"/>
              </a:buClr>
              <a:buSzPct val="130000"/>
              <a:buFont typeface="Arial" panose="020B0604020202020204" pitchFamily="34" charset="0"/>
              <a:buChar char="•"/>
            </a:pPr>
            <a:r>
              <a:rPr lang="en-GB" sz="1100">
                <a:solidFill>
                  <a:schemeClr val="tx1">
                    <a:lumMod val="75000"/>
                    <a:lumOff val="25000"/>
                  </a:schemeClr>
                </a:solidFill>
              </a:rPr>
              <a:t>New treatments for COVID-19</a:t>
            </a:r>
          </a:p>
          <a:p>
            <a:pPr marL="145161" indent="-145161">
              <a:spcAft>
                <a:spcPts val="200"/>
              </a:spcAft>
              <a:buClr>
                <a:schemeClr val="accent2"/>
              </a:buClr>
              <a:buSzPct val="130000"/>
              <a:buFont typeface="Arial" panose="020B0604020202020204" pitchFamily="34" charset="0"/>
              <a:buChar char="•"/>
            </a:pPr>
            <a:r>
              <a:rPr lang="en-GB" sz="1100">
                <a:solidFill>
                  <a:schemeClr val="tx1">
                    <a:lumMod val="75000"/>
                    <a:lumOff val="25000"/>
                  </a:schemeClr>
                </a:solidFill>
              </a:rPr>
              <a:t>Post-COVID-19 services.</a:t>
            </a:r>
          </a:p>
          <a:p>
            <a:pPr>
              <a:spcAft>
                <a:spcPts val="200"/>
              </a:spcAft>
            </a:pPr>
            <a:endParaRPr lang="en-GB" sz="1100">
              <a:solidFill>
                <a:schemeClr val="tx1">
                  <a:lumMod val="75000"/>
                  <a:lumOff val="25000"/>
                </a:schemeClr>
              </a:solidFill>
            </a:endParaRPr>
          </a:p>
        </p:txBody>
      </p:sp>
      <p:sp>
        <p:nvSpPr>
          <p:cNvPr id="18" name="TextBox 17">
            <a:extLst>
              <a:ext uri="{FF2B5EF4-FFF2-40B4-BE49-F238E27FC236}">
                <a16:creationId xmlns:a16="http://schemas.microsoft.com/office/drawing/2014/main" id="{212BB2E0-A24C-FADF-01F3-8D849392C3F0}"/>
              </a:ext>
            </a:extLst>
          </p:cNvPr>
          <p:cNvSpPr txBox="1"/>
          <p:nvPr/>
        </p:nvSpPr>
        <p:spPr>
          <a:xfrm>
            <a:off x="5062299" y="1960514"/>
            <a:ext cx="2128320" cy="1800000"/>
          </a:xfrm>
          <a:prstGeom prst="rect">
            <a:avLst/>
          </a:prstGeom>
          <a:solidFill>
            <a:schemeClr val="accent3">
              <a:alpha val="15000"/>
            </a:schemeClr>
          </a:solidFill>
        </p:spPr>
        <p:txBody>
          <a:bodyPr wrap="square" tIns="144000" rtlCol="0">
            <a:noAutofit/>
          </a:bodyPr>
          <a:lstStyle/>
          <a:p>
            <a:pPr marL="145161" indent="-145161">
              <a:spcAft>
                <a:spcPts val="200"/>
              </a:spcAft>
              <a:buClr>
                <a:schemeClr val="accent3"/>
              </a:buClr>
              <a:buSzPct val="130000"/>
              <a:buFont typeface="Arial" panose="020B0604020202020204" pitchFamily="34" charset="0"/>
              <a:buChar char="•"/>
            </a:pPr>
            <a:r>
              <a:rPr lang="en-GB" sz="1100">
                <a:solidFill>
                  <a:schemeClr val="tx1">
                    <a:lumMod val="75000"/>
                    <a:lumOff val="25000"/>
                  </a:schemeClr>
                </a:solidFill>
              </a:rPr>
              <a:t>Maximise elective activity and transform delivery of services</a:t>
            </a:r>
          </a:p>
          <a:p>
            <a:pPr marL="145161" indent="-145161">
              <a:spcAft>
                <a:spcPts val="200"/>
              </a:spcAft>
              <a:buClr>
                <a:schemeClr val="accent3"/>
              </a:buClr>
              <a:buSzPct val="130000"/>
              <a:buFont typeface="Arial" panose="020B0604020202020204" pitchFamily="34" charset="0"/>
              <a:buChar char="•"/>
            </a:pPr>
            <a:r>
              <a:rPr lang="en-GB" sz="1100">
                <a:solidFill>
                  <a:schemeClr val="tx1">
                    <a:lumMod val="75000"/>
                    <a:lumOff val="25000"/>
                  </a:schemeClr>
                </a:solidFill>
              </a:rPr>
              <a:t>Improve performance against cancer waiting times standards</a:t>
            </a:r>
          </a:p>
          <a:p>
            <a:pPr marL="145161" indent="-145161">
              <a:spcAft>
                <a:spcPts val="200"/>
              </a:spcAft>
              <a:buClr>
                <a:schemeClr val="accent3"/>
              </a:buClr>
              <a:buSzPct val="130000"/>
              <a:buFont typeface="Arial" panose="020B0604020202020204" pitchFamily="34" charset="0"/>
              <a:buChar char="•"/>
            </a:pPr>
            <a:r>
              <a:rPr lang="en-GB" sz="1100">
                <a:solidFill>
                  <a:schemeClr val="tx1">
                    <a:lumMod val="75000"/>
                    <a:lumOff val="25000"/>
                  </a:schemeClr>
                </a:solidFill>
              </a:rPr>
              <a:t>Diagnostics</a:t>
            </a:r>
          </a:p>
          <a:p>
            <a:pPr marL="145161" indent="-145161">
              <a:spcAft>
                <a:spcPts val="200"/>
              </a:spcAft>
              <a:buClr>
                <a:schemeClr val="accent3"/>
              </a:buClr>
              <a:buSzPct val="130000"/>
              <a:buFont typeface="Arial" panose="020B0604020202020204" pitchFamily="34" charset="0"/>
              <a:buChar char="•"/>
            </a:pPr>
            <a:r>
              <a:rPr lang="en-GB" sz="1100">
                <a:solidFill>
                  <a:schemeClr val="tx1">
                    <a:lumMod val="75000"/>
                    <a:lumOff val="25000"/>
                  </a:schemeClr>
                </a:solidFill>
              </a:rPr>
              <a:t>Deliver improvements In maternity care.</a:t>
            </a:r>
          </a:p>
        </p:txBody>
      </p:sp>
      <p:sp>
        <p:nvSpPr>
          <p:cNvPr id="19" name="TextBox 18">
            <a:extLst>
              <a:ext uri="{FF2B5EF4-FFF2-40B4-BE49-F238E27FC236}">
                <a16:creationId xmlns:a16="http://schemas.microsoft.com/office/drawing/2014/main" id="{4ED4D509-B48C-0B16-F371-2B3EE56BC5B1}"/>
              </a:ext>
            </a:extLst>
          </p:cNvPr>
          <p:cNvSpPr txBox="1"/>
          <p:nvPr/>
        </p:nvSpPr>
        <p:spPr>
          <a:xfrm>
            <a:off x="7279819" y="1960514"/>
            <a:ext cx="2141698" cy="1800000"/>
          </a:xfrm>
          <a:prstGeom prst="rect">
            <a:avLst/>
          </a:prstGeom>
          <a:solidFill>
            <a:schemeClr val="accent4">
              <a:alpha val="20000"/>
            </a:schemeClr>
          </a:solidFill>
        </p:spPr>
        <p:txBody>
          <a:bodyPr wrap="square" tIns="144000" rtlCol="0">
            <a:noAutofit/>
          </a:bodyPr>
          <a:lstStyle/>
          <a:p>
            <a:pPr marL="145161" indent="-145161">
              <a:spcAft>
                <a:spcPts val="200"/>
              </a:spcAft>
              <a:buClr>
                <a:schemeClr val="accent4"/>
              </a:buClr>
              <a:buSzPct val="130000"/>
              <a:buFont typeface="Arial" panose="020B0604020202020204" pitchFamily="34" charset="0"/>
              <a:buChar char="•"/>
            </a:pPr>
            <a:r>
              <a:rPr lang="en-GB" sz="1100">
                <a:solidFill>
                  <a:schemeClr val="tx1">
                    <a:lumMod val="75000"/>
                    <a:lumOff val="25000"/>
                  </a:schemeClr>
                </a:solidFill>
              </a:rPr>
              <a:t>Improve the responsiveness of urgent and emergency care </a:t>
            </a:r>
          </a:p>
          <a:p>
            <a:pPr marL="145161" indent="-145161">
              <a:spcAft>
                <a:spcPts val="200"/>
              </a:spcAft>
              <a:buClr>
                <a:schemeClr val="accent4"/>
              </a:buClr>
              <a:buSzPct val="130000"/>
              <a:buFont typeface="Arial" panose="020B0604020202020204" pitchFamily="34" charset="0"/>
              <a:buChar char="•"/>
            </a:pPr>
            <a:r>
              <a:rPr lang="en-GB" sz="1100">
                <a:solidFill>
                  <a:schemeClr val="tx1">
                    <a:lumMod val="75000"/>
                    <a:lumOff val="25000"/>
                  </a:schemeClr>
                </a:solidFill>
              </a:rPr>
              <a:t>Transform and build community services capacity to deliver more care at home</a:t>
            </a:r>
          </a:p>
          <a:p>
            <a:pPr marL="145161" indent="-145161">
              <a:spcAft>
                <a:spcPts val="200"/>
              </a:spcAft>
              <a:buClr>
                <a:schemeClr val="accent4"/>
              </a:buClr>
              <a:buSzPct val="130000"/>
              <a:buFont typeface="Arial" panose="020B0604020202020204" pitchFamily="34" charset="0"/>
              <a:buChar char="•"/>
            </a:pPr>
            <a:r>
              <a:rPr lang="en-GB" sz="1100">
                <a:solidFill>
                  <a:schemeClr val="tx1">
                    <a:lumMod val="75000"/>
                    <a:lumOff val="25000"/>
                  </a:schemeClr>
                </a:solidFill>
              </a:rPr>
              <a:t>Virtual ward models </a:t>
            </a:r>
          </a:p>
          <a:p>
            <a:pPr marL="145161" indent="-145161">
              <a:spcAft>
                <a:spcPts val="200"/>
              </a:spcAft>
              <a:buClr>
                <a:schemeClr val="accent4"/>
              </a:buClr>
              <a:buSzPct val="130000"/>
              <a:buFont typeface="Arial" panose="020B0604020202020204" pitchFamily="34" charset="0"/>
              <a:buChar char="•"/>
            </a:pPr>
            <a:r>
              <a:rPr lang="en-GB" sz="1100">
                <a:solidFill>
                  <a:schemeClr val="tx1">
                    <a:lumMod val="75000"/>
                    <a:lumOff val="25000"/>
                  </a:schemeClr>
                </a:solidFill>
              </a:rPr>
              <a:t>Improve hospital discharge.</a:t>
            </a:r>
          </a:p>
          <a:p>
            <a:pPr marL="171450" indent="-171450">
              <a:spcAft>
                <a:spcPts val="200"/>
              </a:spcAft>
              <a:buClr>
                <a:schemeClr val="accent4"/>
              </a:buClr>
              <a:buSzPct val="130000"/>
              <a:buFont typeface="Arial" panose="020B0604020202020204" pitchFamily="34" charset="0"/>
              <a:buChar char="•"/>
            </a:pPr>
            <a:endParaRPr lang="en-GB" sz="1100">
              <a:solidFill>
                <a:schemeClr val="tx1">
                  <a:lumMod val="75000"/>
                  <a:lumOff val="25000"/>
                </a:schemeClr>
              </a:solidFill>
            </a:endParaRPr>
          </a:p>
          <a:p>
            <a:pPr>
              <a:spcAft>
                <a:spcPts val="200"/>
              </a:spcAft>
            </a:pPr>
            <a:endParaRPr lang="en-GB" sz="1100">
              <a:solidFill>
                <a:schemeClr val="tx1">
                  <a:lumMod val="75000"/>
                  <a:lumOff val="25000"/>
                </a:schemeClr>
              </a:solidFill>
            </a:endParaRPr>
          </a:p>
          <a:p>
            <a:pPr>
              <a:spcAft>
                <a:spcPts val="200"/>
              </a:spcAft>
            </a:pPr>
            <a:endParaRPr lang="en-GB" sz="1100">
              <a:solidFill>
                <a:schemeClr val="tx1">
                  <a:lumMod val="75000"/>
                  <a:lumOff val="25000"/>
                </a:schemeClr>
              </a:solidFill>
            </a:endParaRPr>
          </a:p>
        </p:txBody>
      </p:sp>
      <p:sp>
        <p:nvSpPr>
          <p:cNvPr id="20" name="TextBox 19">
            <a:extLst>
              <a:ext uri="{FF2B5EF4-FFF2-40B4-BE49-F238E27FC236}">
                <a16:creationId xmlns:a16="http://schemas.microsoft.com/office/drawing/2014/main" id="{DB54F844-4C5F-548A-C557-F3D336BA8B7E}"/>
              </a:ext>
            </a:extLst>
          </p:cNvPr>
          <p:cNvSpPr txBox="1"/>
          <p:nvPr/>
        </p:nvSpPr>
        <p:spPr>
          <a:xfrm>
            <a:off x="9504027" y="1960514"/>
            <a:ext cx="2141697" cy="1800000"/>
          </a:xfrm>
          <a:prstGeom prst="rect">
            <a:avLst/>
          </a:prstGeom>
          <a:solidFill>
            <a:schemeClr val="accent5">
              <a:alpha val="20000"/>
            </a:schemeClr>
          </a:solidFill>
        </p:spPr>
        <p:txBody>
          <a:bodyPr wrap="square" tIns="144000" rtlCol="0">
            <a:noAutofit/>
          </a:bodyPr>
          <a:lstStyle/>
          <a:p>
            <a:pPr marL="145161" indent="-145161">
              <a:spcAft>
                <a:spcPts val="200"/>
              </a:spcAft>
              <a:buSzPct val="130000"/>
              <a:buFont typeface="Arial" panose="020B0604020202020204" pitchFamily="34" charset="0"/>
              <a:buChar char="•"/>
            </a:pPr>
            <a:r>
              <a:rPr lang="en-GB" sz="1100">
                <a:solidFill>
                  <a:schemeClr val="tx1">
                    <a:lumMod val="75000"/>
                    <a:lumOff val="25000"/>
                  </a:schemeClr>
                </a:solidFill>
              </a:rPr>
              <a:t>Improve timely access to primary care </a:t>
            </a:r>
          </a:p>
          <a:p>
            <a:pPr marL="145161" indent="-145161">
              <a:spcAft>
                <a:spcPts val="200"/>
              </a:spcAft>
              <a:buSzPct val="130000"/>
              <a:buFont typeface="Arial" panose="020B0604020202020204" pitchFamily="34" charset="0"/>
              <a:buChar char="•"/>
            </a:pPr>
            <a:r>
              <a:rPr lang="en-GB" sz="1100">
                <a:solidFill>
                  <a:schemeClr val="tx1">
                    <a:lumMod val="75000"/>
                    <a:lumOff val="25000"/>
                  </a:schemeClr>
                </a:solidFill>
              </a:rPr>
              <a:t>PCN Initiatives </a:t>
            </a:r>
          </a:p>
          <a:p>
            <a:pPr marL="145161" indent="-145161">
              <a:spcAft>
                <a:spcPts val="200"/>
              </a:spcAft>
              <a:buSzPct val="130000"/>
              <a:buFont typeface="Arial" panose="020B0604020202020204" pitchFamily="34" charset="0"/>
              <a:buChar char="•"/>
            </a:pPr>
            <a:r>
              <a:rPr lang="en-GB" sz="1100">
                <a:solidFill>
                  <a:schemeClr val="tx1">
                    <a:lumMod val="75000"/>
                    <a:lumOff val="25000"/>
                  </a:schemeClr>
                </a:solidFill>
              </a:rPr>
              <a:t>Direct enhanced services</a:t>
            </a:r>
          </a:p>
          <a:p>
            <a:pPr marL="145161" indent="-145161">
              <a:spcAft>
                <a:spcPts val="200"/>
              </a:spcAft>
              <a:buSzPct val="130000"/>
              <a:buFont typeface="Arial" panose="020B0604020202020204" pitchFamily="34" charset="0"/>
              <a:buChar char="•"/>
            </a:pPr>
            <a:r>
              <a:rPr lang="en-GB" sz="1100">
                <a:solidFill>
                  <a:schemeClr val="tx1">
                    <a:lumMod val="75000"/>
                    <a:lumOff val="25000"/>
                  </a:schemeClr>
                </a:solidFill>
              </a:rPr>
              <a:t>GP recruitment and retention </a:t>
            </a:r>
          </a:p>
          <a:p>
            <a:pPr marL="145161" indent="-145161">
              <a:spcAft>
                <a:spcPts val="200"/>
              </a:spcAft>
              <a:buSzPct val="130000"/>
              <a:buFont typeface="Arial" panose="020B0604020202020204" pitchFamily="34" charset="0"/>
              <a:buChar char="•"/>
            </a:pPr>
            <a:r>
              <a:rPr lang="en-GB" sz="1100">
                <a:solidFill>
                  <a:schemeClr val="tx1">
                    <a:lumMod val="75000"/>
                    <a:lumOff val="25000"/>
                  </a:schemeClr>
                </a:solidFill>
              </a:rPr>
              <a:t>Dental services, community pharmacy and optometry.</a:t>
            </a:r>
          </a:p>
          <a:p>
            <a:pPr>
              <a:spcAft>
                <a:spcPts val="200"/>
              </a:spcAft>
            </a:pPr>
            <a:endParaRPr lang="en-GB" sz="1100">
              <a:solidFill>
                <a:schemeClr val="tx1">
                  <a:lumMod val="75000"/>
                  <a:lumOff val="25000"/>
                </a:schemeClr>
              </a:solidFill>
            </a:endParaRPr>
          </a:p>
        </p:txBody>
      </p:sp>
      <p:sp>
        <p:nvSpPr>
          <p:cNvPr id="12" name="Rounded Rectangle 22">
            <a:extLst>
              <a:ext uri="{FF2B5EF4-FFF2-40B4-BE49-F238E27FC236}">
                <a16:creationId xmlns:a16="http://schemas.microsoft.com/office/drawing/2014/main" id="{C42A41EF-1F88-63A0-ECFA-1AACADDAB9A5}"/>
              </a:ext>
            </a:extLst>
          </p:cNvPr>
          <p:cNvSpPr/>
          <p:nvPr/>
        </p:nvSpPr>
        <p:spPr>
          <a:xfrm>
            <a:off x="589935" y="3873668"/>
            <a:ext cx="2141698" cy="638932"/>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a:t>6. Mental health, learning disability  and autism</a:t>
            </a:r>
          </a:p>
        </p:txBody>
      </p:sp>
      <p:sp>
        <p:nvSpPr>
          <p:cNvPr id="13" name="Rounded Rectangle 23">
            <a:extLst>
              <a:ext uri="{FF2B5EF4-FFF2-40B4-BE49-F238E27FC236}">
                <a16:creationId xmlns:a16="http://schemas.microsoft.com/office/drawing/2014/main" id="{B2665C3A-3F35-4A9F-9FED-285E46193ACD}"/>
              </a:ext>
            </a:extLst>
          </p:cNvPr>
          <p:cNvSpPr/>
          <p:nvPr/>
        </p:nvSpPr>
        <p:spPr>
          <a:xfrm>
            <a:off x="2820063" y="3873668"/>
            <a:ext cx="2141698" cy="638932"/>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a:t>7. Population health, prevention, health inequalities</a:t>
            </a:r>
          </a:p>
        </p:txBody>
      </p:sp>
      <p:sp>
        <p:nvSpPr>
          <p:cNvPr id="14" name="Rounded Rectangle 24">
            <a:extLst>
              <a:ext uri="{FF2B5EF4-FFF2-40B4-BE49-F238E27FC236}">
                <a16:creationId xmlns:a16="http://schemas.microsoft.com/office/drawing/2014/main" id="{8A7E9A64-16F6-E818-001E-A00A022EC787}"/>
              </a:ext>
            </a:extLst>
          </p:cNvPr>
          <p:cNvSpPr/>
          <p:nvPr/>
        </p:nvSpPr>
        <p:spPr>
          <a:xfrm>
            <a:off x="5055610" y="3873668"/>
            <a:ext cx="2141698" cy="638932"/>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a:solidFill>
                  <a:schemeClr val="tx1">
                    <a:lumMod val="85000"/>
                    <a:lumOff val="15000"/>
                  </a:schemeClr>
                </a:solidFill>
              </a:rPr>
              <a:t>8. Digital technologies</a:t>
            </a:r>
          </a:p>
        </p:txBody>
      </p:sp>
      <p:sp>
        <p:nvSpPr>
          <p:cNvPr id="15" name="Rounded Rectangle 25">
            <a:extLst>
              <a:ext uri="{FF2B5EF4-FFF2-40B4-BE49-F238E27FC236}">
                <a16:creationId xmlns:a16="http://schemas.microsoft.com/office/drawing/2014/main" id="{026FC487-54A1-9F87-6A04-AD9F578BC7D1}"/>
              </a:ext>
            </a:extLst>
          </p:cNvPr>
          <p:cNvSpPr/>
          <p:nvPr/>
        </p:nvSpPr>
        <p:spPr>
          <a:xfrm>
            <a:off x="7279819" y="3873668"/>
            <a:ext cx="2141698" cy="638932"/>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a:solidFill>
                  <a:schemeClr val="tx1">
                    <a:lumMod val="85000"/>
                    <a:lumOff val="15000"/>
                  </a:schemeClr>
                </a:solidFill>
              </a:rPr>
              <a:t>9. Resources</a:t>
            </a:r>
          </a:p>
        </p:txBody>
      </p:sp>
      <p:sp>
        <p:nvSpPr>
          <p:cNvPr id="16" name="Rounded Rectangle 26">
            <a:extLst>
              <a:ext uri="{FF2B5EF4-FFF2-40B4-BE49-F238E27FC236}">
                <a16:creationId xmlns:a16="http://schemas.microsoft.com/office/drawing/2014/main" id="{1FE95C14-E20E-5FEA-AF94-B07BB1151BD0}"/>
              </a:ext>
            </a:extLst>
          </p:cNvPr>
          <p:cNvSpPr/>
          <p:nvPr/>
        </p:nvSpPr>
        <p:spPr>
          <a:xfrm>
            <a:off x="9504028" y="3873668"/>
            <a:ext cx="2141698" cy="638932"/>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a:t>10. Establish ICB</a:t>
            </a:r>
          </a:p>
        </p:txBody>
      </p:sp>
      <p:grpSp>
        <p:nvGrpSpPr>
          <p:cNvPr id="41" name="arrows">
            <a:extLst>
              <a:ext uri="{FF2B5EF4-FFF2-40B4-BE49-F238E27FC236}">
                <a16:creationId xmlns:a16="http://schemas.microsoft.com/office/drawing/2014/main" id="{CD5E38F6-6D30-FBF4-F7EE-E59352E6975D}"/>
              </a:ext>
              <a:ext uri="{C183D7F6-B498-43B3-948B-1728B52AA6E4}">
                <adec:decorative xmlns:adec="http://schemas.microsoft.com/office/drawing/2017/decorative" val="1"/>
              </a:ext>
            </a:extLst>
          </p:cNvPr>
          <p:cNvGrpSpPr/>
          <p:nvPr/>
        </p:nvGrpSpPr>
        <p:grpSpPr>
          <a:xfrm>
            <a:off x="1449470" y="4512597"/>
            <a:ext cx="9238944" cy="113154"/>
            <a:chOff x="1449470" y="4512597"/>
            <a:chExt cx="9238944" cy="113154"/>
          </a:xfrm>
        </p:grpSpPr>
        <p:sp>
          <p:nvSpPr>
            <p:cNvPr id="28" name="Triangle 27">
              <a:extLst>
                <a:ext uri="{FF2B5EF4-FFF2-40B4-BE49-F238E27FC236}">
                  <a16:creationId xmlns:a16="http://schemas.microsoft.com/office/drawing/2014/main" id="{0285BDF9-810D-EB98-A0C8-92E93F0558EF}"/>
                </a:ext>
                <a:ext uri="{C183D7F6-B498-43B3-948B-1728B52AA6E4}">
                  <adec:decorative xmlns:adec="http://schemas.microsoft.com/office/drawing/2017/decorative" val="1"/>
                </a:ext>
              </a:extLst>
            </p:cNvPr>
            <p:cNvSpPr/>
            <p:nvPr/>
          </p:nvSpPr>
          <p:spPr>
            <a:xfrm rot="10800000">
              <a:off x="1449470" y="4512598"/>
              <a:ext cx="309585" cy="11315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id="{A1271D26-FF27-F086-C35D-22FF06BCC3E7}"/>
                </a:ext>
                <a:ext uri="{C183D7F6-B498-43B3-948B-1728B52AA6E4}">
                  <adec:decorative xmlns:adec="http://schemas.microsoft.com/office/drawing/2017/decorative" val="1"/>
                </a:ext>
              </a:extLst>
            </p:cNvPr>
            <p:cNvSpPr/>
            <p:nvPr/>
          </p:nvSpPr>
          <p:spPr>
            <a:xfrm rot="10800000">
              <a:off x="3736120" y="4512597"/>
              <a:ext cx="309585" cy="1131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355DD224-EACC-E5A7-D9D4-3C8DEFC1C093}"/>
                </a:ext>
                <a:ext uri="{C183D7F6-B498-43B3-948B-1728B52AA6E4}">
                  <adec:decorative xmlns:adec="http://schemas.microsoft.com/office/drawing/2017/decorative" val="1"/>
                </a:ext>
              </a:extLst>
            </p:cNvPr>
            <p:cNvSpPr/>
            <p:nvPr/>
          </p:nvSpPr>
          <p:spPr>
            <a:xfrm rot="10800000">
              <a:off x="5971667" y="4512597"/>
              <a:ext cx="309585" cy="11315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riangle 33">
              <a:extLst>
                <a:ext uri="{FF2B5EF4-FFF2-40B4-BE49-F238E27FC236}">
                  <a16:creationId xmlns:a16="http://schemas.microsoft.com/office/drawing/2014/main" id="{7B891A3F-3C7C-BD14-0819-CB2ACDB20E29}"/>
                </a:ext>
                <a:ext uri="{C183D7F6-B498-43B3-948B-1728B52AA6E4}">
                  <adec:decorative xmlns:adec="http://schemas.microsoft.com/office/drawing/2017/decorative" val="1"/>
                </a:ext>
              </a:extLst>
            </p:cNvPr>
            <p:cNvSpPr/>
            <p:nvPr/>
          </p:nvSpPr>
          <p:spPr>
            <a:xfrm rot="10800000">
              <a:off x="8150181" y="4512597"/>
              <a:ext cx="309585" cy="113153"/>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iangle 35">
              <a:extLst>
                <a:ext uri="{FF2B5EF4-FFF2-40B4-BE49-F238E27FC236}">
                  <a16:creationId xmlns:a16="http://schemas.microsoft.com/office/drawing/2014/main" id="{8C2ED33B-2F97-83F1-3C4B-D1E9BE9AE18F}"/>
                </a:ext>
                <a:ext uri="{C183D7F6-B498-43B3-948B-1728B52AA6E4}">
                  <adec:decorative xmlns:adec="http://schemas.microsoft.com/office/drawing/2017/decorative" val="1"/>
                </a:ext>
              </a:extLst>
            </p:cNvPr>
            <p:cNvSpPr/>
            <p:nvPr/>
          </p:nvSpPr>
          <p:spPr>
            <a:xfrm rot="10800000">
              <a:off x="10378829" y="4512597"/>
              <a:ext cx="309585" cy="113153"/>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7DF6D21E-CF33-B1DB-785F-EEBDBAD9630A}"/>
              </a:ext>
            </a:extLst>
          </p:cNvPr>
          <p:cNvSpPr txBox="1"/>
          <p:nvPr/>
        </p:nvSpPr>
        <p:spPr>
          <a:xfrm>
            <a:off x="589934" y="4512599"/>
            <a:ext cx="2141697" cy="1627805"/>
          </a:xfrm>
          <a:prstGeom prst="rect">
            <a:avLst/>
          </a:prstGeom>
          <a:solidFill>
            <a:schemeClr val="accent1">
              <a:alpha val="10000"/>
            </a:schemeClr>
          </a:solidFill>
        </p:spPr>
        <p:txBody>
          <a:bodyPr wrap="square" tIns="144000" rtlCol="0">
            <a:noAutofit/>
          </a:bodyPr>
          <a:lstStyle/>
          <a:p>
            <a:pPr marL="145161" indent="-145161">
              <a:spcAft>
                <a:spcPts val="200"/>
              </a:spcAft>
              <a:buClr>
                <a:schemeClr val="accent1"/>
              </a:buClr>
              <a:buSzPct val="130000"/>
              <a:buFont typeface="Arial" panose="020B0604020202020204" pitchFamily="34" charset="0"/>
              <a:buChar char="•"/>
            </a:pPr>
            <a:r>
              <a:rPr lang="en-GB" sz="1100">
                <a:solidFill>
                  <a:schemeClr val="tx1">
                    <a:lumMod val="75000"/>
                    <a:lumOff val="25000"/>
                  </a:schemeClr>
                </a:solidFill>
              </a:rPr>
              <a:t>Grow and improve mental health services</a:t>
            </a:r>
          </a:p>
          <a:p>
            <a:pPr marL="145161" indent="-145161">
              <a:spcAft>
                <a:spcPts val="200"/>
              </a:spcAft>
              <a:buClr>
                <a:schemeClr val="accent1"/>
              </a:buClr>
              <a:buSzPct val="130000"/>
              <a:buFont typeface="Arial" panose="020B0604020202020204" pitchFamily="34" charset="0"/>
              <a:buChar char="•"/>
            </a:pPr>
            <a:r>
              <a:rPr lang="en-GB" sz="1100">
                <a:solidFill>
                  <a:schemeClr val="tx1">
                    <a:lumMod val="75000"/>
                    <a:lumOff val="25000"/>
                  </a:schemeClr>
                </a:solidFill>
              </a:rPr>
              <a:t>Maintaining continued growth in mental health investment </a:t>
            </a:r>
          </a:p>
          <a:p>
            <a:pPr marL="145161" indent="-145161">
              <a:spcAft>
                <a:spcPts val="200"/>
              </a:spcAft>
              <a:buClr>
                <a:schemeClr val="accent1"/>
              </a:buClr>
              <a:buSzPct val="130000"/>
              <a:buFont typeface="Arial" panose="020B0604020202020204" pitchFamily="34" charset="0"/>
              <a:buChar char="•"/>
            </a:pPr>
            <a:r>
              <a:rPr lang="en-GB" sz="1100">
                <a:solidFill>
                  <a:schemeClr val="tx1">
                    <a:lumMod val="75000"/>
                    <a:lumOff val="25000"/>
                  </a:schemeClr>
                </a:solidFill>
              </a:rPr>
              <a:t>Meeting the needs of people with a learning disability and/or autism.</a:t>
            </a:r>
          </a:p>
          <a:p>
            <a:pPr>
              <a:spcAft>
                <a:spcPts val="200"/>
              </a:spcAft>
            </a:pPr>
            <a:endParaRPr lang="en-GB" sz="1100">
              <a:solidFill>
                <a:schemeClr val="tx1">
                  <a:lumMod val="75000"/>
                  <a:lumOff val="25000"/>
                </a:schemeClr>
              </a:solidFill>
            </a:endParaRPr>
          </a:p>
        </p:txBody>
      </p:sp>
      <p:sp>
        <p:nvSpPr>
          <p:cNvPr id="22" name="TextBox 21">
            <a:extLst>
              <a:ext uri="{FF2B5EF4-FFF2-40B4-BE49-F238E27FC236}">
                <a16:creationId xmlns:a16="http://schemas.microsoft.com/office/drawing/2014/main" id="{350090D4-D779-7A43-19B9-CE1EED4E45BF}"/>
              </a:ext>
            </a:extLst>
          </p:cNvPr>
          <p:cNvSpPr txBox="1"/>
          <p:nvPr/>
        </p:nvSpPr>
        <p:spPr>
          <a:xfrm>
            <a:off x="2820064" y="4512598"/>
            <a:ext cx="2141697" cy="1627805"/>
          </a:xfrm>
          <a:prstGeom prst="rect">
            <a:avLst/>
          </a:prstGeom>
          <a:solidFill>
            <a:schemeClr val="accent2">
              <a:alpha val="10000"/>
            </a:schemeClr>
          </a:solidFill>
        </p:spPr>
        <p:txBody>
          <a:bodyPr wrap="square" tIns="144000" rtlCol="0">
            <a:noAutofit/>
          </a:bodyPr>
          <a:lstStyle/>
          <a:p>
            <a:pPr marL="145161" indent="-145161">
              <a:spcAft>
                <a:spcPts val="200"/>
              </a:spcAft>
              <a:buClr>
                <a:schemeClr val="accent2"/>
              </a:buClr>
              <a:buSzPct val="130000"/>
              <a:buFont typeface="Arial" panose="020B0604020202020204" pitchFamily="34" charset="0"/>
              <a:buChar char="•"/>
            </a:pPr>
            <a:r>
              <a:rPr lang="en-GB" sz="1100">
                <a:solidFill>
                  <a:schemeClr val="tx1">
                    <a:lumMod val="75000"/>
                    <a:lumOff val="25000"/>
                  </a:schemeClr>
                </a:solidFill>
              </a:rPr>
              <a:t>Develop our approach to Population Health Management</a:t>
            </a:r>
          </a:p>
          <a:p>
            <a:pPr marL="145161" indent="-145161">
              <a:spcAft>
                <a:spcPts val="200"/>
              </a:spcAft>
              <a:buClr>
                <a:schemeClr val="accent2"/>
              </a:buClr>
              <a:buSzPct val="130000"/>
              <a:buFont typeface="Arial" panose="020B0604020202020204" pitchFamily="34" charset="0"/>
              <a:buChar char="•"/>
            </a:pPr>
            <a:r>
              <a:rPr lang="en-GB" sz="1100">
                <a:solidFill>
                  <a:schemeClr val="tx1">
                    <a:lumMod val="75000"/>
                    <a:lumOff val="25000"/>
                  </a:schemeClr>
                </a:solidFill>
              </a:rPr>
              <a:t>Prevent ill-health and address health inequalities</a:t>
            </a:r>
          </a:p>
          <a:p>
            <a:pPr marL="145161" indent="-145161">
              <a:spcAft>
                <a:spcPts val="200"/>
              </a:spcAft>
              <a:buClr>
                <a:schemeClr val="accent2"/>
              </a:buClr>
              <a:buSzPct val="130000"/>
              <a:buFont typeface="Arial" panose="020B0604020202020204" pitchFamily="34" charset="0"/>
              <a:buChar char="•"/>
            </a:pPr>
            <a:r>
              <a:rPr lang="en-GB" sz="1100">
                <a:solidFill>
                  <a:schemeClr val="tx1">
                    <a:lumMod val="75000"/>
                    <a:lumOff val="25000"/>
                  </a:schemeClr>
                </a:solidFill>
              </a:rPr>
              <a:t>Using data and analytics to redesign care pathways. </a:t>
            </a:r>
          </a:p>
          <a:p>
            <a:pPr>
              <a:spcAft>
                <a:spcPts val="200"/>
              </a:spcAft>
            </a:pPr>
            <a:endParaRPr lang="en-GB" sz="1100">
              <a:solidFill>
                <a:schemeClr val="tx1">
                  <a:lumMod val="75000"/>
                  <a:lumOff val="25000"/>
                </a:schemeClr>
              </a:solidFill>
            </a:endParaRPr>
          </a:p>
        </p:txBody>
      </p:sp>
      <p:sp>
        <p:nvSpPr>
          <p:cNvPr id="23" name="TextBox 22">
            <a:extLst>
              <a:ext uri="{FF2B5EF4-FFF2-40B4-BE49-F238E27FC236}">
                <a16:creationId xmlns:a16="http://schemas.microsoft.com/office/drawing/2014/main" id="{14F6CF5A-A4C2-5C52-2DE7-283C7C973CDC}"/>
              </a:ext>
            </a:extLst>
          </p:cNvPr>
          <p:cNvSpPr txBox="1"/>
          <p:nvPr/>
        </p:nvSpPr>
        <p:spPr>
          <a:xfrm>
            <a:off x="5062299" y="4512598"/>
            <a:ext cx="2128320" cy="1627805"/>
          </a:xfrm>
          <a:prstGeom prst="rect">
            <a:avLst/>
          </a:prstGeom>
          <a:solidFill>
            <a:schemeClr val="accent3">
              <a:alpha val="15000"/>
            </a:schemeClr>
          </a:solidFill>
        </p:spPr>
        <p:txBody>
          <a:bodyPr wrap="square" tIns="144000" rtlCol="0">
            <a:noAutofit/>
          </a:bodyPr>
          <a:lstStyle/>
          <a:p>
            <a:pPr marL="145161" indent="-145161">
              <a:spcAft>
                <a:spcPts val="200"/>
              </a:spcAft>
              <a:buClr>
                <a:schemeClr val="accent3"/>
              </a:buClr>
              <a:buSzPct val="130000"/>
              <a:buFont typeface="Arial" panose="020B0604020202020204" pitchFamily="34" charset="0"/>
              <a:buChar char="•"/>
            </a:pPr>
            <a:r>
              <a:rPr lang="en-GB" sz="1100">
                <a:solidFill>
                  <a:schemeClr val="tx1">
                    <a:lumMod val="75000"/>
                    <a:lumOff val="25000"/>
                  </a:schemeClr>
                </a:solidFill>
              </a:rPr>
              <a:t>Exploit the potential of digital technologies to transform the delivery of care and patient outcomes</a:t>
            </a:r>
          </a:p>
          <a:p>
            <a:pPr marL="145161" indent="-145161">
              <a:spcAft>
                <a:spcPts val="200"/>
              </a:spcAft>
              <a:buClr>
                <a:schemeClr val="accent3"/>
              </a:buClr>
              <a:buSzPct val="130000"/>
              <a:buFont typeface="Arial" panose="020B0604020202020204" pitchFamily="34" charset="0"/>
              <a:buChar char="•"/>
            </a:pPr>
            <a:r>
              <a:rPr lang="en-GB" sz="1100">
                <a:solidFill>
                  <a:schemeClr val="tx1">
                    <a:lumMod val="75000"/>
                    <a:lumOff val="25000"/>
                  </a:schemeClr>
                </a:solidFill>
              </a:rPr>
              <a:t>Achieving a core level of digitisation in every service across systems. </a:t>
            </a:r>
          </a:p>
        </p:txBody>
      </p:sp>
      <p:sp>
        <p:nvSpPr>
          <p:cNvPr id="24" name="TextBox 23">
            <a:extLst>
              <a:ext uri="{FF2B5EF4-FFF2-40B4-BE49-F238E27FC236}">
                <a16:creationId xmlns:a16="http://schemas.microsoft.com/office/drawing/2014/main" id="{6F115966-887D-BE0A-0F4F-52F6905A45A3}"/>
              </a:ext>
            </a:extLst>
          </p:cNvPr>
          <p:cNvSpPr txBox="1"/>
          <p:nvPr/>
        </p:nvSpPr>
        <p:spPr>
          <a:xfrm>
            <a:off x="7279820" y="4512598"/>
            <a:ext cx="2141697" cy="1627805"/>
          </a:xfrm>
          <a:prstGeom prst="rect">
            <a:avLst/>
          </a:prstGeom>
          <a:solidFill>
            <a:schemeClr val="accent4">
              <a:alpha val="20000"/>
            </a:schemeClr>
          </a:solidFill>
        </p:spPr>
        <p:txBody>
          <a:bodyPr wrap="square" tIns="144000" rtlCol="0">
            <a:noAutofit/>
          </a:bodyPr>
          <a:lstStyle/>
          <a:p>
            <a:pPr marL="145161" indent="-145161">
              <a:spcAft>
                <a:spcPts val="200"/>
              </a:spcAft>
              <a:buClr>
                <a:schemeClr val="accent4"/>
              </a:buClr>
              <a:buSzPct val="130000"/>
              <a:buFont typeface="Arial" panose="020B0604020202020204" pitchFamily="34" charset="0"/>
              <a:buChar char="•"/>
            </a:pPr>
            <a:r>
              <a:rPr lang="en-GB" sz="1100">
                <a:solidFill>
                  <a:schemeClr val="tx1">
                    <a:lumMod val="75000"/>
                    <a:lumOff val="25000"/>
                  </a:schemeClr>
                </a:solidFill>
              </a:rPr>
              <a:t>Make the most effective use of our resources </a:t>
            </a:r>
          </a:p>
          <a:p>
            <a:pPr marL="145161" indent="-145161">
              <a:spcAft>
                <a:spcPts val="200"/>
              </a:spcAft>
              <a:buClr>
                <a:schemeClr val="accent4"/>
              </a:buClr>
              <a:buSzPct val="130000"/>
              <a:buFont typeface="Arial" panose="020B0604020202020204" pitchFamily="34" charset="0"/>
              <a:buChar char="•"/>
            </a:pPr>
            <a:r>
              <a:rPr lang="en-GB" sz="1100">
                <a:solidFill>
                  <a:schemeClr val="tx1">
                    <a:lumMod val="75000"/>
                    <a:lumOff val="25000"/>
                  </a:schemeClr>
                </a:solidFill>
              </a:rPr>
              <a:t>Moving back to and beyond pre-pandemic levels of productivity </a:t>
            </a:r>
          </a:p>
          <a:p>
            <a:pPr marL="145161" indent="-145161">
              <a:spcAft>
                <a:spcPts val="200"/>
              </a:spcAft>
              <a:buClr>
                <a:schemeClr val="accent4"/>
              </a:buClr>
              <a:buSzPct val="130000"/>
              <a:buFont typeface="Arial" panose="020B0604020202020204" pitchFamily="34" charset="0"/>
              <a:buChar char="•"/>
            </a:pPr>
            <a:r>
              <a:rPr lang="en-GB" sz="1100">
                <a:solidFill>
                  <a:schemeClr val="tx1">
                    <a:lumMod val="75000"/>
                    <a:lumOff val="25000"/>
                  </a:schemeClr>
                </a:solidFill>
              </a:rPr>
              <a:t>Financial framework.</a:t>
            </a:r>
          </a:p>
          <a:p>
            <a:pPr>
              <a:spcAft>
                <a:spcPts val="200"/>
              </a:spcAft>
            </a:pPr>
            <a:endParaRPr lang="en-GB" sz="1100">
              <a:solidFill>
                <a:schemeClr val="tx1">
                  <a:lumMod val="75000"/>
                  <a:lumOff val="25000"/>
                </a:schemeClr>
              </a:solidFill>
            </a:endParaRPr>
          </a:p>
        </p:txBody>
      </p:sp>
      <p:sp>
        <p:nvSpPr>
          <p:cNvPr id="25" name="TextBox 24">
            <a:extLst>
              <a:ext uri="{FF2B5EF4-FFF2-40B4-BE49-F238E27FC236}">
                <a16:creationId xmlns:a16="http://schemas.microsoft.com/office/drawing/2014/main" id="{65464FF8-AF84-E111-4877-0387CA4D639C}"/>
              </a:ext>
            </a:extLst>
          </p:cNvPr>
          <p:cNvSpPr txBox="1"/>
          <p:nvPr/>
        </p:nvSpPr>
        <p:spPr>
          <a:xfrm>
            <a:off x="9510718" y="4512599"/>
            <a:ext cx="2135008" cy="1627805"/>
          </a:xfrm>
          <a:prstGeom prst="rect">
            <a:avLst/>
          </a:prstGeom>
          <a:solidFill>
            <a:schemeClr val="accent5">
              <a:alpha val="20000"/>
            </a:schemeClr>
          </a:solidFill>
        </p:spPr>
        <p:txBody>
          <a:bodyPr wrap="square" tIns="144000" rtlCol="0">
            <a:noAutofit/>
          </a:bodyPr>
          <a:lstStyle/>
          <a:p>
            <a:pPr marL="145161" indent="-145161">
              <a:spcAft>
                <a:spcPts val="200"/>
              </a:spcAft>
              <a:buSzPct val="130000"/>
              <a:buFont typeface="Arial" panose="020B0604020202020204" pitchFamily="34" charset="0"/>
              <a:buChar char="•"/>
            </a:pPr>
            <a:r>
              <a:rPr lang="en-GB" sz="1100">
                <a:solidFill>
                  <a:schemeClr val="tx1">
                    <a:lumMod val="75000"/>
                    <a:lumOff val="25000"/>
                  </a:schemeClr>
                </a:solidFill>
              </a:rPr>
              <a:t>Establish ICBs and collaborative system working </a:t>
            </a:r>
          </a:p>
          <a:p>
            <a:pPr marL="145161" indent="-145161">
              <a:spcAft>
                <a:spcPts val="200"/>
              </a:spcAft>
              <a:buSzPct val="130000"/>
              <a:buFont typeface="Arial" panose="020B0604020202020204" pitchFamily="34" charset="0"/>
              <a:buChar char="•"/>
            </a:pPr>
            <a:r>
              <a:rPr lang="en-GB" sz="1100">
                <a:solidFill>
                  <a:schemeClr val="tx1">
                    <a:lumMod val="75000"/>
                    <a:lumOff val="25000"/>
                  </a:schemeClr>
                </a:solidFill>
              </a:rPr>
              <a:t>Working together with councils and other partners across ICS to develop a five-year strategic plan.</a:t>
            </a:r>
          </a:p>
          <a:p>
            <a:pPr>
              <a:spcAft>
                <a:spcPts val="200"/>
              </a:spcAft>
            </a:pPr>
            <a:endParaRPr lang="en-GB" sz="1100">
              <a:solidFill>
                <a:schemeClr val="tx1">
                  <a:lumMod val="75000"/>
                  <a:lumOff val="25000"/>
                </a:schemeClr>
              </a:solidFill>
            </a:endParaRPr>
          </a:p>
        </p:txBody>
      </p:sp>
      <p:sp>
        <p:nvSpPr>
          <p:cNvPr id="5" name="Footer Placeholder 4">
            <a:extLst>
              <a:ext uri="{FF2B5EF4-FFF2-40B4-BE49-F238E27FC236}">
                <a16:creationId xmlns:a16="http://schemas.microsoft.com/office/drawing/2014/main" id="{02EA376E-90DE-2648-9CCB-DE760859DBE4}"/>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94419664-05CB-CA16-F8E3-A59A69D28E2F}"/>
              </a:ext>
            </a:extLst>
          </p:cNvPr>
          <p:cNvSpPr>
            <a:spLocks noGrp="1"/>
          </p:cNvSpPr>
          <p:nvPr>
            <p:ph type="sldNum" sz="quarter" idx="12"/>
          </p:nvPr>
        </p:nvSpPr>
        <p:spPr/>
        <p:txBody>
          <a:bodyPr/>
          <a:lstStyle/>
          <a:p>
            <a:fld id="{CD8E907E-315C-F745-8CA6-CE49E976B740}" type="slidenum">
              <a:rPr lang="en-US" smtClean="0"/>
              <a:pPr/>
              <a:t>31</a:t>
            </a:fld>
            <a:endParaRPr lang="en-US"/>
          </a:p>
        </p:txBody>
      </p:sp>
    </p:spTree>
    <p:extLst>
      <p:ext uri="{BB962C8B-B14F-4D97-AF65-F5344CB8AC3E}">
        <p14:creationId xmlns:p14="http://schemas.microsoft.com/office/powerpoint/2010/main" val="16709275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a:extLst>
              <a:ext uri="{FF2B5EF4-FFF2-40B4-BE49-F238E27FC236}">
                <a16:creationId xmlns:a16="http://schemas.microsoft.com/office/drawing/2014/main" id="{C30426EB-C305-EF01-9B0B-DEDF51732544}"/>
              </a:ext>
              <a:ext uri="{C183D7F6-B498-43B3-948B-1728B52AA6E4}">
                <adec:decorative xmlns:adec="http://schemas.microsoft.com/office/drawing/2017/decorative" val="1"/>
              </a:ext>
            </a:extLst>
          </p:cNvPr>
          <p:cNvSpPr/>
          <p:nvPr/>
        </p:nvSpPr>
        <p:spPr>
          <a:xfrm>
            <a:off x="690473" y="5326396"/>
            <a:ext cx="10923594" cy="832082"/>
          </a:xfrm>
          <a:prstGeom prst="roundRect">
            <a:avLst>
              <a:gd name="adj" fmla="val 7724"/>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ounded Rectangle 27">
            <a:extLst>
              <a:ext uri="{FF2B5EF4-FFF2-40B4-BE49-F238E27FC236}">
                <a16:creationId xmlns:a16="http://schemas.microsoft.com/office/drawing/2014/main" id="{AF93E5F5-0A8D-D2F7-0AD7-965476775CC2}"/>
              </a:ext>
              <a:ext uri="{C183D7F6-B498-43B3-948B-1728B52AA6E4}">
                <adec:decorative xmlns:adec="http://schemas.microsoft.com/office/drawing/2017/decorative" val="1"/>
              </a:ext>
            </a:extLst>
          </p:cNvPr>
          <p:cNvSpPr/>
          <p:nvPr/>
        </p:nvSpPr>
        <p:spPr>
          <a:xfrm>
            <a:off x="6713482" y="3731021"/>
            <a:ext cx="4900585" cy="1484678"/>
          </a:xfrm>
          <a:prstGeom prst="roundRect">
            <a:avLst>
              <a:gd name="adj" fmla="val 7724"/>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ounded Rectangle 26">
            <a:extLst>
              <a:ext uri="{FF2B5EF4-FFF2-40B4-BE49-F238E27FC236}">
                <a16:creationId xmlns:a16="http://schemas.microsoft.com/office/drawing/2014/main" id="{C04EF0E8-75E3-68B0-6B88-7F25A1AF3032}"/>
              </a:ext>
              <a:ext uri="{C183D7F6-B498-43B3-948B-1728B52AA6E4}">
                <adec:decorative xmlns:adec="http://schemas.microsoft.com/office/drawing/2017/decorative" val="1"/>
              </a:ext>
            </a:extLst>
          </p:cNvPr>
          <p:cNvSpPr/>
          <p:nvPr/>
        </p:nvSpPr>
        <p:spPr>
          <a:xfrm>
            <a:off x="690474" y="3744081"/>
            <a:ext cx="5875283" cy="1470932"/>
          </a:xfrm>
          <a:prstGeom prst="roundRect">
            <a:avLst>
              <a:gd name="adj" fmla="val 7724"/>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ounded Rectangle 25">
            <a:extLst>
              <a:ext uri="{FF2B5EF4-FFF2-40B4-BE49-F238E27FC236}">
                <a16:creationId xmlns:a16="http://schemas.microsoft.com/office/drawing/2014/main" id="{46C9BCA1-1FD2-FD69-4486-70252F2724AC}"/>
              </a:ext>
              <a:ext uri="{C183D7F6-B498-43B3-948B-1728B52AA6E4}">
                <adec:decorative xmlns:adec="http://schemas.microsoft.com/office/drawing/2017/decorative" val="1"/>
              </a:ext>
            </a:extLst>
          </p:cNvPr>
          <p:cNvSpPr/>
          <p:nvPr/>
        </p:nvSpPr>
        <p:spPr>
          <a:xfrm>
            <a:off x="6713483" y="2785487"/>
            <a:ext cx="4900585" cy="832082"/>
          </a:xfrm>
          <a:prstGeom prst="roundRect">
            <a:avLst>
              <a:gd name="adj" fmla="val 7724"/>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ounded Rectangle 24">
            <a:extLst>
              <a:ext uri="{FF2B5EF4-FFF2-40B4-BE49-F238E27FC236}">
                <a16:creationId xmlns:a16="http://schemas.microsoft.com/office/drawing/2014/main" id="{9D4F7DB3-25ED-E63D-E419-E6B6E4EFE03F}"/>
              </a:ext>
              <a:ext uri="{C183D7F6-B498-43B3-948B-1728B52AA6E4}">
                <adec:decorative xmlns:adec="http://schemas.microsoft.com/office/drawing/2017/decorative" val="1"/>
              </a:ext>
            </a:extLst>
          </p:cNvPr>
          <p:cNvSpPr/>
          <p:nvPr/>
        </p:nvSpPr>
        <p:spPr>
          <a:xfrm>
            <a:off x="6713483" y="1421633"/>
            <a:ext cx="4900585" cy="1250402"/>
          </a:xfrm>
          <a:prstGeom prst="roundRect">
            <a:avLst>
              <a:gd name="adj" fmla="val 7724"/>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ounded Rectangle 20">
            <a:extLst>
              <a:ext uri="{FF2B5EF4-FFF2-40B4-BE49-F238E27FC236}">
                <a16:creationId xmlns:a16="http://schemas.microsoft.com/office/drawing/2014/main" id="{80C448DC-8648-9170-96DB-2B4DC54BC5F1}"/>
              </a:ext>
              <a:ext uri="{C183D7F6-B498-43B3-948B-1728B52AA6E4}">
                <adec:decorative xmlns:adec="http://schemas.microsoft.com/office/drawing/2017/decorative" val="1"/>
              </a:ext>
            </a:extLst>
          </p:cNvPr>
          <p:cNvSpPr/>
          <p:nvPr/>
        </p:nvSpPr>
        <p:spPr>
          <a:xfrm>
            <a:off x="690474" y="2785488"/>
            <a:ext cx="5875283" cy="832082"/>
          </a:xfrm>
          <a:prstGeom prst="roundRect">
            <a:avLst>
              <a:gd name="adj" fmla="val 7724"/>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ounded Rectangle 16">
            <a:extLst>
              <a:ext uri="{FF2B5EF4-FFF2-40B4-BE49-F238E27FC236}">
                <a16:creationId xmlns:a16="http://schemas.microsoft.com/office/drawing/2014/main" id="{73AAE5DA-EE2A-6538-E56A-CB39C6D97C43}"/>
              </a:ext>
              <a:ext uri="{C183D7F6-B498-43B3-948B-1728B52AA6E4}">
                <adec:decorative xmlns:adec="http://schemas.microsoft.com/office/drawing/2017/decorative" val="1"/>
              </a:ext>
            </a:extLst>
          </p:cNvPr>
          <p:cNvSpPr/>
          <p:nvPr/>
        </p:nvSpPr>
        <p:spPr>
          <a:xfrm>
            <a:off x="690474" y="1411123"/>
            <a:ext cx="5875283" cy="1260912"/>
          </a:xfrm>
          <a:prstGeom prst="roundRect">
            <a:avLst>
              <a:gd name="adj" fmla="val 7724"/>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678DD3E-288C-EFE4-584B-DB8362C7145B}"/>
              </a:ext>
            </a:extLst>
          </p:cNvPr>
          <p:cNvSpPr>
            <a:spLocks noGrp="1"/>
          </p:cNvSpPr>
          <p:nvPr>
            <p:ph type="title"/>
          </p:nvPr>
        </p:nvSpPr>
        <p:spPr>
          <a:xfrm>
            <a:off x="838200" y="488000"/>
            <a:ext cx="10775868" cy="643766"/>
          </a:xfrm>
        </p:spPr>
        <p:txBody>
          <a:bodyPr>
            <a:noAutofit/>
          </a:bodyPr>
          <a:lstStyle/>
          <a:p>
            <a:r>
              <a:rPr lang="en-GB" sz="3400"/>
              <a:t>Priorities for 2022/23 building on recent successes</a:t>
            </a:r>
          </a:p>
        </p:txBody>
      </p:sp>
      <p:sp>
        <p:nvSpPr>
          <p:cNvPr id="3" name="Text Placeholder 2">
            <a:extLst>
              <a:ext uri="{FF2B5EF4-FFF2-40B4-BE49-F238E27FC236}">
                <a16:creationId xmlns:a16="http://schemas.microsoft.com/office/drawing/2014/main" id="{7A2B4621-9C00-AE24-153D-736A1E2700F0}"/>
              </a:ext>
            </a:extLst>
          </p:cNvPr>
          <p:cNvSpPr>
            <a:spLocks noGrp="1"/>
          </p:cNvSpPr>
          <p:nvPr>
            <p:ph type="body" sz="quarter" idx="13"/>
          </p:nvPr>
        </p:nvSpPr>
        <p:spPr>
          <a:xfrm>
            <a:off x="838200" y="1572844"/>
            <a:ext cx="584200" cy="584200"/>
          </a:xfrm>
        </p:spPr>
        <p:txBody>
          <a:bodyPr/>
          <a:lstStyle/>
          <a:p>
            <a:r>
              <a:rPr lang="en-GB"/>
              <a:t>1</a:t>
            </a:r>
          </a:p>
        </p:txBody>
      </p:sp>
      <p:sp>
        <p:nvSpPr>
          <p:cNvPr id="4" name="Text Placeholder 3">
            <a:extLst>
              <a:ext uri="{FF2B5EF4-FFF2-40B4-BE49-F238E27FC236}">
                <a16:creationId xmlns:a16="http://schemas.microsoft.com/office/drawing/2014/main" id="{9375E14D-70BC-D5AE-9967-04B2F51E7A09}"/>
              </a:ext>
            </a:extLst>
          </p:cNvPr>
          <p:cNvSpPr>
            <a:spLocks noGrp="1"/>
          </p:cNvSpPr>
          <p:nvPr>
            <p:ph type="body" sz="quarter" idx="14"/>
          </p:nvPr>
        </p:nvSpPr>
        <p:spPr>
          <a:xfrm>
            <a:off x="1608137" y="1572844"/>
            <a:ext cx="4728632" cy="952723"/>
          </a:xfrm>
        </p:spPr>
        <p:txBody>
          <a:bodyPr/>
          <a:lstStyle/>
          <a:p>
            <a:r>
              <a:rPr lang="en-GB" sz="1300"/>
              <a:t>The ICB has identified some significant priorities that need to be focussed on in the year ahead, to help to improve services and the health and wellbeing of our local communities. To support the delivery of these priorities, we aim to build on the learnings from the COVID-19 vaccine roll out as much as possible. </a:t>
            </a:r>
          </a:p>
        </p:txBody>
      </p:sp>
      <p:sp>
        <p:nvSpPr>
          <p:cNvPr id="5" name="Text Placeholder 4">
            <a:extLst>
              <a:ext uri="{FF2B5EF4-FFF2-40B4-BE49-F238E27FC236}">
                <a16:creationId xmlns:a16="http://schemas.microsoft.com/office/drawing/2014/main" id="{AED8E973-3FBA-CAAB-02A0-94F1F622641D}"/>
              </a:ext>
            </a:extLst>
          </p:cNvPr>
          <p:cNvSpPr>
            <a:spLocks noGrp="1"/>
          </p:cNvSpPr>
          <p:nvPr>
            <p:ph type="body" sz="quarter" idx="15"/>
          </p:nvPr>
        </p:nvSpPr>
        <p:spPr>
          <a:xfrm>
            <a:off x="6891428" y="1572844"/>
            <a:ext cx="584200" cy="584200"/>
          </a:xfrm>
          <a:solidFill>
            <a:schemeClr val="accent2"/>
          </a:solidFill>
        </p:spPr>
        <p:txBody>
          <a:bodyPr>
            <a:normAutofit/>
          </a:bodyPr>
          <a:lstStyle/>
          <a:p>
            <a:r>
              <a:rPr lang="en-GB"/>
              <a:t>2</a:t>
            </a:r>
          </a:p>
        </p:txBody>
      </p:sp>
      <p:sp>
        <p:nvSpPr>
          <p:cNvPr id="6" name="Text Placeholder 5">
            <a:extLst>
              <a:ext uri="{FF2B5EF4-FFF2-40B4-BE49-F238E27FC236}">
                <a16:creationId xmlns:a16="http://schemas.microsoft.com/office/drawing/2014/main" id="{A6285287-CD80-7394-B530-1EF4E7AAE7BF}"/>
              </a:ext>
            </a:extLst>
          </p:cNvPr>
          <p:cNvSpPr>
            <a:spLocks noGrp="1"/>
          </p:cNvSpPr>
          <p:nvPr>
            <p:ph type="body" sz="quarter" idx="16"/>
          </p:nvPr>
        </p:nvSpPr>
        <p:spPr>
          <a:xfrm>
            <a:off x="7661365" y="1587750"/>
            <a:ext cx="3840161" cy="739679"/>
          </a:xfrm>
        </p:spPr>
        <p:txBody>
          <a:bodyPr/>
          <a:lstStyle/>
          <a:p>
            <a:r>
              <a:rPr lang="en-GB" sz="1300"/>
              <a:t>We will work with our staff, local people and wider communities, and build on our new strengthened partner and voluntary and community relationships and their engagement and involvement channels. </a:t>
            </a:r>
          </a:p>
        </p:txBody>
      </p:sp>
      <p:sp>
        <p:nvSpPr>
          <p:cNvPr id="7" name="Text Placeholder 6">
            <a:extLst>
              <a:ext uri="{FF2B5EF4-FFF2-40B4-BE49-F238E27FC236}">
                <a16:creationId xmlns:a16="http://schemas.microsoft.com/office/drawing/2014/main" id="{63DF2741-8A6E-D359-619D-6E81B355CE14}"/>
              </a:ext>
            </a:extLst>
          </p:cNvPr>
          <p:cNvSpPr>
            <a:spLocks noGrp="1"/>
          </p:cNvSpPr>
          <p:nvPr>
            <p:ph type="body" sz="quarter" idx="17"/>
          </p:nvPr>
        </p:nvSpPr>
        <p:spPr>
          <a:xfrm>
            <a:off x="838200" y="2887818"/>
            <a:ext cx="584200" cy="584200"/>
          </a:xfrm>
          <a:solidFill>
            <a:schemeClr val="accent2"/>
          </a:solidFill>
        </p:spPr>
        <p:txBody>
          <a:bodyPr/>
          <a:lstStyle/>
          <a:p>
            <a:r>
              <a:rPr lang="en-GB"/>
              <a:t>3</a:t>
            </a:r>
          </a:p>
        </p:txBody>
      </p:sp>
      <p:sp>
        <p:nvSpPr>
          <p:cNvPr id="8" name="Text Placeholder 7">
            <a:extLst>
              <a:ext uri="{FF2B5EF4-FFF2-40B4-BE49-F238E27FC236}">
                <a16:creationId xmlns:a16="http://schemas.microsoft.com/office/drawing/2014/main" id="{33F5CA73-CACF-AA37-F177-8FF5E902FB58}"/>
              </a:ext>
            </a:extLst>
          </p:cNvPr>
          <p:cNvSpPr>
            <a:spLocks noGrp="1"/>
          </p:cNvSpPr>
          <p:nvPr>
            <p:ph type="body" sz="quarter" idx="18"/>
          </p:nvPr>
        </p:nvSpPr>
        <p:spPr>
          <a:xfrm>
            <a:off x="1608137" y="2887818"/>
            <a:ext cx="4728632" cy="584200"/>
          </a:xfrm>
        </p:spPr>
        <p:txBody>
          <a:bodyPr/>
          <a:lstStyle/>
          <a:p>
            <a:r>
              <a:rPr lang="en-GB" sz="1300"/>
              <a:t>We will use effective engagement to support the ICS’s transformation programme, which aims to improve, develop, transform, maximise and grow local services</a:t>
            </a:r>
          </a:p>
        </p:txBody>
      </p:sp>
      <p:sp>
        <p:nvSpPr>
          <p:cNvPr id="9" name="Text Placeholder 8">
            <a:extLst>
              <a:ext uri="{FF2B5EF4-FFF2-40B4-BE49-F238E27FC236}">
                <a16:creationId xmlns:a16="http://schemas.microsoft.com/office/drawing/2014/main" id="{AD5AE1E0-56F9-721D-E77F-DF5616434BE3}"/>
              </a:ext>
            </a:extLst>
          </p:cNvPr>
          <p:cNvSpPr>
            <a:spLocks noGrp="1"/>
          </p:cNvSpPr>
          <p:nvPr>
            <p:ph type="body" sz="quarter" idx="19"/>
          </p:nvPr>
        </p:nvSpPr>
        <p:spPr>
          <a:xfrm>
            <a:off x="6891428" y="2887818"/>
            <a:ext cx="584200" cy="584200"/>
          </a:xfrm>
          <a:solidFill>
            <a:schemeClr val="accent1"/>
          </a:solidFill>
        </p:spPr>
        <p:txBody>
          <a:bodyPr>
            <a:normAutofit/>
          </a:bodyPr>
          <a:lstStyle/>
          <a:p>
            <a:r>
              <a:rPr lang="en-GB"/>
              <a:t>4</a:t>
            </a:r>
          </a:p>
        </p:txBody>
      </p:sp>
      <p:sp>
        <p:nvSpPr>
          <p:cNvPr id="10" name="Text Placeholder 9">
            <a:extLst>
              <a:ext uri="{FF2B5EF4-FFF2-40B4-BE49-F238E27FC236}">
                <a16:creationId xmlns:a16="http://schemas.microsoft.com/office/drawing/2014/main" id="{D0D49C8A-AA48-5142-896C-AE17A2A2B960}"/>
              </a:ext>
            </a:extLst>
          </p:cNvPr>
          <p:cNvSpPr>
            <a:spLocks noGrp="1"/>
          </p:cNvSpPr>
          <p:nvPr>
            <p:ph type="body" sz="quarter" idx="20"/>
          </p:nvPr>
        </p:nvSpPr>
        <p:spPr>
          <a:xfrm>
            <a:off x="7661365" y="2887818"/>
            <a:ext cx="3692435" cy="584200"/>
          </a:xfrm>
        </p:spPr>
        <p:txBody>
          <a:bodyPr/>
          <a:lstStyle/>
          <a:p>
            <a:r>
              <a:rPr lang="en-GB" sz="1300"/>
              <a:t>These aims will be the focus of our annual engagement and involvement action plan, which will evolve and develop over the year.</a:t>
            </a:r>
          </a:p>
        </p:txBody>
      </p:sp>
      <p:sp>
        <p:nvSpPr>
          <p:cNvPr id="11" name="Text Placeholder 10">
            <a:extLst>
              <a:ext uri="{FF2B5EF4-FFF2-40B4-BE49-F238E27FC236}">
                <a16:creationId xmlns:a16="http://schemas.microsoft.com/office/drawing/2014/main" id="{551EE112-C940-EAAF-A6CB-02234ABA5B0C}"/>
              </a:ext>
            </a:extLst>
          </p:cNvPr>
          <p:cNvSpPr>
            <a:spLocks noGrp="1"/>
          </p:cNvSpPr>
          <p:nvPr>
            <p:ph type="body" sz="quarter" idx="21"/>
          </p:nvPr>
        </p:nvSpPr>
        <p:spPr>
          <a:xfrm>
            <a:off x="838200" y="3905108"/>
            <a:ext cx="584200" cy="584200"/>
          </a:xfrm>
        </p:spPr>
        <p:txBody>
          <a:bodyPr/>
          <a:lstStyle/>
          <a:p>
            <a:r>
              <a:rPr lang="en-GB"/>
              <a:t>5</a:t>
            </a:r>
          </a:p>
        </p:txBody>
      </p:sp>
      <p:sp>
        <p:nvSpPr>
          <p:cNvPr id="12" name="Text Placeholder 11">
            <a:extLst>
              <a:ext uri="{FF2B5EF4-FFF2-40B4-BE49-F238E27FC236}">
                <a16:creationId xmlns:a16="http://schemas.microsoft.com/office/drawing/2014/main" id="{8288E38E-8212-45CC-16E0-067C9A04F213}"/>
              </a:ext>
            </a:extLst>
          </p:cNvPr>
          <p:cNvSpPr>
            <a:spLocks noGrp="1"/>
          </p:cNvSpPr>
          <p:nvPr>
            <p:ph type="body" sz="quarter" idx="22"/>
          </p:nvPr>
        </p:nvSpPr>
        <p:spPr>
          <a:xfrm>
            <a:off x="1608137" y="3892897"/>
            <a:ext cx="4728632" cy="1133223"/>
          </a:xfrm>
        </p:spPr>
        <p:txBody>
          <a:bodyPr/>
          <a:lstStyle/>
          <a:p>
            <a:r>
              <a:rPr lang="en-GB" sz="1300"/>
              <a:t>We recognise the power of digital now more than ever. We intend to focus on continuing to review alternative ways of providing virtual events where required (or provide a blended approach of face-to-face and virtual). We will enable larger groups of people in face-to-face environments to participate in conversations that are important to them. </a:t>
            </a:r>
          </a:p>
        </p:txBody>
      </p:sp>
      <p:sp>
        <p:nvSpPr>
          <p:cNvPr id="13" name="Text Placeholder 12">
            <a:extLst>
              <a:ext uri="{FF2B5EF4-FFF2-40B4-BE49-F238E27FC236}">
                <a16:creationId xmlns:a16="http://schemas.microsoft.com/office/drawing/2014/main" id="{BDF37226-0521-CD44-A9C2-992A87E0F4F0}"/>
              </a:ext>
            </a:extLst>
          </p:cNvPr>
          <p:cNvSpPr>
            <a:spLocks noGrp="1"/>
          </p:cNvSpPr>
          <p:nvPr>
            <p:ph type="body" sz="quarter" idx="23"/>
          </p:nvPr>
        </p:nvSpPr>
        <p:spPr>
          <a:xfrm>
            <a:off x="6891428" y="3892898"/>
            <a:ext cx="584200" cy="584200"/>
          </a:xfrm>
          <a:solidFill>
            <a:schemeClr val="accent2"/>
          </a:solidFill>
        </p:spPr>
        <p:txBody>
          <a:bodyPr>
            <a:normAutofit/>
          </a:bodyPr>
          <a:lstStyle/>
          <a:p>
            <a:r>
              <a:rPr lang="en-GB"/>
              <a:t>6</a:t>
            </a:r>
          </a:p>
        </p:txBody>
      </p:sp>
      <p:sp>
        <p:nvSpPr>
          <p:cNvPr id="14" name="Text Placeholder 13">
            <a:extLst>
              <a:ext uri="{FF2B5EF4-FFF2-40B4-BE49-F238E27FC236}">
                <a16:creationId xmlns:a16="http://schemas.microsoft.com/office/drawing/2014/main" id="{B3319D5A-5C2A-D110-92B5-E4471FB417E6}"/>
              </a:ext>
            </a:extLst>
          </p:cNvPr>
          <p:cNvSpPr>
            <a:spLocks noGrp="1"/>
          </p:cNvSpPr>
          <p:nvPr>
            <p:ph type="body" sz="quarter" idx="24"/>
          </p:nvPr>
        </p:nvSpPr>
        <p:spPr>
          <a:xfrm>
            <a:off x="7661365" y="3892897"/>
            <a:ext cx="3692435" cy="904459"/>
          </a:xfrm>
        </p:spPr>
        <p:txBody>
          <a:bodyPr/>
          <a:lstStyle/>
          <a:p>
            <a:r>
              <a:rPr lang="en-GB" sz="1300"/>
              <a:t>We will further explore assisted technology that could support engagement with seldom heard groups as well as software to enable us to identify and tap into conversations, away from our traditional channels.</a:t>
            </a:r>
          </a:p>
        </p:txBody>
      </p:sp>
      <p:sp>
        <p:nvSpPr>
          <p:cNvPr id="15" name="Text Placeholder 14">
            <a:extLst>
              <a:ext uri="{FF2B5EF4-FFF2-40B4-BE49-F238E27FC236}">
                <a16:creationId xmlns:a16="http://schemas.microsoft.com/office/drawing/2014/main" id="{D92E2A7E-1A58-DA4B-E899-1439A5756682}"/>
              </a:ext>
            </a:extLst>
          </p:cNvPr>
          <p:cNvSpPr>
            <a:spLocks noGrp="1"/>
          </p:cNvSpPr>
          <p:nvPr>
            <p:ph type="body" sz="quarter" idx="25"/>
          </p:nvPr>
        </p:nvSpPr>
        <p:spPr>
          <a:xfrm>
            <a:off x="838200" y="5447531"/>
            <a:ext cx="584200" cy="584200"/>
          </a:xfrm>
          <a:solidFill>
            <a:schemeClr val="accent2"/>
          </a:solidFill>
        </p:spPr>
        <p:txBody>
          <a:bodyPr/>
          <a:lstStyle/>
          <a:p>
            <a:r>
              <a:rPr lang="en-GB"/>
              <a:t>7</a:t>
            </a:r>
          </a:p>
        </p:txBody>
      </p:sp>
      <p:sp>
        <p:nvSpPr>
          <p:cNvPr id="16" name="Text Placeholder 15">
            <a:extLst>
              <a:ext uri="{FF2B5EF4-FFF2-40B4-BE49-F238E27FC236}">
                <a16:creationId xmlns:a16="http://schemas.microsoft.com/office/drawing/2014/main" id="{EB6E3B0B-90DC-3EB1-CF42-D4810D277F3B}"/>
              </a:ext>
            </a:extLst>
          </p:cNvPr>
          <p:cNvSpPr>
            <a:spLocks noGrp="1"/>
          </p:cNvSpPr>
          <p:nvPr>
            <p:ph type="body" sz="quarter" idx="26"/>
          </p:nvPr>
        </p:nvSpPr>
        <p:spPr>
          <a:xfrm>
            <a:off x="1608137" y="5447531"/>
            <a:ext cx="9322622" cy="584200"/>
          </a:xfrm>
        </p:spPr>
        <p:txBody>
          <a:bodyPr/>
          <a:lstStyle/>
          <a:p>
            <a:r>
              <a:rPr lang="en-GB" sz="1300"/>
              <a:t>Throughout all of our activities, we will focus on ensuring that we put local people first. We will ensure that every single individual has a voice and an opportunity to use that voice, to help inform and shape our collective service transformation, improvement and delivery plans. </a:t>
            </a:r>
          </a:p>
        </p:txBody>
      </p:sp>
      <p:sp>
        <p:nvSpPr>
          <p:cNvPr id="23" name="Footer Placeholder 22">
            <a:extLst>
              <a:ext uri="{FF2B5EF4-FFF2-40B4-BE49-F238E27FC236}">
                <a16:creationId xmlns:a16="http://schemas.microsoft.com/office/drawing/2014/main" id="{89F57920-C590-4019-1575-81202A7641D4}"/>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24" name="Slide Number Placeholder 23">
            <a:extLst>
              <a:ext uri="{FF2B5EF4-FFF2-40B4-BE49-F238E27FC236}">
                <a16:creationId xmlns:a16="http://schemas.microsoft.com/office/drawing/2014/main" id="{6B6DD13C-F8AE-C14C-0959-716A3CA4DF41}"/>
              </a:ext>
            </a:extLst>
          </p:cNvPr>
          <p:cNvSpPr>
            <a:spLocks noGrp="1"/>
          </p:cNvSpPr>
          <p:nvPr>
            <p:ph type="sldNum" sz="quarter" idx="12"/>
          </p:nvPr>
        </p:nvSpPr>
        <p:spPr/>
        <p:txBody>
          <a:bodyPr/>
          <a:lstStyle/>
          <a:p>
            <a:fld id="{CD8E907E-315C-F745-8CA6-CE49E976B740}" type="slidenum">
              <a:rPr lang="en-US" smtClean="0"/>
              <a:pPr/>
              <a:t>32</a:t>
            </a:fld>
            <a:endParaRPr lang="en-US"/>
          </a:p>
        </p:txBody>
      </p:sp>
    </p:spTree>
    <p:extLst>
      <p:ext uri="{BB962C8B-B14F-4D97-AF65-F5344CB8AC3E}">
        <p14:creationId xmlns:p14="http://schemas.microsoft.com/office/powerpoint/2010/main" val="7970619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8254E-E1D5-C324-9579-205F3D8C09F8}"/>
              </a:ext>
            </a:extLst>
          </p:cNvPr>
          <p:cNvSpPr>
            <a:spLocks noGrp="1"/>
          </p:cNvSpPr>
          <p:nvPr>
            <p:ph type="title"/>
          </p:nvPr>
        </p:nvSpPr>
        <p:spPr>
          <a:xfrm>
            <a:off x="838200" y="477864"/>
            <a:ext cx="10515600" cy="653900"/>
          </a:xfrm>
        </p:spPr>
        <p:txBody>
          <a:bodyPr/>
          <a:lstStyle/>
          <a:p>
            <a:r>
              <a:rPr lang="en-GB"/>
              <a:t>Supporting our people</a:t>
            </a:r>
          </a:p>
        </p:txBody>
      </p:sp>
      <p:sp>
        <p:nvSpPr>
          <p:cNvPr id="3" name="Content Placeholder 2">
            <a:extLst>
              <a:ext uri="{FF2B5EF4-FFF2-40B4-BE49-F238E27FC236}">
                <a16:creationId xmlns:a16="http://schemas.microsoft.com/office/drawing/2014/main" id="{F4A010DA-FB03-ADA9-0BF5-335C212C2B02}"/>
              </a:ext>
            </a:extLst>
          </p:cNvPr>
          <p:cNvSpPr>
            <a:spLocks noGrp="1"/>
          </p:cNvSpPr>
          <p:nvPr>
            <p:ph sz="half" idx="1"/>
          </p:nvPr>
        </p:nvSpPr>
        <p:spPr>
          <a:xfrm>
            <a:off x="838200" y="1392088"/>
            <a:ext cx="4850081" cy="4677559"/>
          </a:xfrm>
        </p:spPr>
        <p:txBody>
          <a:bodyPr>
            <a:noAutofit/>
          </a:bodyPr>
          <a:lstStyle/>
          <a:p>
            <a:pPr marL="0" indent="0">
              <a:lnSpc>
                <a:spcPct val="100000"/>
              </a:lnSpc>
              <a:spcBef>
                <a:spcPts val="600"/>
              </a:spcBef>
              <a:buNone/>
            </a:pPr>
            <a:r>
              <a:rPr lang="en-GB" sz="1500" b="1" spc="-20">
                <a:solidFill>
                  <a:schemeClr val="accent1"/>
                </a:solidFill>
              </a:rPr>
              <a:t>Our staff are already at the forefront of integrated working and we are building a culture of ‘one workforce’ across Staffordshire and Stoke-on-Trent. </a:t>
            </a:r>
          </a:p>
          <a:p>
            <a:pPr>
              <a:lnSpc>
                <a:spcPct val="100000"/>
              </a:lnSpc>
              <a:spcBef>
                <a:spcPts val="600"/>
              </a:spcBef>
            </a:pPr>
            <a:r>
              <a:rPr lang="en-GB" sz="1500"/>
              <a:t>We want our staff to feel valued, supported, empowered and equipped to provide excellent quality, compassionate and safe care, wherever they live or work.</a:t>
            </a:r>
          </a:p>
          <a:p>
            <a:pPr>
              <a:lnSpc>
                <a:spcPct val="100000"/>
              </a:lnSpc>
              <a:spcBef>
                <a:spcPts val="600"/>
              </a:spcBef>
            </a:pPr>
            <a:r>
              <a:rPr lang="en-GB" sz="1500"/>
              <a:t>We will strive to affect positive change across the whole workforce; allowing collaboration, opportunities and increasing our overall staffing numbers. </a:t>
            </a:r>
          </a:p>
          <a:p>
            <a:pPr>
              <a:lnSpc>
                <a:spcPct val="100000"/>
              </a:lnSpc>
              <a:spcBef>
                <a:spcPts val="600"/>
              </a:spcBef>
            </a:pPr>
            <a:r>
              <a:rPr lang="en-GB" sz="1500"/>
              <a:t>We will engage and involve the workforce in designing how we achieve ‘one workforce’ – including opportunities for them to work with their peers to redesign ways of working, rotational roles and cross sector working.</a:t>
            </a:r>
          </a:p>
          <a:p>
            <a:pPr>
              <a:lnSpc>
                <a:spcPct val="100000"/>
              </a:lnSpc>
              <a:spcBef>
                <a:spcPts val="600"/>
              </a:spcBef>
            </a:pPr>
            <a:r>
              <a:rPr lang="en-GB" sz="1500"/>
              <a:t>Our Interim People Plan 2022-2023 and Beyond sets out our approach to delivering the national guidance for ICB People Functions to support  a sustainable ‘one workforce’ within health and care. </a:t>
            </a:r>
          </a:p>
          <a:p>
            <a:pPr marL="0" indent="0">
              <a:buNone/>
            </a:pPr>
            <a:endParaRPr lang="en-GB" sz="1500" b="1"/>
          </a:p>
        </p:txBody>
      </p:sp>
      <p:sp>
        <p:nvSpPr>
          <p:cNvPr id="4" name="Content Placeholder 3">
            <a:extLst>
              <a:ext uri="{FF2B5EF4-FFF2-40B4-BE49-F238E27FC236}">
                <a16:creationId xmlns:a16="http://schemas.microsoft.com/office/drawing/2014/main" id="{9DAA4834-207E-5F5D-DE3F-45C9E3EE21C9}"/>
              </a:ext>
            </a:extLst>
          </p:cNvPr>
          <p:cNvSpPr>
            <a:spLocks noGrp="1"/>
          </p:cNvSpPr>
          <p:nvPr>
            <p:ph sz="half" idx="2"/>
          </p:nvPr>
        </p:nvSpPr>
        <p:spPr>
          <a:xfrm>
            <a:off x="6096000" y="1392089"/>
            <a:ext cx="5534891" cy="4808188"/>
          </a:xfrm>
        </p:spPr>
        <p:txBody>
          <a:bodyPr>
            <a:noAutofit/>
          </a:bodyPr>
          <a:lstStyle/>
          <a:p>
            <a:pPr marL="0" indent="0">
              <a:lnSpc>
                <a:spcPct val="100000"/>
              </a:lnSpc>
              <a:spcBef>
                <a:spcPts val="600"/>
              </a:spcBef>
              <a:buNone/>
            </a:pPr>
            <a:r>
              <a:rPr lang="en-GB" sz="1500" b="1" spc="-20">
                <a:solidFill>
                  <a:schemeClr val="accent1"/>
                </a:solidFill>
              </a:rPr>
              <a:t>Working with our partners, we will:</a:t>
            </a:r>
            <a:endParaRPr lang="en-GB" sz="1500" b="1">
              <a:solidFill>
                <a:schemeClr val="accent1"/>
              </a:solidFill>
            </a:endParaRPr>
          </a:p>
          <a:p>
            <a:pPr marL="231775" lvl="1" indent="-220663">
              <a:lnSpc>
                <a:spcPct val="100000"/>
              </a:lnSpc>
              <a:spcBef>
                <a:spcPts val="600"/>
              </a:spcBef>
              <a:buFont typeface="Symbol" panose="05050102010706020507" pitchFamily="18" charset="2"/>
              <a:buChar char=""/>
            </a:pPr>
            <a:r>
              <a:rPr lang="en-GB" sz="1500"/>
              <a:t>empower staff to influence the work of the ICB by creating an inclusive culture and providing clarity of vision and objectives</a:t>
            </a:r>
          </a:p>
          <a:p>
            <a:pPr marL="231775" lvl="1" indent="-220663">
              <a:lnSpc>
                <a:spcPct val="100000"/>
              </a:lnSpc>
              <a:spcBef>
                <a:spcPts val="600"/>
              </a:spcBef>
              <a:buFont typeface="Symbol" panose="05050102010706020507" pitchFamily="18" charset="2"/>
              <a:buChar char=""/>
            </a:pPr>
            <a:r>
              <a:rPr lang="en-GB" sz="1500"/>
              <a:t>create new and enhanced internal communication channels across the system – including opportunities for feedback and ideas</a:t>
            </a:r>
          </a:p>
          <a:p>
            <a:pPr marL="231775" lvl="1" indent="-220663">
              <a:lnSpc>
                <a:spcPct val="100000"/>
              </a:lnSpc>
              <a:spcBef>
                <a:spcPts val="600"/>
              </a:spcBef>
              <a:buFont typeface="Symbol" panose="05050102010706020507" pitchFamily="18" charset="2"/>
              <a:buChar char=""/>
            </a:pPr>
            <a:r>
              <a:rPr lang="en-GB" sz="1500"/>
              <a:t>engage staff as advocates of the ICB and our partnership approach, ensuring there is a fuller understanding of our overall aim and objectives </a:t>
            </a:r>
          </a:p>
          <a:p>
            <a:pPr marL="231775" lvl="1" indent="-220663">
              <a:lnSpc>
                <a:spcPct val="100000"/>
              </a:lnSpc>
              <a:spcBef>
                <a:spcPts val="600"/>
              </a:spcBef>
              <a:buFont typeface="Symbol" panose="05050102010706020507" pitchFamily="18" charset="2"/>
              <a:buChar char=""/>
            </a:pPr>
            <a:r>
              <a:rPr lang="en-GB" sz="1500"/>
              <a:t>enable staff to see what the partnership means for them and their future</a:t>
            </a:r>
          </a:p>
          <a:p>
            <a:pPr marL="231775" lvl="1" indent="-220663">
              <a:lnSpc>
                <a:spcPct val="100000"/>
              </a:lnSpc>
              <a:spcBef>
                <a:spcPts val="600"/>
              </a:spcBef>
              <a:buFont typeface="Symbol" panose="05050102010706020507" pitchFamily="18" charset="2"/>
              <a:buChar char=""/>
            </a:pPr>
            <a:r>
              <a:rPr lang="en-GB" sz="1500"/>
              <a:t>support recovery of system services</a:t>
            </a:r>
          </a:p>
          <a:p>
            <a:pPr marL="231775" lvl="1" indent="-220663">
              <a:lnSpc>
                <a:spcPct val="100000"/>
              </a:lnSpc>
              <a:spcBef>
                <a:spcPts val="600"/>
              </a:spcBef>
              <a:buFont typeface="Symbol" panose="05050102010706020507" pitchFamily="18" charset="2"/>
              <a:buChar char=""/>
            </a:pPr>
            <a:r>
              <a:rPr lang="en-GB" sz="1500"/>
              <a:t>involve staff earlier when developing and delivering transformation that addresses the system's underlying financial deficit and supports clinical/workforce sustainability</a:t>
            </a:r>
          </a:p>
          <a:p>
            <a:pPr marL="231775" lvl="1" indent="-220663">
              <a:lnSpc>
                <a:spcPct val="100000"/>
              </a:lnSpc>
              <a:spcBef>
                <a:spcPts val="600"/>
              </a:spcBef>
              <a:buFont typeface="Symbol" panose="05050102010706020507" pitchFamily="18" charset="2"/>
              <a:buChar char=""/>
            </a:pPr>
            <a:r>
              <a:rPr lang="en-GB" sz="1500"/>
              <a:t>involve staff in the transition of the NHS from a provider and commissioner model into an ICS landscape – including the emergence of NHS provider collaborations</a:t>
            </a:r>
          </a:p>
        </p:txBody>
      </p:sp>
      <p:sp>
        <p:nvSpPr>
          <p:cNvPr id="5" name="Footer Placeholder 4">
            <a:extLst>
              <a:ext uri="{FF2B5EF4-FFF2-40B4-BE49-F238E27FC236}">
                <a16:creationId xmlns:a16="http://schemas.microsoft.com/office/drawing/2014/main" id="{03A80526-B53C-D09F-9137-7E59A97CACC3}"/>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938DBCC7-ACFA-722E-0058-88FE50574DF4}"/>
              </a:ext>
            </a:extLst>
          </p:cNvPr>
          <p:cNvSpPr>
            <a:spLocks noGrp="1"/>
          </p:cNvSpPr>
          <p:nvPr>
            <p:ph type="sldNum" sz="quarter" idx="12"/>
          </p:nvPr>
        </p:nvSpPr>
        <p:spPr/>
        <p:txBody>
          <a:bodyPr/>
          <a:lstStyle/>
          <a:p>
            <a:fld id="{CD8E907E-315C-F745-8CA6-CE49E976B740}" type="slidenum">
              <a:rPr lang="en-US" smtClean="0"/>
              <a:pPr/>
              <a:t>33</a:t>
            </a:fld>
            <a:endParaRPr lang="en-US"/>
          </a:p>
        </p:txBody>
      </p:sp>
    </p:spTree>
    <p:extLst>
      <p:ext uri="{BB962C8B-B14F-4D97-AF65-F5344CB8AC3E}">
        <p14:creationId xmlns:p14="http://schemas.microsoft.com/office/powerpoint/2010/main" val="38156140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8254E-E1D5-C324-9579-205F3D8C09F8}"/>
              </a:ext>
            </a:extLst>
          </p:cNvPr>
          <p:cNvSpPr>
            <a:spLocks noGrp="1"/>
          </p:cNvSpPr>
          <p:nvPr>
            <p:ph type="title"/>
          </p:nvPr>
        </p:nvSpPr>
        <p:spPr>
          <a:xfrm>
            <a:off x="838200" y="477864"/>
            <a:ext cx="10515600" cy="653900"/>
          </a:xfrm>
        </p:spPr>
        <p:txBody>
          <a:bodyPr/>
          <a:lstStyle/>
          <a:p>
            <a:r>
              <a:rPr lang="en-GB" sz="4000"/>
              <a:t>Monitoring and evaluation</a:t>
            </a:r>
            <a:endParaRPr lang="en-GB"/>
          </a:p>
        </p:txBody>
      </p:sp>
      <p:sp>
        <p:nvSpPr>
          <p:cNvPr id="3" name="Content Placeholder 2">
            <a:extLst>
              <a:ext uri="{FF2B5EF4-FFF2-40B4-BE49-F238E27FC236}">
                <a16:creationId xmlns:a16="http://schemas.microsoft.com/office/drawing/2014/main" id="{F4A010DA-FB03-ADA9-0BF5-335C212C2B02}"/>
              </a:ext>
            </a:extLst>
          </p:cNvPr>
          <p:cNvSpPr>
            <a:spLocks noGrp="1"/>
          </p:cNvSpPr>
          <p:nvPr>
            <p:ph idx="1"/>
          </p:nvPr>
        </p:nvSpPr>
        <p:spPr>
          <a:xfrm>
            <a:off x="838201" y="1555885"/>
            <a:ext cx="6741159" cy="4351338"/>
          </a:xfrm>
        </p:spPr>
        <p:txBody>
          <a:bodyPr>
            <a:normAutofit fontScale="92500" lnSpcReduction="10000"/>
          </a:bodyPr>
          <a:lstStyle/>
          <a:p>
            <a:pPr marL="0" indent="0">
              <a:lnSpc>
                <a:spcPct val="100000"/>
              </a:lnSpc>
              <a:buNone/>
              <a:defRPr/>
            </a:pPr>
            <a:r>
              <a:rPr lang="en-GB" sz="1800" b="1">
                <a:solidFill>
                  <a:schemeClr val="accent1"/>
                </a:solidFill>
              </a:rPr>
              <a:t>We will continuously monitor and evaluate our live engagement and involvement strategy to ensure that it remains effective.</a:t>
            </a:r>
          </a:p>
          <a:p>
            <a:pPr>
              <a:lnSpc>
                <a:spcPct val="100000"/>
              </a:lnSpc>
              <a:defRPr/>
            </a:pPr>
            <a:r>
              <a:rPr lang="en-GB" sz="1800"/>
              <a:t>An annual plan will be developed to deliver the strategy. The plan will be developed and tested in partnership with local people across our communities, to ensure that it is fit for purpose.</a:t>
            </a:r>
          </a:p>
          <a:p>
            <a:pPr>
              <a:lnSpc>
                <a:spcPct val="100000"/>
              </a:lnSpc>
              <a:defRPr/>
            </a:pPr>
            <a:r>
              <a:rPr lang="en-GB" sz="1800"/>
              <a:t>Regular performance and ‘temperature check’ reports and measures will provide key performance indicator (KPI) metrics around the annual plan, including:</a:t>
            </a:r>
          </a:p>
          <a:p>
            <a:pPr lvl="1">
              <a:lnSpc>
                <a:spcPct val="100000"/>
              </a:lnSpc>
              <a:defRPr/>
            </a:pPr>
            <a:r>
              <a:rPr lang="en-GB" sz="1800"/>
              <a:t>reputation management</a:t>
            </a:r>
          </a:p>
          <a:p>
            <a:pPr lvl="1">
              <a:lnSpc>
                <a:spcPct val="100000"/>
              </a:lnSpc>
              <a:defRPr/>
            </a:pPr>
            <a:r>
              <a:rPr lang="en-GB" sz="1800"/>
              <a:t>media analysis</a:t>
            </a:r>
          </a:p>
          <a:p>
            <a:pPr lvl="1">
              <a:lnSpc>
                <a:spcPct val="100000"/>
              </a:lnSpc>
              <a:defRPr/>
            </a:pPr>
            <a:r>
              <a:rPr lang="en-GB" sz="1800"/>
              <a:t>public polling </a:t>
            </a:r>
          </a:p>
          <a:p>
            <a:pPr lvl="1">
              <a:lnSpc>
                <a:spcPct val="100000"/>
              </a:lnSpc>
              <a:defRPr/>
            </a:pPr>
            <a:r>
              <a:rPr lang="en-GB" sz="1800"/>
              <a:t>citizen engagement. </a:t>
            </a:r>
          </a:p>
          <a:p>
            <a:pPr>
              <a:lnSpc>
                <a:spcPct val="100000"/>
              </a:lnSpc>
              <a:defRPr/>
            </a:pPr>
            <a:r>
              <a:rPr lang="en-GB" sz="1800"/>
              <a:t>These metrics will be regularly monitored and reviewed, and used to inform reports back to the Integrated Care Board on progress and performance.</a:t>
            </a:r>
          </a:p>
        </p:txBody>
      </p:sp>
      <p:pic>
        <p:nvPicPr>
          <p:cNvPr id="10" name="Picture 9">
            <a:extLst>
              <a:ext uri="{FF2B5EF4-FFF2-40B4-BE49-F238E27FC236}">
                <a16:creationId xmlns:a16="http://schemas.microsoft.com/office/drawing/2014/main" id="{111920CD-6D56-6858-55F2-B355337F3DBE}"/>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rot="7014602">
            <a:off x="7104796" y="1920745"/>
            <a:ext cx="3016500" cy="1191704"/>
          </a:xfrm>
          <a:prstGeom prst="rect">
            <a:avLst/>
          </a:prstGeom>
        </p:spPr>
      </p:pic>
      <p:pic>
        <p:nvPicPr>
          <p:cNvPr id="9" name="Picture Placeholder 6" descr="Child on slide">
            <a:extLst>
              <a:ext uri="{FF2B5EF4-FFF2-40B4-BE49-F238E27FC236}">
                <a16:creationId xmlns:a16="http://schemas.microsoft.com/office/drawing/2014/main" id="{2F15B603-991D-33D2-9DA8-6FB121E95BE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296251" y="1191034"/>
            <a:ext cx="3417045" cy="3417045"/>
          </a:xfrm>
          <a:prstGeom prst="ellipse">
            <a:avLst/>
          </a:prstGeom>
        </p:spPr>
      </p:pic>
      <p:sp>
        <p:nvSpPr>
          <p:cNvPr id="5" name="Footer Placeholder 4">
            <a:extLst>
              <a:ext uri="{FF2B5EF4-FFF2-40B4-BE49-F238E27FC236}">
                <a16:creationId xmlns:a16="http://schemas.microsoft.com/office/drawing/2014/main" id="{03A80526-B53C-D09F-9137-7E59A97CACC3}"/>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938DBCC7-ACFA-722E-0058-88FE50574DF4}"/>
              </a:ext>
            </a:extLst>
          </p:cNvPr>
          <p:cNvSpPr>
            <a:spLocks noGrp="1"/>
          </p:cNvSpPr>
          <p:nvPr>
            <p:ph type="sldNum" sz="quarter" idx="12"/>
          </p:nvPr>
        </p:nvSpPr>
        <p:spPr/>
        <p:txBody>
          <a:bodyPr/>
          <a:lstStyle/>
          <a:p>
            <a:fld id="{CD8E907E-315C-F745-8CA6-CE49E976B740}" type="slidenum">
              <a:rPr lang="en-US" smtClean="0"/>
              <a:pPr/>
              <a:t>34</a:t>
            </a:fld>
            <a:endParaRPr lang="en-US"/>
          </a:p>
        </p:txBody>
      </p:sp>
    </p:spTree>
    <p:extLst>
      <p:ext uri="{BB962C8B-B14F-4D97-AF65-F5344CB8AC3E}">
        <p14:creationId xmlns:p14="http://schemas.microsoft.com/office/powerpoint/2010/main" val="32047205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8254E-E1D5-C324-9579-205F3D8C09F8}"/>
              </a:ext>
            </a:extLst>
          </p:cNvPr>
          <p:cNvSpPr>
            <a:spLocks noGrp="1"/>
          </p:cNvSpPr>
          <p:nvPr>
            <p:ph type="title"/>
          </p:nvPr>
        </p:nvSpPr>
        <p:spPr>
          <a:xfrm>
            <a:off x="838200" y="477864"/>
            <a:ext cx="10515600" cy="653900"/>
          </a:xfrm>
        </p:spPr>
        <p:txBody>
          <a:bodyPr/>
          <a:lstStyle/>
          <a:p>
            <a:r>
              <a:rPr lang="en-GB" sz="4000"/>
              <a:t>Monitoring and evaluation</a:t>
            </a:r>
            <a:endParaRPr lang="en-GB"/>
          </a:p>
        </p:txBody>
      </p:sp>
      <p:sp>
        <p:nvSpPr>
          <p:cNvPr id="4" name="Content Placeholder 3">
            <a:extLst>
              <a:ext uri="{FF2B5EF4-FFF2-40B4-BE49-F238E27FC236}">
                <a16:creationId xmlns:a16="http://schemas.microsoft.com/office/drawing/2014/main" id="{9DAA4834-207E-5F5D-DE3F-45C9E3EE21C9}"/>
              </a:ext>
            </a:extLst>
          </p:cNvPr>
          <p:cNvSpPr>
            <a:spLocks noGrp="1"/>
          </p:cNvSpPr>
          <p:nvPr>
            <p:ph idx="1"/>
          </p:nvPr>
        </p:nvSpPr>
        <p:spPr>
          <a:xfrm>
            <a:off x="838200" y="1548627"/>
            <a:ext cx="8606883" cy="4351338"/>
          </a:xfrm>
        </p:spPr>
        <p:txBody>
          <a:bodyPr>
            <a:noAutofit/>
          </a:bodyPr>
          <a:lstStyle/>
          <a:p>
            <a:pPr marL="0" marR="0" indent="0" fontAlgn="auto">
              <a:lnSpc>
                <a:spcPct val="100000"/>
              </a:lnSpc>
              <a:spcAft>
                <a:spcPts val="0"/>
              </a:spcAft>
              <a:buSzTx/>
              <a:buNone/>
              <a:tabLst/>
              <a:defRPr/>
            </a:pPr>
            <a:r>
              <a:rPr lang="en-GB" sz="1800" b="1">
                <a:solidFill>
                  <a:schemeClr val="accent1"/>
                </a:solidFill>
              </a:rPr>
              <a:t>The metrics we will be looking to include are: </a:t>
            </a:r>
          </a:p>
          <a:p>
            <a:pPr marL="314325" lvl="1" indent="-303213">
              <a:lnSpc>
                <a:spcPct val="100000"/>
              </a:lnSpc>
              <a:defRPr/>
            </a:pPr>
            <a:r>
              <a:rPr lang="en-GB" sz="1800" b="1">
                <a:solidFill>
                  <a:schemeClr val="accent1"/>
                </a:solidFill>
              </a:rPr>
              <a:t>quantitative data </a:t>
            </a:r>
            <a:r>
              <a:rPr lang="en-GB" sz="1800"/>
              <a:t>– measuring the activities undertaken, for example media releases, events, promotional materials </a:t>
            </a:r>
          </a:p>
          <a:p>
            <a:pPr marL="314325" lvl="1" indent="-303213">
              <a:lnSpc>
                <a:spcPct val="100000"/>
              </a:lnSpc>
              <a:defRPr/>
            </a:pPr>
            <a:r>
              <a:rPr lang="en-GB" sz="1800" b="1">
                <a:solidFill>
                  <a:schemeClr val="accent1"/>
                </a:solidFill>
              </a:rPr>
              <a:t>quality of coverage </a:t>
            </a:r>
            <a:r>
              <a:rPr lang="en-GB" sz="1800"/>
              <a:t>– especially for earned media, the take-up and interpretation of stories in the media, commentary, and what others are saying about us </a:t>
            </a:r>
          </a:p>
          <a:p>
            <a:pPr marL="314325" lvl="1" indent="-303213">
              <a:lnSpc>
                <a:spcPct val="100000"/>
              </a:lnSpc>
              <a:defRPr/>
            </a:pPr>
            <a:r>
              <a:rPr lang="en-GB" sz="1800" b="1">
                <a:solidFill>
                  <a:schemeClr val="accent1"/>
                </a:solidFill>
              </a:rPr>
              <a:t>analytics</a:t>
            </a:r>
            <a:r>
              <a:rPr lang="en-GB" sz="1800"/>
              <a:t> – measuring uptake, for example who reads our material, website hits, social media activity</a:t>
            </a:r>
          </a:p>
          <a:p>
            <a:pPr marL="314325" lvl="1" indent="-303213">
              <a:lnSpc>
                <a:spcPct val="100000"/>
              </a:lnSpc>
              <a:defRPr/>
            </a:pPr>
            <a:r>
              <a:rPr lang="en-GB" sz="1800" b="1">
                <a:solidFill>
                  <a:schemeClr val="accent1"/>
                </a:solidFill>
              </a:rPr>
              <a:t>qualitative data </a:t>
            </a:r>
            <a:r>
              <a:rPr lang="en-GB" sz="1800"/>
              <a:t>– capturing opinions and feedback </a:t>
            </a:r>
          </a:p>
          <a:p>
            <a:pPr marL="314325" lvl="1" indent="-303213">
              <a:lnSpc>
                <a:spcPct val="100000"/>
              </a:lnSpc>
              <a:defRPr/>
            </a:pPr>
            <a:r>
              <a:rPr lang="en-GB" sz="1800" b="1">
                <a:solidFill>
                  <a:schemeClr val="accent1"/>
                </a:solidFill>
              </a:rPr>
              <a:t>surveys</a:t>
            </a:r>
            <a:r>
              <a:rPr lang="en-GB" sz="1800"/>
              <a:t> – capturing changes in attitudes and perception, measuring satisfaction </a:t>
            </a:r>
          </a:p>
          <a:p>
            <a:pPr marL="314325" lvl="1" indent="-303213">
              <a:lnSpc>
                <a:spcPct val="100000"/>
              </a:lnSpc>
              <a:defRPr/>
            </a:pPr>
            <a:r>
              <a:rPr lang="en-GB" sz="1800" b="1">
                <a:solidFill>
                  <a:schemeClr val="accent1"/>
                </a:solidFill>
              </a:rPr>
              <a:t>feedback</a:t>
            </a:r>
            <a:r>
              <a:rPr lang="en-GB" sz="1800"/>
              <a:t> on engagement and involvement programmes, including consultations </a:t>
            </a:r>
          </a:p>
          <a:p>
            <a:pPr marL="314325" lvl="1" indent="-303213">
              <a:lnSpc>
                <a:spcPct val="100000"/>
              </a:lnSpc>
              <a:defRPr/>
            </a:pPr>
            <a:r>
              <a:rPr lang="en-GB" sz="1800" b="1">
                <a:solidFill>
                  <a:schemeClr val="accent1"/>
                </a:solidFill>
              </a:rPr>
              <a:t>behavioural change </a:t>
            </a:r>
            <a:r>
              <a:rPr lang="en-GB" sz="1800"/>
              <a:t>– in response to specific initiatives</a:t>
            </a:r>
          </a:p>
          <a:p>
            <a:pPr marL="314325" lvl="1" indent="-303213">
              <a:lnSpc>
                <a:spcPct val="100000"/>
              </a:lnSpc>
              <a:defRPr/>
            </a:pPr>
            <a:r>
              <a:rPr lang="en-GB" sz="1800" b="1">
                <a:solidFill>
                  <a:schemeClr val="accent1"/>
                </a:solidFill>
              </a:rPr>
              <a:t>benchmarking</a:t>
            </a:r>
            <a:r>
              <a:rPr lang="en-GB" sz="1800"/>
              <a:t> with other ICBs, using common indicators such as assessment frameworks and integration index, along with a peer-review process through the ICB development pathway.</a:t>
            </a:r>
          </a:p>
        </p:txBody>
      </p:sp>
      <p:pic>
        <p:nvPicPr>
          <p:cNvPr id="8" name="Picture 7">
            <a:extLst>
              <a:ext uri="{FF2B5EF4-FFF2-40B4-BE49-F238E27FC236}">
                <a16:creationId xmlns:a16="http://schemas.microsoft.com/office/drawing/2014/main" id="{1C4B1E8F-A343-AF0C-54B0-80B8970978D2}"/>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rot="17582081">
            <a:off x="9445118" y="2324201"/>
            <a:ext cx="1139393" cy="569696"/>
          </a:xfrm>
          <a:prstGeom prst="rect">
            <a:avLst/>
          </a:prstGeom>
        </p:spPr>
      </p:pic>
      <p:pic>
        <p:nvPicPr>
          <p:cNvPr id="7" name="Picture Placeholder 6" descr="Local landmark">
            <a:extLst>
              <a:ext uri="{FF2B5EF4-FFF2-40B4-BE49-F238E27FC236}">
                <a16:creationId xmlns:a16="http://schemas.microsoft.com/office/drawing/2014/main" id="{81BA926C-6708-0113-43EC-F990184A60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013412" y="1730234"/>
            <a:ext cx="1785630" cy="1785630"/>
          </a:xfrm>
          <a:prstGeom prst="ellipse">
            <a:avLst/>
          </a:prstGeom>
        </p:spPr>
      </p:pic>
      <p:pic>
        <p:nvPicPr>
          <p:cNvPr id="9" name="Picture Placeholder 6" descr="Girl holding phone">
            <a:extLst>
              <a:ext uri="{FF2B5EF4-FFF2-40B4-BE49-F238E27FC236}">
                <a16:creationId xmlns:a16="http://schemas.microsoft.com/office/drawing/2014/main" id="{4AE3ED28-EE62-4574-1D44-77F3096D78C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801796" y="3963485"/>
            <a:ext cx="1785630" cy="1785630"/>
          </a:xfrm>
          <a:prstGeom prst="ellipse">
            <a:avLst/>
          </a:prstGeom>
        </p:spPr>
      </p:pic>
      <p:pic>
        <p:nvPicPr>
          <p:cNvPr id="10" name="Picture 9">
            <a:extLst>
              <a:ext uri="{FF2B5EF4-FFF2-40B4-BE49-F238E27FC236}">
                <a16:creationId xmlns:a16="http://schemas.microsoft.com/office/drawing/2014/main" id="{0F228529-A828-7B67-9DA0-507565B28724}"/>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rot="14677042">
            <a:off x="10746788" y="4434854"/>
            <a:ext cx="1429821" cy="832752"/>
          </a:xfrm>
          <a:prstGeom prst="rect">
            <a:avLst/>
          </a:prstGeom>
        </p:spPr>
      </p:pic>
      <p:sp>
        <p:nvSpPr>
          <p:cNvPr id="5" name="Footer Placeholder 4">
            <a:extLst>
              <a:ext uri="{FF2B5EF4-FFF2-40B4-BE49-F238E27FC236}">
                <a16:creationId xmlns:a16="http://schemas.microsoft.com/office/drawing/2014/main" id="{03A80526-B53C-D09F-9137-7E59A97CACC3}"/>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938DBCC7-ACFA-722E-0058-88FE50574DF4}"/>
              </a:ext>
            </a:extLst>
          </p:cNvPr>
          <p:cNvSpPr>
            <a:spLocks noGrp="1"/>
          </p:cNvSpPr>
          <p:nvPr>
            <p:ph type="sldNum" sz="quarter" idx="12"/>
          </p:nvPr>
        </p:nvSpPr>
        <p:spPr/>
        <p:txBody>
          <a:bodyPr/>
          <a:lstStyle/>
          <a:p>
            <a:fld id="{CD8E907E-315C-F745-8CA6-CE49E976B740}" type="slidenum">
              <a:rPr lang="en-US" smtClean="0"/>
              <a:pPr/>
              <a:t>35</a:t>
            </a:fld>
            <a:endParaRPr lang="en-US"/>
          </a:p>
        </p:txBody>
      </p:sp>
    </p:spTree>
    <p:extLst>
      <p:ext uri="{BB962C8B-B14F-4D97-AF65-F5344CB8AC3E}">
        <p14:creationId xmlns:p14="http://schemas.microsoft.com/office/powerpoint/2010/main" val="31482930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6E82F-5BCD-912A-CD8C-A02775F010EE}"/>
              </a:ext>
            </a:extLst>
          </p:cNvPr>
          <p:cNvSpPr>
            <a:spLocks noGrp="1"/>
          </p:cNvSpPr>
          <p:nvPr>
            <p:ph type="ctrTitle"/>
          </p:nvPr>
        </p:nvSpPr>
        <p:spPr/>
        <p:txBody>
          <a:bodyPr/>
          <a:lstStyle/>
          <a:p>
            <a:r>
              <a:rPr lang="en-GB"/>
              <a:t>Appendices</a:t>
            </a:r>
          </a:p>
        </p:txBody>
      </p:sp>
    </p:spTree>
    <p:extLst>
      <p:ext uri="{BB962C8B-B14F-4D97-AF65-F5344CB8AC3E}">
        <p14:creationId xmlns:p14="http://schemas.microsoft.com/office/powerpoint/2010/main" val="25249553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0B56755-266E-BB06-B7AD-13749F73D9C9}"/>
              </a:ext>
            </a:extLst>
          </p:cNvPr>
          <p:cNvSpPr>
            <a:spLocks noGrp="1"/>
          </p:cNvSpPr>
          <p:nvPr>
            <p:ph type="title"/>
          </p:nvPr>
        </p:nvSpPr>
        <p:spPr>
          <a:xfrm>
            <a:off x="838200" y="477864"/>
            <a:ext cx="8691562" cy="653900"/>
          </a:xfrm>
        </p:spPr>
        <p:txBody>
          <a:bodyPr/>
          <a:lstStyle/>
          <a:p>
            <a:r>
              <a:rPr lang="en-GB" sz="4000"/>
              <a:t>Co-development with communities</a:t>
            </a:r>
            <a:endParaRPr lang="en-GB"/>
          </a:p>
        </p:txBody>
      </p:sp>
      <p:sp>
        <p:nvSpPr>
          <p:cNvPr id="8" name="Content Placeholder 7">
            <a:extLst>
              <a:ext uri="{FF2B5EF4-FFF2-40B4-BE49-F238E27FC236}">
                <a16:creationId xmlns:a16="http://schemas.microsoft.com/office/drawing/2014/main" id="{62697811-0350-211C-58C8-1F66F0E9FEC7}"/>
              </a:ext>
            </a:extLst>
          </p:cNvPr>
          <p:cNvSpPr>
            <a:spLocks noGrp="1"/>
          </p:cNvSpPr>
          <p:nvPr>
            <p:ph idx="1"/>
          </p:nvPr>
        </p:nvSpPr>
        <p:spPr>
          <a:xfrm>
            <a:off x="838199" y="1342667"/>
            <a:ext cx="7580134" cy="2485170"/>
          </a:xfrm>
        </p:spPr>
        <p:txBody>
          <a:bodyPr>
            <a:noAutofit/>
          </a:bodyPr>
          <a:lstStyle/>
          <a:p>
            <a:pPr marL="0" lvl="1" indent="0">
              <a:lnSpc>
                <a:spcPct val="90000"/>
              </a:lnSpc>
              <a:spcBef>
                <a:spcPts val="800"/>
              </a:spcBef>
              <a:buNone/>
              <a:defRPr/>
            </a:pPr>
            <a:r>
              <a:rPr lang="en-GB" sz="1500" b="1">
                <a:solidFill>
                  <a:schemeClr val="accent1"/>
                </a:solidFill>
              </a:rPr>
              <a:t>To develop our new approach to working with people and communities, we wanted to speak to as many people and groups that we could to understand:</a:t>
            </a:r>
            <a:r>
              <a:rPr lang="en-GB" sz="1500"/>
              <a:t> </a:t>
            </a:r>
          </a:p>
          <a:p>
            <a:pPr marL="228600" lvl="1">
              <a:lnSpc>
                <a:spcPct val="90000"/>
              </a:lnSpc>
              <a:spcBef>
                <a:spcPts val="800"/>
              </a:spcBef>
              <a:defRPr/>
            </a:pPr>
            <a:r>
              <a:rPr lang="en-GB" sz="1500"/>
              <a:t>what was currently working well from their perspective</a:t>
            </a:r>
          </a:p>
          <a:p>
            <a:pPr marL="228600" lvl="1">
              <a:lnSpc>
                <a:spcPct val="90000"/>
              </a:lnSpc>
              <a:spcBef>
                <a:spcPts val="800"/>
              </a:spcBef>
              <a:defRPr/>
            </a:pPr>
            <a:r>
              <a:rPr lang="en-GB" sz="1500"/>
              <a:t>what could be improved, including the barriers or challenges for communities wanting to get involved</a:t>
            </a:r>
          </a:p>
          <a:p>
            <a:pPr marL="228600" lvl="1">
              <a:lnSpc>
                <a:spcPct val="90000"/>
              </a:lnSpc>
              <a:spcBef>
                <a:spcPts val="800"/>
              </a:spcBef>
              <a:defRPr/>
            </a:pPr>
            <a:r>
              <a:rPr lang="en-GB" sz="1500"/>
              <a:t>how could we extend our reach and ensure a more representative voice is able to shape and inform the work of the ICS at a system and place-based level.</a:t>
            </a:r>
          </a:p>
          <a:p>
            <a:pPr marL="0" lvl="2" indent="0">
              <a:lnSpc>
                <a:spcPct val="90000"/>
              </a:lnSpc>
              <a:spcBef>
                <a:spcPts val="800"/>
              </a:spcBef>
              <a:buNone/>
              <a:defRPr/>
            </a:pPr>
            <a:r>
              <a:rPr lang="en-GB" sz="1500"/>
              <a:t>This rich insight informed the co-development of a set of ‘Core Local Principles’, which all system partners signed up to. The principles have been used to shape this new strategy for engaging with people and our communities, which will continue to evolve and develop.</a:t>
            </a:r>
          </a:p>
        </p:txBody>
      </p:sp>
      <p:graphicFrame>
        <p:nvGraphicFramePr>
          <p:cNvPr id="25" name="Diagram 24" descr="Diagram to show approach to public engagement and involvement">
            <a:extLst>
              <a:ext uri="{FF2B5EF4-FFF2-40B4-BE49-F238E27FC236}">
                <a16:creationId xmlns:a16="http://schemas.microsoft.com/office/drawing/2014/main" id="{CE0CEDC3-8B04-84EF-1741-EEEFDB0748DF}"/>
              </a:ext>
            </a:extLst>
          </p:cNvPr>
          <p:cNvGraphicFramePr/>
          <p:nvPr>
            <p:extLst>
              <p:ext uri="{D42A27DB-BD31-4B8C-83A1-F6EECF244321}">
                <p14:modId xmlns:p14="http://schemas.microsoft.com/office/powerpoint/2010/main" val="538009864"/>
              </p:ext>
            </p:extLst>
          </p:nvPr>
        </p:nvGraphicFramePr>
        <p:xfrm>
          <a:off x="8473546" y="477864"/>
          <a:ext cx="3341148" cy="3700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Rounded Corners 24">
            <a:extLst>
              <a:ext uri="{FF2B5EF4-FFF2-40B4-BE49-F238E27FC236}">
                <a16:creationId xmlns:a16="http://schemas.microsoft.com/office/drawing/2014/main" id="{8CD3A2E6-5501-C7FD-EA90-EB893FD19DC3}"/>
              </a:ext>
            </a:extLst>
          </p:cNvPr>
          <p:cNvSpPr/>
          <p:nvPr/>
        </p:nvSpPr>
        <p:spPr>
          <a:xfrm>
            <a:off x="505096" y="4175842"/>
            <a:ext cx="11309602" cy="385695"/>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a:ln>
                  <a:noFill/>
                </a:ln>
                <a:solidFill>
                  <a:srgbClr val="FFFFFF"/>
                </a:solidFill>
                <a:effectLst/>
                <a:uLnTx/>
                <a:uFillTx/>
                <a:latin typeface="Arial" panose="020B0604020202020204"/>
                <a:ea typeface="+mn-ea"/>
                <a:cs typeface="+mn-cs"/>
              </a:rPr>
              <a:t>Engaging communities and partners to shape the strategy</a:t>
            </a:r>
          </a:p>
        </p:txBody>
      </p:sp>
      <p:sp>
        <p:nvSpPr>
          <p:cNvPr id="20" name="TextBox 19">
            <a:extLst>
              <a:ext uri="{FF2B5EF4-FFF2-40B4-BE49-F238E27FC236}">
                <a16:creationId xmlns:a16="http://schemas.microsoft.com/office/drawing/2014/main" id="{25160AA0-F74E-72D9-2AC3-00F539842ABB}"/>
              </a:ext>
            </a:extLst>
          </p:cNvPr>
          <p:cNvSpPr txBox="1"/>
          <p:nvPr/>
        </p:nvSpPr>
        <p:spPr>
          <a:xfrm>
            <a:off x="514130" y="4571594"/>
            <a:ext cx="3337115" cy="307777"/>
          </a:xfrm>
          <a:prstGeom prst="rect">
            <a:avLst/>
          </a:prstGeom>
          <a:noFill/>
        </p:spPr>
        <p:txBody>
          <a:bodyPr wrap="square">
            <a:spAutoFit/>
          </a:bodyPr>
          <a:lstStyle/>
          <a:p>
            <a:pPr algn="ctr"/>
            <a:r>
              <a:rPr kumimoji="0" lang="en-GB" sz="1400" b="1" i="0" u="none" strike="noStrike" kern="1200" cap="none" spc="0" normalizeH="0" baseline="0" noProof="0">
                <a:ln>
                  <a:noFill/>
                </a:ln>
                <a:solidFill>
                  <a:schemeClr val="accent3"/>
                </a:solidFill>
                <a:effectLst/>
                <a:uLnTx/>
                <a:uFillTx/>
                <a:latin typeface="Arial" panose="020B0604020202020204"/>
                <a:ea typeface="+mn-ea"/>
                <a:cs typeface="+mn-cs"/>
              </a:rPr>
              <a:t>Mapping</a:t>
            </a:r>
            <a:endParaRPr lang="en-US" b="1">
              <a:solidFill>
                <a:schemeClr val="accent3"/>
              </a:solidFill>
            </a:endParaRPr>
          </a:p>
        </p:txBody>
      </p:sp>
      <p:sp>
        <p:nvSpPr>
          <p:cNvPr id="21" name="TextBox 20">
            <a:extLst>
              <a:ext uri="{FF2B5EF4-FFF2-40B4-BE49-F238E27FC236}">
                <a16:creationId xmlns:a16="http://schemas.microsoft.com/office/drawing/2014/main" id="{251BCB62-7B25-E20D-0A32-9F1F147CEA49}"/>
              </a:ext>
            </a:extLst>
          </p:cNvPr>
          <p:cNvSpPr txBox="1"/>
          <p:nvPr/>
        </p:nvSpPr>
        <p:spPr>
          <a:xfrm>
            <a:off x="3975794" y="4581651"/>
            <a:ext cx="3238936" cy="307777"/>
          </a:xfrm>
          <a:prstGeom prst="rect">
            <a:avLst/>
          </a:prstGeom>
          <a:noFill/>
        </p:spPr>
        <p:txBody>
          <a:bodyPr wrap="square">
            <a:spAutoFit/>
          </a:bodyPr>
          <a:lstStyle/>
          <a:p>
            <a:pPr algn="ctr"/>
            <a:r>
              <a:rPr kumimoji="0" lang="en-GB" sz="1400" b="1" i="0" u="none" strike="noStrike" kern="1200" cap="none" spc="0" normalizeH="0" baseline="0" noProof="0">
                <a:ln>
                  <a:noFill/>
                </a:ln>
                <a:solidFill>
                  <a:schemeClr val="accent2"/>
                </a:solidFill>
                <a:effectLst/>
                <a:uLnTx/>
                <a:uFillTx/>
                <a:latin typeface="Arial" panose="020B0604020202020204"/>
                <a:ea typeface="+mn-ea"/>
                <a:cs typeface="+mn-cs"/>
              </a:rPr>
              <a:t>Planning</a:t>
            </a:r>
            <a:endParaRPr lang="en-US" b="1">
              <a:solidFill>
                <a:schemeClr val="accent2"/>
              </a:solidFill>
            </a:endParaRPr>
          </a:p>
        </p:txBody>
      </p:sp>
      <p:sp>
        <p:nvSpPr>
          <p:cNvPr id="22" name="TextBox 21">
            <a:extLst>
              <a:ext uri="{FF2B5EF4-FFF2-40B4-BE49-F238E27FC236}">
                <a16:creationId xmlns:a16="http://schemas.microsoft.com/office/drawing/2014/main" id="{773968C7-A45E-A2FB-3B5A-FB10AC509E9C}"/>
              </a:ext>
            </a:extLst>
          </p:cNvPr>
          <p:cNvSpPr txBox="1"/>
          <p:nvPr/>
        </p:nvSpPr>
        <p:spPr>
          <a:xfrm>
            <a:off x="7339279" y="4592559"/>
            <a:ext cx="4475415" cy="307777"/>
          </a:xfrm>
          <a:prstGeom prst="rect">
            <a:avLst/>
          </a:prstGeom>
          <a:noFill/>
        </p:spPr>
        <p:txBody>
          <a:bodyPr wrap="square">
            <a:spAutoFit/>
          </a:bodyPr>
          <a:lstStyle/>
          <a:p>
            <a:pPr algn="ctr"/>
            <a:r>
              <a:rPr kumimoji="0" lang="en-GB" sz="1400" b="1" i="0" u="none" strike="noStrike" kern="1200" cap="none" spc="0" normalizeH="0" baseline="0" noProof="0">
                <a:ln>
                  <a:noFill/>
                </a:ln>
                <a:solidFill>
                  <a:schemeClr val="accent4"/>
                </a:solidFill>
                <a:effectLst/>
                <a:uLnTx/>
                <a:uFillTx/>
                <a:latin typeface="Arial" panose="020B0604020202020204"/>
                <a:ea typeface="+mn-ea"/>
                <a:cs typeface="+mn-cs"/>
              </a:rPr>
              <a:t>Delivery</a:t>
            </a:r>
            <a:endParaRPr lang="en-US" b="1">
              <a:solidFill>
                <a:schemeClr val="accent4"/>
              </a:solidFill>
            </a:endParaRPr>
          </a:p>
        </p:txBody>
      </p:sp>
      <p:sp>
        <p:nvSpPr>
          <p:cNvPr id="10" name="Rectangle: Rounded Corners 24">
            <a:extLst>
              <a:ext uri="{FF2B5EF4-FFF2-40B4-BE49-F238E27FC236}">
                <a16:creationId xmlns:a16="http://schemas.microsoft.com/office/drawing/2014/main" id="{4B2DD279-A628-209C-E8E3-28C1B89A1BEA}"/>
              </a:ext>
            </a:extLst>
          </p:cNvPr>
          <p:cNvSpPr/>
          <p:nvPr/>
        </p:nvSpPr>
        <p:spPr>
          <a:xfrm>
            <a:off x="516827" y="4909542"/>
            <a:ext cx="1070665" cy="1338696"/>
          </a:xfrm>
          <a:prstGeom prst="roundRect">
            <a:avLst>
              <a:gd name="adj" fmla="val 0"/>
            </a:avLst>
          </a:prstGeom>
          <a:solidFill>
            <a:schemeClr val="accent3">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Online survey to map existing groups and networks and to understand what is/is not working</a:t>
            </a:r>
          </a:p>
        </p:txBody>
      </p:sp>
      <p:sp>
        <p:nvSpPr>
          <p:cNvPr id="11" name="Rectangle: Rounded Corners 24">
            <a:extLst>
              <a:ext uri="{FF2B5EF4-FFF2-40B4-BE49-F238E27FC236}">
                <a16:creationId xmlns:a16="http://schemas.microsoft.com/office/drawing/2014/main" id="{56785327-8FB3-C932-81C1-852B8AC8EE58}"/>
              </a:ext>
            </a:extLst>
          </p:cNvPr>
          <p:cNvSpPr/>
          <p:nvPr/>
        </p:nvSpPr>
        <p:spPr>
          <a:xfrm>
            <a:off x="1644878" y="4909542"/>
            <a:ext cx="1070665" cy="1338696"/>
          </a:xfrm>
          <a:prstGeom prst="roundRect">
            <a:avLst>
              <a:gd name="adj" fmla="val 0"/>
            </a:avLst>
          </a:prstGeom>
          <a:solidFill>
            <a:schemeClr val="accent3">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Targeted engagement with partners, seldom-heard groups and PBP leaders</a:t>
            </a:r>
          </a:p>
        </p:txBody>
      </p:sp>
      <p:sp>
        <p:nvSpPr>
          <p:cNvPr id="12" name="Rectangle: Rounded Corners 24">
            <a:extLst>
              <a:ext uri="{FF2B5EF4-FFF2-40B4-BE49-F238E27FC236}">
                <a16:creationId xmlns:a16="http://schemas.microsoft.com/office/drawing/2014/main" id="{BE9D4809-2C0F-3779-380A-8A379C36F1F8}"/>
              </a:ext>
            </a:extLst>
          </p:cNvPr>
          <p:cNvSpPr/>
          <p:nvPr/>
        </p:nvSpPr>
        <p:spPr>
          <a:xfrm>
            <a:off x="2772929" y="4909542"/>
            <a:ext cx="1070665" cy="1338696"/>
          </a:xfrm>
          <a:prstGeom prst="roundRect">
            <a:avLst>
              <a:gd name="adj" fmla="val 0"/>
            </a:avLst>
          </a:prstGeom>
          <a:solidFill>
            <a:schemeClr val="accent3">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Focus groups to discuss survey findings and develop desired principles of engagement</a:t>
            </a:r>
          </a:p>
        </p:txBody>
      </p:sp>
      <p:cxnSp>
        <p:nvCxnSpPr>
          <p:cNvPr id="23" name="Straight Connector 22">
            <a:extLst>
              <a:ext uri="{FF2B5EF4-FFF2-40B4-BE49-F238E27FC236}">
                <a16:creationId xmlns:a16="http://schemas.microsoft.com/office/drawing/2014/main" id="{6039F057-E587-3907-54E0-20CA66911277}"/>
              </a:ext>
              <a:ext uri="{C183D7F6-B498-43B3-948B-1728B52AA6E4}">
                <adec:decorative xmlns:adec="http://schemas.microsoft.com/office/drawing/2017/decorative" val="1"/>
              </a:ext>
            </a:extLst>
          </p:cNvPr>
          <p:cNvCxnSpPr>
            <a:cxnSpLocks/>
          </p:cNvCxnSpPr>
          <p:nvPr/>
        </p:nvCxnSpPr>
        <p:spPr>
          <a:xfrm>
            <a:off x="3903785" y="4713759"/>
            <a:ext cx="0" cy="155711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Rectangle: Rounded Corners 24">
            <a:extLst>
              <a:ext uri="{FF2B5EF4-FFF2-40B4-BE49-F238E27FC236}">
                <a16:creationId xmlns:a16="http://schemas.microsoft.com/office/drawing/2014/main" id="{D053BB81-D269-0DD9-6F72-53ABC7136AD0}"/>
              </a:ext>
            </a:extLst>
          </p:cNvPr>
          <p:cNvSpPr/>
          <p:nvPr/>
        </p:nvSpPr>
        <p:spPr>
          <a:xfrm>
            <a:off x="3975794" y="4909542"/>
            <a:ext cx="1044319" cy="1339200"/>
          </a:xfrm>
          <a:prstGeom prst="roundRect">
            <a:avLst>
              <a:gd name="adj" fmla="val 0"/>
            </a:avLst>
          </a:prstGeom>
          <a:solidFill>
            <a:schemeClr val="accent2">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Develop a </a:t>
            </a:r>
            <a:b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b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core set of principles for engagement and </a:t>
            </a:r>
            <a:b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b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co-production</a:t>
            </a:r>
          </a:p>
        </p:txBody>
      </p:sp>
      <p:sp>
        <p:nvSpPr>
          <p:cNvPr id="14" name="Rectangle: Rounded Corners 24">
            <a:extLst>
              <a:ext uri="{FF2B5EF4-FFF2-40B4-BE49-F238E27FC236}">
                <a16:creationId xmlns:a16="http://schemas.microsoft.com/office/drawing/2014/main" id="{40A25BE4-4714-64A0-433B-8E5FCBFF2C19}"/>
              </a:ext>
            </a:extLst>
          </p:cNvPr>
          <p:cNvSpPr/>
          <p:nvPr/>
        </p:nvSpPr>
        <p:spPr>
          <a:xfrm>
            <a:off x="5076130" y="4909542"/>
            <a:ext cx="1044319" cy="1339200"/>
          </a:xfrm>
          <a:prstGeom prst="roundRect">
            <a:avLst>
              <a:gd name="adj" fmla="val 0"/>
            </a:avLst>
          </a:prstGeom>
          <a:solidFill>
            <a:schemeClr val="accent2">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Develop system-wide strategy on working with people and communities</a:t>
            </a:r>
          </a:p>
        </p:txBody>
      </p:sp>
      <p:sp>
        <p:nvSpPr>
          <p:cNvPr id="15" name="Rectangle: Rounded Corners 24">
            <a:extLst>
              <a:ext uri="{FF2B5EF4-FFF2-40B4-BE49-F238E27FC236}">
                <a16:creationId xmlns:a16="http://schemas.microsoft.com/office/drawing/2014/main" id="{121C4807-27F8-5CB9-536B-407C4FE9EFC8}"/>
              </a:ext>
            </a:extLst>
          </p:cNvPr>
          <p:cNvSpPr/>
          <p:nvPr/>
        </p:nvSpPr>
        <p:spPr>
          <a:xfrm>
            <a:off x="6176466" y="4909542"/>
            <a:ext cx="1044319" cy="1339200"/>
          </a:xfrm>
          <a:prstGeom prst="roundRect">
            <a:avLst>
              <a:gd name="adj" fmla="val 0"/>
            </a:avLst>
          </a:prstGeom>
          <a:solidFill>
            <a:schemeClr val="accent2">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Develop a recognised model for VCSE sector engagement</a:t>
            </a:r>
          </a:p>
        </p:txBody>
      </p:sp>
      <p:cxnSp>
        <p:nvCxnSpPr>
          <p:cNvPr id="24" name="Straight Connector 23">
            <a:extLst>
              <a:ext uri="{FF2B5EF4-FFF2-40B4-BE49-F238E27FC236}">
                <a16:creationId xmlns:a16="http://schemas.microsoft.com/office/drawing/2014/main" id="{DE6F533E-33AE-EE32-73A9-8913734841F9}"/>
              </a:ext>
              <a:ext uri="{C183D7F6-B498-43B3-948B-1728B52AA6E4}">
                <adec:decorative xmlns:adec="http://schemas.microsoft.com/office/drawing/2017/decorative" val="1"/>
              </a:ext>
            </a:extLst>
          </p:cNvPr>
          <p:cNvCxnSpPr>
            <a:cxnSpLocks/>
          </p:cNvCxnSpPr>
          <p:nvPr/>
        </p:nvCxnSpPr>
        <p:spPr>
          <a:xfrm>
            <a:off x="7280032" y="4691128"/>
            <a:ext cx="0" cy="155711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16" name="Rectangle: Rounded Corners 24">
            <a:extLst>
              <a:ext uri="{FF2B5EF4-FFF2-40B4-BE49-F238E27FC236}">
                <a16:creationId xmlns:a16="http://schemas.microsoft.com/office/drawing/2014/main" id="{B2025CD3-5D74-C103-5F11-F534B6AF0BA5}"/>
              </a:ext>
            </a:extLst>
          </p:cNvPr>
          <p:cNvSpPr/>
          <p:nvPr/>
        </p:nvSpPr>
        <p:spPr>
          <a:xfrm>
            <a:off x="7345332" y="4909542"/>
            <a:ext cx="1073001" cy="1338696"/>
          </a:xfrm>
          <a:prstGeom prst="roundRect">
            <a:avLst>
              <a:gd name="adj" fmla="val 0"/>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Effective engagement to support ICB and ICP at system level</a:t>
            </a:r>
          </a:p>
        </p:txBody>
      </p:sp>
      <p:sp>
        <p:nvSpPr>
          <p:cNvPr id="17" name="Rectangle: Rounded Corners 24">
            <a:extLst>
              <a:ext uri="{FF2B5EF4-FFF2-40B4-BE49-F238E27FC236}">
                <a16:creationId xmlns:a16="http://schemas.microsoft.com/office/drawing/2014/main" id="{DFB0FF1A-DA94-B33A-EAF4-38BCF0605FC5}"/>
              </a:ext>
            </a:extLst>
          </p:cNvPr>
          <p:cNvSpPr/>
          <p:nvPr/>
        </p:nvSpPr>
        <p:spPr>
          <a:xfrm>
            <a:off x="8473546" y="4909542"/>
            <a:ext cx="1073001" cy="1338696"/>
          </a:xfrm>
          <a:prstGeom prst="roundRect">
            <a:avLst>
              <a:gd name="adj" fmla="val 0"/>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Effective engagement to support PBPs</a:t>
            </a:r>
          </a:p>
        </p:txBody>
      </p:sp>
      <p:sp>
        <p:nvSpPr>
          <p:cNvPr id="18" name="Rectangle: Rounded Corners 24">
            <a:extLst>
              <a:ext uri="{FF2B5EF4-FFF2-40B4-BE49-F238E27FC236}">
                <a16:creationId xmlns:a16="http://schemas.microsoft.com/office/drawing/2014/main" id="{FE4B14A9-DE87-2473-608E-F65CC0A3E431}"/>
              </a:ext>
            </a:extLst>
          </p:cNvPr>
          <p:cNvSpPr/>
          <p:nvPr/>
        </p:nvSpPr>
        <p:spPr>
          <a:xfrm>
            <a:off x="9601760" y="4909542"/>
            <a:ext cx="1073001" cy="1338696"/>
          </a:xfrm>
          <a:prstGeom prst="roundRect">
            <a:avLst>
              <a:gd name="adj" fmla="val 0"/>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Effective engagement to </a:t>
            </a:r>
            <a:r>
              <a:rPr lang="en-GB" sz="1090" spc="-20">
                <a:solidFill>
                  <a:schemeClr val="tx1">
                    <a:lumMod val="75000"/>
                    <a:lumOff val="25000"/>
                  </a:schemeClr>
                </a:solidFill>
                <a:latin typeface="Arial" panose="020B0604020202020204"/>
              </a:rPr>
              <a:t>understand and address inequalities</a:t>
            </a:r>
            <a:endPar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endParaRPr>
          </a:p>
        </p:txBody>
      </p:sp>
      <p:sp>
        <p:nvSpPr>
          <p:cNvPr id="19" name="Rectangle: Rounded Corners 24">
            <a:extLst>
              <a:ext uri="{FF2B5EF4-FFF2-40B4-BE49-F238E27FC236}">
                <a16:creationId xmlns:a16="http://schemas.microsoft.com/office/drawing/2014/main" id="{B5A70344-4014-004A-A793-1AE2EED8F79E}"/>
              </a:ext>
            </a:extLst>
          </p:cNvPr>
          <p:cNvSpPr/>
          <p:nvPr/>
        </p:nvSpPr>
        <p:spPr>
          <a:xfrm>
            <a:off x="10741697" y="4909542"/>
            <a:ext cx="1073001" cy="1338696"/>
          </a:xfrm>
          <a:prstGeom prst="roundRect">
            <a:avLst>
              <a:gd name="adj" fmla="val 0"/>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rPr>
              <a:t>Effective engagement to </a:t>
            </a:r>
            <a:r>
              <a:rPr lang="en-GB" sz="1090" spc="-20">
                <a:solidFill>
                  <a:schemeClr val="tx1">
                    <a:lumMod val="75000"/>
                    <a:lumOff val="25000"/>
                  </a:schemeClr>
                </a:solidFill>
                <a:latin typeface="Arial" panose="020B0604020202020204"/>
              </a:rPr>
              <a:t>support health and wellbeing of local populations</a:t>
            </a:r>
            <a:endParaRPr kumimoji="0" lang="en-GB" sz="1090" b="0" i="0" u="none" strike="noStrike" kern="1200" cap="none" spc="-20" normalizeH="0" baseline="0" noProof="0">
              <a:ln>
                <a:noFill/>
              </a:ln>
              <a:solidFill>
                <a:schemeClr val="tx1">
                  <a:lumMod val="75000"/>
                  <a:lumOff val="25000"/>
                </a:schemeClr>
              </a:solidFill>
              <a:effectLst/>
              <a:uLnTx/>
              <a:uFillTx/>
              <a:latin typeface="Arial" panose="020B0604020202020204"/>
              <a:ea typeface="+mn-ea"/>
              <a:cs typeface="+mn-cs"/>
            </a:endParaRPr>
          </a:p>
        </p:txBody>
      </p:sp>
      <p:sp>
        <p:nvSpPr>
          <p:cNvPr id="5" name="Footer Placeholder 4">
            <a:extLst>
              <a:ext uri="{FF2B5EF4-FFF2-40B4-BE49-F238E27FC236}">
                <a16:creationId xmlns:a16="http://schemas.microsoft.com/office/drawing/2014/main" id="{492EA527-241B-88F2-A0A9-4E2E56E93CE3}"/>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32B79C98-05F7-65DE-5839-500D955F1A0C}"/>
              </a:ext>
            </a:extLst>
          </p:cNvPr>
          <p:cNvSpPr>
            <a:spLocks noGrp="1"/>
          </p:cNvSpPr>
          <p:nvPr>
            <p:ph type="sldNum" sz="quarter" idx="12"/>
          </p:nvPr>
        </p:nvSpPr>
        <p:spPr/>
        <p:txBody>
          <a:bodyPr/>
          <a:lstStyle/>
          <a:p>
            <a:fld id="{CD8E907E-315C-F745-8CA6-CE49E976B740}" type="slidenum">
              <a:rPr lang="en-US" smtClean="0"/>
              <a:pPr/>
              <a:t>37</a:t>
            </a:fld>
            <a:endParaRPr lang="en-US"/>
          </a:p>
        </p:txBody>
      </p:sp>
    </p:spTree>
    <p:extLst>
      <p:ext uri="{BB962C8B-B14F-4D97-AF65-F5344CB8AC3E}">
        <p14:creationId xmlns:p14="http://schemas.microsoft.com/office/powerpoint/2010/main" val="35911797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26B0F-D18A-4F41-963D-48C96551AB44}"/>
              </a:ext>
            </a:extLst>
          </p:cNvPr>
          <p:cNvSpPr>
            <a:spLocks noGrp="1"/>
          </p:cNvSpPr>
          <p:nvPr>
            <p:ph type="title"/>
          </p:nvPr>
        </p:nvSpPr>
        <p:spPr>
          <a:xfrm>
            <a:off x="838200" y="477864"/>
            <a:ext cx="9137074" cy="742621"/>
          </a:xfrm>
        </p:spPr>
        <p:txBody>
          <a:bodyPr>
            <a:noAutofit/>
          </a:bodyPr>
          <a:lstStyle/>
          <a:p>
            <a:r>
              <a:rPr lang="en-GB" sz="3000"/>
              <a:t>Developing our approach to future engagement and involvement</a:t>
            </a:r>
            <a:endParaRPr lang="en-US" sz="3000"/>
          </a:p>
        </p:txBody>
      </p:sp>
      <p:grpSp>
        <p:nvGrpSpPr>
          <p:cNvPr id="4" name="1">
            <a:extLst>
              <a:ext uri="{FF2B5EF4-FFF2-40B4-BE49-F238E27FC236}">
                <a16:creationId xmlns:a16="http://schemas.microsoft.com/office/drawing/2014/main" id="{C0301D13-D6CE-4F25-2F05-2BF13247F08B}"/>
              </a:ext>
              <a:ext uri="{C183D7F6-B498-43B3-948B-1728B52AA6E4}">
                <adec:decorative xmlns:adec="http://schemas.microsoft.com/office/drawing/2017/decorative" val="1"/>
              </a:ext>
            </a:extLst>
          </p:cNvPr>
          <p:cNvGrpSpPr/>
          <p:nvPr/>
        </p:nvGrpSpPr>
        <p:grpSpPr>
          <a:xfrm>
            <a:off x="565413" y="1456959"/>
            <a:ext cx="6032513" cy="666605"/>
            <a:chOff x="565413" y="1456959"/>
            <a:chExt cx="6032513" cy="666605"/>
          </a:xfrm>
        </p:grpSpPr>
        <p:sp>
          <p:nvSpPr>
            <p:cNvPr id="83" name="Rectangle 82">
              <a:extLst>
                <a:ext uri="{FF2B5EF4-FFF2-40B4-BE49-F238E27FC236}">
                  <a16:creationId xmlns:a16="http://schemas.microsoft.com/office/drawing/2014/main" id="{611CC751-4828-E7AB-0620-8FDE8606F1B5}"/>
                </a:ext>
              </a:extLst>
            </p:cNvPr>
            <p:cNvSpPr/>
            <p:nvPr/>
          </p:nvSpPr>
          <p:spPr>
            <a:xfrm>
              <a:off x="884064" y="1457365"/>
              <a:ext cx="5713862" cy="666199"/>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Icon 1">
              <a:extLst>
                <a:ext uri="{FF2B5EF4-FFF2-40B4-BE49-F238E27FC236}">
                  <a16:creationId xmlns:a16="http://schemas.microsoft.com/office/drawing/2014/main" id="{1B72428E-7644-1696-86EC-100BD1130FCD}"/>
                </a:ext>
                <a:ext uri="{C183D7F6-B498-43B3-948B-1728B52AA6E4}">
                  <adec:decorative xmlns:adec="http://schemas.microsoft.com/office/drawing/2017/decorative" val="1"/>
                </a:ext>
              </a:extLst>
            </p:cNvPr>
            <p:cNvGrpSpPr/>
            <p:nvPr/>
          </p:nvGrpSpPr>
          <p:grpSpPr>
            <a:xfrm>
              <a:off x="565413" y="1456959"/>
              <a:ext cx="664632" cy="664632"/>
              <a:chOff x="565413" y="1456959"/>
              <a:chExt cx="664632" cy="664632"/>
            </a:xfrm>
          </p:grpSpPr>
          <p:grpSp>
            <p:nvGrpSpPr>
              <p:cNvPr id="16" name="Group 15">
                <a:extLst>
                  <a:ext uri="{FF2B5EF4-FFF2-40B4-BE49-F238E27FC236}">
                    <a16:creationId xmlns:a16="http://schemas.microsoft.com/office/drawing/2014/main" id="{298A8058-9635-164A-AEEA-0A5B509CABEB}"/>
                  </a:ext>
                  <a:ext uri="{C183D7F6-B498-43B3-948B-1728B52AA6E4}">
                    <adec:decorative xmlns:adec="http://schemas.microsoft.com/office/drawing/2017/decorative" val="1"/>
                  </a:ext>
                </a:extLst>
              </p:cNvPr>
              <p:cNvGrpSpPr/>
              <p:nvPr/>
            </p:nvGrpSpPr>
            <p:grpSpPr>
              <a:xfrm>
                <a:off x="565413" y="1456959"/>
                <a:ext cx="664632" cy="664632"/>
                <a:chOff x="3527839" y="915863"/>
                <a:chExt cx="586800" cy="586800"/>
              </a:xfrm>
            </p:grpSpPr>
            <p:sp>
              <p:nvSpPr>
                <p:cNvPr id="17" name="object 21">
                  <a:extLst>
                    <a:ext uri="{FF2B5EF4-FFF2-40B4-BE49-F238E27FC236}">
                      <a16:creationId xmlns:a16="http://schemas.microsoft.com/office/drawing/2014/main" id="{91B57B5C-FBD4-2F4C-91B9-D80E01F73C15}"/>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599F"/>
                </a:solidFill>
              </p:spPr>
              <p:txBody>
                <a:bodyPr wrap="square" lIns="0" tIns="0" rIns="0" bIns="0" rtlCol="0"/>
                <a:lstStyle/>
                <a:p>
                  <a:endParaRPr/>
                </a:p>
              </p:txBody>
            </p:sp>
            <p:sp>
              <p:nvSpPr>
                <p:cNvPr id="23" name="object 24">
                  <a:extLst>
                    <a:ext uri="{FF2B5EF4-FFF2-40B4-BE49-F238E27FC236}">
                      <a16:creationId xmlns:a16="http://schemas.microsoft.com/office/drawing/2014/main" id="{3F8BFE92-C40C-2E4F-A5C4-950841292E9B}"/>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1"/>
                </a:solidFill>
              </p:spPr>
              <p:txBody>
                <a:bodyPr wrap="square" lIns="0" tIns="0" rIns="0" bIns="0" rtlCol="0"/>
                <a:lstStyle/>
                <a:p>
                  <a:endParaRPr/>
                </a:p>
              </p:txBody>
            </p:sp>
          </p:grpSp>
          <p:pic>
            <p:nvPicPr>
              <p:cNvPr id="6" name="Picture 5">
                <a:extLst>
                  <a:ext uri="{FF2B5EF4-FFF2-40B4-BE49-F238E27FC236}">
                    <a16:creationId xmlns:a16="http://schemas.microsoft.com/office/drawing/2014/main" id="{62E0AF5F-EADD-804F-9ACC-2189F8EB11AC}"/>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677210" y="1558469"/>
                <a:ext cx="454261" cy="454261"/>
              </a:xfrm>
              <a:prstGeom prst="rect">
                <a:avLst/>
              </a:prstGeom>
              <a:ln>
                <a:noFill/>
              </a:ln>
            </p:spPr>
          </p:pic>
        </p:grpSp>
      </p:grpSp>
      <p:sp>
        <p:nvSpPr>
          <p:cNvPr id="89" name="text 1">
            <a:extLst>
              <a:ext uri="{FF2B5EF4-FFF2-40B4-BE49-F238E27FC236}">
                <a16:creationId xmlns:a16="http://schemas.microsoft.com/office/drawing/2014/main" id="{DD5BEE7D-B701-40F4-90AD-221620A4B064}"/>
              </a:ext>
            </a:extLst>
          </p:cNvPr>
          <p:cNvSpPr txBox="1"/>
          <p:nvPr/>
        </p:nvSpPr>
        <p:spPr>
          <a:xfrm>
            <a:off x="1190975" y="1467299"/>
            <a:ext cx="5406951" cy="646331"/>
          </a:xfrm>
          <a:prstGeom prst="rect">
            <a:avLst/>
          </a:prstGeom>
          <a:noFill/>
        </p:spPr>
        <p:txBody>
          <a:bodyPr wrap="square" lIns="144000" rtlCol="0" anchor="ctr" anchorCtr="0">
            <a:spAutoFit/>
          </a:bodyPr>
          <a:lstStyle/>
          <a:p>
            <a:pPr>
              <a:lnSpc>
                <a:spcPct val="100000"/>
              </a:lnSpc>
              <a:spcBef>
                <a:spcPts val="300"/>
              </a:spcBef>
              <a:spcAft>
                <a:spcPts val="300"/>
              </a:spcAft>
              <a:buClr>
                <a:srgbClr val="17ADB7"/>
              </a:buClr>
            </a:pPr>
            <a:r>
              <a:rPr lang="en-GB" sz="1200">
                <a:solidFill>
                  <a:schemeClr val="tx1">
                    <a:lumMod val="50000"/>
                  </a:schemeClr>
                </a:solidFill>
              </a:rPr>
              <a:t>We worked collaboratively with our partners, the public and the community and voluntary sector, to develop a new approach to community engagement and involvement that is transparent, effective and meaningful. </a:t>
            </a:r>
          </a:p>
        </p:txBody>
      </p:sp>
      <p:grpSp>
        <p:nvGrpSpPr>
          <p:cNvPr id="10" name="2">
            <a:extLst>
              <a:ext uri="{FF2B5EF4-FFF2-40B4-BE49-F238E27FC236}">
                <a16:creationId xmlns:a16="http://schemas.microsoft.com/office/drawing/2014/main" id="{A96E9B06-B071-2F77-55FB-849BE0AB4EB8}"/>
              </a:ext>
              <a:ext uri="{C183D7F6-B498-43B3-948B-1728B52AA6E4}">
                <adec:decorative xmlns:adec="http://schemas.microsoft.com/office/drawing/2017/decorative" val="1"/>
              </a:ext>
            </a:extLst>
          </p:cNvPr>
          <p:cNvGrpSpPr/>
          <p:nvPr/>
        </p:nvGrpSpPr>
        <p:grpSpPr>
          <a:xfrm>
            <a:off x="6785206" y="1397934"/>
            <a:ext cx="4841381" cy="863631"/>
            <a:chOff x="6785206" y="1357100"/>
            <a:chExt cx="4841381" cy="863631"/>
          </a:xfrm>
        </p:grpSpPr>
        <p:sp>
          <p:nvSpPr>
            <p:cNvPr id="92" name="Rectangle 91">
              <a:extLst>
                <a:ext uri="{FF2B5EF4-FFF2-40B4-BE49-F238E27FC236}">
                  <a16:creationId xmlns:a16="http://schemas.microsoft.com/office/drawing/2014/main" id="{E7AA2964-EFCF-8E1C-878C-0760CE885883}"/>
                </a:ext>
              </a:extLst>
            </p:cNvPr>
            <p:cNvSpPr/>
            <p:nvPr/>
          </p:nvSpPr>
          <p:spPr>
            <a:xfrm>
              <a:off x="7096605" y="1357100"/>
              <a:ext cx="4529982" cy="863631"/>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Icon 2">
              <a:extLst>
                <a:ext uri="{FF2B5EF4-FFF2-40B4-BE49-F238E27FC236}">
                  <a16:creationId xmlns:a16="http://schemas.microsoft.com/office/drawing/2014/main" id="{533D7B28-2848-ADFF-525F-492E9FC2433F}"/>
                </a:ext>
                <a:ext uri="{C183D7F6-B498-43B3-948B-1728B52AA6E4}">
                  <adec:decorative xmlns:adec="http://schemas.microsoft.com/office/drawing/2017/decorative" val="1"/>
                </a:ext>
              </a:extLst>
            </p:cNvPr>
            <p:cNvGrpSpPr/>
            <p:nvPr/>
          </p:nvGrpSpPr>
          <p:grpSpPr>
            <a:xfrm>
              <a:off x="6785206" y="1456959"/>
              <a:ext cx="664632" cy="664632"/>
              <a:chOff x="6785206" y="1519667"/>
              <a:chExt cx="664632" cy="664632"/>
            </a:xfrm>
          </p:grpSpPr>
          <p:grpSp>
            <p:nvGrpSpPr>
              <p:cNvPr id="39" name="Group 38">
                <a:extLst>
                  <a:ext uri="{FF2B5EF4-FFF2-40B4-BE49-F238E27FC236}">
                    <a16:creationId xmlns:a16="http://schemas.microsoft.com/office/drawing/2014/main" id="{1F9EB710-1383-EB49-99EA-4862E9DDCF2F}"/>
                  </a:ext>
                  <a:ext uri="{C183D7F6-B498-43B3-948B-1728B52AA6E4}">
                    <adec:decorative xmlns:adec="http://schemas.microsoft.com/office/drawing/2017/decorative" val="1"/>
                  </a:ext>
                </a:extLst>
              </p:cNvPr>
              <p:cNvGrpSpPr/>
              <p:nvPr/>
            </p:nvGrpSpPr>
            <p:grpSpPr>
              <a:xfrm>
                <a:off x="6785206" y="1519667"/>
                <a:ext cx="664632" cy="664632"/>
                <a:chOff x="3527839" y="915863"/>
                <a:chExt cx="586800" cy="586800"/>
              </a:xfrm>
              <a:solidFill>
                <a:schemeClr val="accent5"/>
              </a:solidFill>
            </p:grpSpPr>
            <p:sp>
              <p:nvSpPr>
                <p:cNvPr id="40" name="object 21">
                  <a:extLst>
                    <a:ext uri="{FF2B5EF4-FFF2-40B4-BE49-F238E27FC236}">
                      <a16:creationId xmlns:a16="http://schemas.microsoft.com/office/drawing/2014/main" id="{1E93E417-9E2C-0F44-8113-E12036250604}"/>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687782"/>
                </a:solidFill>
              </p:spPr>
              <p:txBody>
                <a:bodyPr wrap="square" lIns="0" tIns="0" rIns="0" bIns="0" rtlCol="0"/>
                <a:lstStyle/>
                <a:p>
                  <a:endParaRPr/>
                </a:p>
              </p:txBody>
            </p:sp>
            <p:sp>
              <p:nvSpPr>
                <p:cNvPr id="41" name="object 24">
                  <a:extLst>
                    <a:ext uri="{FF2B5EF4-FFF2-40B4-BE49-F238E27FC236}">
                      <a16:creationId xmlns:a16="http://schemas.microsoft.com/office/drawing/2014/main" id="{12612866-6645-AA49-A3E2-444C28F382F8}"/>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grpFill/>
              </p:spPr>
              <p:txBody>
                <a:bodyPr wrap="square" lIns="0" tIns="0" rIns="0" bIns="0" rtlCol="0"/>
                <a:lstStyle/>
                <a:p>
                  <a:endParaRPr/>
                </a:p>
              </p:txBody>
            </p:sp>
          </p:grpSp>
          <p:pic>
            <p:nvPicPr>
              <p:cNvPr id="64" name="Picture 63">
                <a:extLst>
                  <a:ext uri="{FF2B5EF4-FFF2-40B4-BE49-F238E27FC236}">
                    <a16:creationId xmlns:a16="http://schemas.microsoft.com/office/drawing/2014/main" id="{4DFA5797-70E3-F841-94C2-81ACF9DD537D}"/>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6908937" y="1637851"/>
                <a:ext cx="425379" cy="425379"/>
              </a:xfrm>
              <a:prstGeom prst="rect">
                <a:avLst/>
              </a:prstGeom>
            </p:spPr>
          </p:pic>
        </p:grpSp>
      </p:grpSp>
      <p:sp>
        <p:nvSpPr>
          <p:cNvPr id="93" name="text 2">
            <a:extLst>
              <a:ext uri="{FF2B5EF4-FFF2-40B4-BE49-F238E27FC236}">
                <a16:creationId xmlns:a16="http://schemas.microsoft.com/office/drawing/2014/main" id="{4EA5EC08-7331-8D15-B47B-D2473F33B14E}"/>
              </a:ext>
            </a:extLst>
          </p:cNvPr>
          <p:cNvSpPr txBox="1"/>
          <p:nvPr/>
        </p:nvSpPr>
        <p:spPr>
          <a:xfrm>
            <a:off x="7451742" y="1416455"/>
            <a:ext cx="4174846" cy="830997"/>
          </a:xfrm>
          <a:prstGeom prst="rect">
            <a:avLst/>
          </a:prstGeom>
          <a:noFill/>
        </p:spPr>
        <p:txBody>
          <a:bodyPr wrap="square" lIns="144000" rtlCol="0" anchor="ctr" anchorCtr="0">
            <a:spAutoFit/>
          </a:bodyPr>
          <a:lstStyle/>
          <a:p>
            <a:pPr marL="7938">
              <a:lnSpc>
                <a:spcPct val="100000"/>
              </a:lnSpc>
              <a:spcBef>
                <a:spcPts val="300"/>
              </a:spcBef>
              <a:spcAft>
                <a:spcPts val="300"/>
              </a:spcAft>
              <a:buClr>
                <a:srgbClr val="17ADB7"/>
              </a:buClr>
            </a:pPr>
            <a:r>
              <a:rPr lang="en-GB" sz="1200">
                <a:solidFill>
                  <a:schemeClr val="tx1">
                    <a:lumMod val="50000"/>
                  </a:schemeClr>
                </a:solidFill>
              </a:rPr>
              <a:t>We are building on existing structures to develop a People’s Panel that will reflect the demographics of the population and enable people to have their say regardless of who they are or where they live.</a:t>
            </a:r>
          </a:p>
        </p:txBody>
      </p:sp>
      <p:grpSp>
        <p:nvGrpSpPr>
          <p:cNvPr id="7" name="3">
            <a:extLst>
              <a:ext uri="{FF2B5EF4-FFF2-40B4-BE49-F238E27FC236}">
                <a16:creationId xmlns:a16="http://schemas.microsoft.com/office/drawing/2014/main" id="{8802990A-C267-0E55-76E2-C6E410BF6F92}"/>
              </a:ext>
              <a:ext uri="{C183D7F6-B498-43B3-948B-1728B52AA6E4}">
                <adec:decorative xmlns:adec="http://schemas.microsoft.com/office/drawing/2017/decorative" val="1"/>
              </a:ext>
            </a:extLst>
          </p:cNvPr>
          <p:cNvGrpSpPr/>
          <p:nvPr/>
        </p:nvGrpSpPr>
        <p:grpSpPr>
          <a:xfrm>
            <a:off x="565413" y="2220731"/>
            <a:ext cx="6032513" cy="1073565"/>
            <a:chOff x="565413" y="2220731"/>
            <a:chExt cx="6032513" cy="1073565"/>
          </a:xfrm>
        </p:grpSpPr>
        <p:sp>
          <p:nvSpPr>
            <p:cNvPr id="90" name="Rectangle 89">
              <a:extLst>
                <a:ext uri="{FF2B5EF4-FFF2-40B4-BE49-F238E27FC236}">
                  <a16:creationId xmlns:a16="http://schemas.microsoft.com/office/drawing/2014/main" id="{EBD39DF4-9B08-4076-B150-7C90066AA4FD}"/>
                </a:ext>
              </a:extLst>
            </p:cNvPr>
            <p:cNvSpPr/>
            <p:nvPr/>
          </p:nvSpPr>
          <p:spPr>
            <a:xfrm>
              <a:off x="884064" y="2220731"/>
              <a:ext cx="5713862" cy="1073565"/>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Icon 3">
              <a:extLst>
                <a:ext uri="{FF2B5EF4-FFF2-40B4-BE49-F238E27FC236}">
                  <a16:creationId xmlns:a16="http://schemas.microsoft.com/office/drawing/2014/main" id="{D4F3BF95-6BBF-ABD8-97EA-EC67FF088D28}"/>
                </a:ext>
                <a:ext uri="{C183D7F6-B498-43B3-948B-1728B52AA6E4}">
                  <adec:decorative xmlns:adec="http://schemas.microsoft.com/office/drawing/2017/decorative" val="1"/>
                </a:ext>
              </a:extLst>
            </p:cNvPr>
            <p:cNvGrpSpPr/>
            <p:nvPr/>
          </p:nvGrpSpPr>
          <p:grpSpPr>
            <a:xfrm>
              <a:off x="565413" y="2400244"/>
              <a:ext cx="664632" cy="664632"/>
              <a:chOff x="565413" y="2400244"/>
              <a:chExt cx="664632" cy="664632"/>
            </a:xfrm>
          </p:grpSpPr>
          <p:grpSp>
            <p:nvGrpSpPr>
              <p:cNvPr id="24" name="Group 23">
                <a:extLst>
                  <a:ext uri="{FF2B5EF4-FFF2-40B4-BE49-F238E27FC236}">
                    <a16:creationId xmlns:a16="http://schemas.microsoft.com/office/drawing/2014/main" id="{5D2C3571-84F8-FE40-8CAF-8E41581D05CC}"/>
                  </a:ext>
                  <a:ext uri="{C183D7F6-B498-43B3-948B-1728B52AA6E4}">
                    <adec:decorative xmlns:adec="http://schemas.microsoft.com/office/drawing/2017/decorative" val="1"/>
                  </a:ext>
                </a:extLst>
              </p:cNvPr>
              <p:cNvGrpSpPr/>
              <p:nvPr/>
            </p:nvGrpSpPr>
            <p:grpSpPr>
              <a:xfrm>
                <a:off x="565413" y="2400244"/>
                <a:ext cx="664632" cy="664632"/>
                <a:chOff x="3527839" y="915863"/>
                <a:chExt cx="586800" cy="586800"/>
              </a:xfrm>
            </p:grpSpPr>
            <p:sp>
              <p:nvSpPr>
                <p:cNvPr id="25" name="object 21">
                  <a:extLst>
                    <a:ext uri="{FF2B5EF4-FFF2-40B4-BE49-F238E27FC236}">
                      <a16:creationId xmlns:a16="http://schemas.microsoft.com/office/drawing/2014/main" id="{983913C9-0D88-9549-B58F-D2F913D76BF6}"/>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6AD"/>
                </a:solidFill>
              </p:spPr>
              <p:txBody>
                <a:bodyPr wrap="square" lIns="0" tIns="0" rIns="0" bIns="0" rtlCol="0"/>
                <a:lstStyle/>
                <a:p>
                  <a:endParaRPr/>
                </a:p>
              </p:txBody>
            </p:sp>
            <p:sp>
              <p:nvSpPr>
                <p:cNvPr id="26" name="object 24">
                  <a:extLst>
                    <a:ext uri="{FF2B5EF4-FFF2-40B4-BE49-F238E27FC236}">
                      <a16:creationId xmlns:a16="http://schemas.microsoft.com/office/drawing/2014/main" id="{50957130-7169-C84C-962F-FF86D1E9C036}"/>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4"/>
                </a:solidFill>
              </p:spPr>
              <p:txBody>
                <a:bodyPr wrap="square" lIns="0" tIns="0" rIns="0" bIns="0" rtlCol="0"/>
                <a:lstStyle/>
                <a:p>
                  <a:endParaRPr/>
                </a:p>
              </p:txBody>
            </p:sp>
          </p:grpSp>
          <p:pic>
            <p:nvPicPr>
              <p:cNvPr id="76" name="Picture 75">
                <a:extLst>
                  <a:ext uri="{FF2B5EF4-FFF2-40B4-BE49-F238E27FC236}">
                    <a16:creationId xmlns:a16="http://schemas.microsoft.com/office/drawing/2014/main" id="{EE4B3A48-E8DE-3D4E-BE57-3013B68D6320}"/>
                  </a:ext>
                  <a:ext uri="{C183D7F6-B498-43B3-948B-1728B52AA6E4}">
                    <adec:decorative xmlns:adec="http://schemas.microsoft.com/office/drawing/2017/decorative" val="1"/>
                  </a:ext>
                </a:extLst>
              </p:cNvPr>
              <p:cNvPicPr>
                <a:picLocks noChangeAspect="1"/>
              </p:cNvPicPr>
              <p:nvPr/>
            </p:nvPicPr>
            <p:blipFill>
              <a:blip r:embed="rId5"/>
              <a:srcRect/>
              <a:stretch/>
            </p:blipFill>
            <p:spPr>
              <a:xfrm>
                <a:off x="688658" y="2498758"/>
                <a:ext cx="418140" cy="418140"/>
              </a:xfrm>
              <a:prstGeom prst="rect">
                <a:avLst/>
              </a:prstGeom>
            </p:spPr>
          </p:pic>
        </p:grpSp>
      </p:grpSp>
      <p:sp>
        <p:nvSpPr>
          <p:cNvPr id="91" name="text 3">
            <a:extLst>
              <a:ext uri="{FF2B5EF4-FFF2-40B4-BE49-F238E27FC236}">
                <a16:creationId xmlns:a16="http://schemas.microsoft.com/office/drawing/2014/main" id="{CC9589C0-2358-E7E1-001B-C1A035794D8A}"/>
              </a:ext>
            </a:extLst>
          </p:cNvPr>
          <p:cNvSpPr txBox="1"/>
          <p:nvPr/>
        </p:nvSpPr>
        <p:spPr>
          <a:xfrm>
            <a:off x="1210511" y="2225934"/>
            <a:ext cx="5291890" cy="1015663"/>
          </a:xfrm>
          <a:prstGeom prst="rect">
            <a:avLst/>
          </a:prstGeom>
          <a:noFill/>
        </p:spPr>
        <p:txBody>
          <a:bodyPr wrap="square" lIns="144000" rtlCol="0" anchor="ctr" anchorCtr="0">
            <a:spAutoFit/>
          </a:bodyPr>
          <a:lstStyle/>
          <a:p>
            <a:pPr>
              <a:lnSpc>
                <a:spcPct val="100000"/>
              </a:lnSpc>
              <a:spcBef>
                <a:spcPts val="300"/>
              </a:spcBef>
              <a:spcAft>
                <a:spcPts val="300"/>
              </a:spcAft>
              <a:buClr>
                <a:srgbClr val="17ADB7"/>
              </a:buClr>
            </a:pPr>
            <a:r>
              <a:rPr lang="en-GB" sz="1200">
                <a:solidFill>
                  <a:schemeClr val="tx1">
                    <a:lumMod val="50000"/>
                  </a:schemeClr>
                </a:solidFill>
              </a:rPr>
              <a:t>During summer 2021, we engaged with existing groups and community networks to understand how partners were involving people and communities, including seldom-heard groups or groups representing communities with protected characteristics. We also heard about what has been working well and what could be improved. </a:t>
            </a:r>
          </a:p>
        </p:txBody>
      </p:sp>
      <p:grpSp>
        <p:nvGrpSpPr>
          <p:cNvPr id="12" name="4">
            <a:extLst>
              <a:ext uri="{FF2B5EF4-FFF2-40B4-BE49-F238E27FC236}">
                <a16:creationId xmlns:a16="http://schemas.microsoft.com/office/drawing/2014/main" id="{09A84F50-9826-5B7F-990B-CFA8933181CB}"/>
              </a:ext>
              <a:ext uri="{C183D7F6-B498-43B3-948B-1728B52AA6E4}">
                <adec:decorative xmlns:adec="http://schemas.microsoft.com/office/drawing/2017/decorative" val="1"/>
              </a:ext>
            </a:extLst>
          </p:cNvPr>
          <p:cNvGrpSpPr/>
          <p:nvPr/>
        </p:nvGrpSpPr>
        <p:grpSpPr>
          <a:xfrm>
            <a:off x="6785206" y="2376323"/>
            <a:ext cx="4841381" cy="863631"/>
            <a:chOff x="6785206" y="2367014"/>
            <a:chExt cx="4841381" cy="863631"/>
          </a:xfrm>
        </p:grpSpPr>
        <p:sp>
          <p:nvSpPr>
            <p:cNvPr id="94" name="Rectangle 93">
              <a:extLst>
                <a:ext uri="{FF2B5EF4-FFF2-40B4-BE49-F238E27FC236}">
                  <a16:creationId xmlns:a16="http://schemas.microsoft.com/office/drawing/2014/main" id="{65F81308-7E5B-D087-77F0-1F654D3C858A}"/>
                </a:ext>
              </a:extLst>
            </p:cNvPr>
            <p:cNvSpPr/>
            <p:nvPr/>
          </p:nvSpPr>
          <p:spPr>
            <a:xfrm>
              <a:off x="7096605" y="2367014"/>
              <a:ext cx="4529982" cy="863631"/>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ICon 4">
              <a:extLst>
                <a:ext uri="{FF2B5EF4-FFF2-40B4-BE49-F238E27FC236}">
                  <a16:creationId xmlns:a16="http://schemas.microsoft.com/office/drawing/2014/main" id="{22C5E5FF-4509-356D-829A-7C3C7B0751C4}"/>
                </a:ext>
                <a:ext uri="{C183D7F6-B498-43B3-948B-1728B52AA6E4}">
                  <adec:decorative xmlns:adec="http://schemas.microsoft.com/office/drawing/2017/decorative" val="1"/>
                </a:ext>
              </a:extLst>
            </p:cNvPr>
            <p:cNvGrpSpPr/>
            <p:nvPr/>
          </p:nvGrpSpPr>
          <p:grpSpPr>
            <a:xfrm>
              <a:off x="6785206" y="2470205"/>
              <a:ext cx="664632" cy="664632"/>
              <a:chOff x="6785206" y="2502009"/>
              <a:chExt cx="664632" cy="664632"/>
            </a:xfrm>
          </p:grpSpPr>
          <p:grpSp>
            <p:nvGrpSpPr>
              <p:cNvPr id="42" name="Group 41">
                <a:extLst>
                  <a:ext uri="{FF2B5EF4-FFF2-40B4-BE49-F238E27FC236}">
                    <a16:creationId xmlns:a16="http://schemas.microsoft.com/office/drawing/2014/main" id="{359E1A74-F54A-2447-B73C-56F05B7F8225}"/>
                  </a:ext>
                  <a:ext uri="{C183D7F6-B498-43B3-948B-1728B52AA6E4}">
                    <adec:decorative xmlns:adec="http://schemas.microsoft.com/office/drawing/2017/decorative" val="1"/>
                  </a:ext>
                </a:extLst>
              </p:cNvPr>
              <p:cNvGrpSpPr/>
              <p:nvPr/>
            </p:nvGrpSpPr>
            <p:grpSpPr>
              <a:xfrm>
                <a:off x="6785206" y="2502009"/>
                <a:ext cx="664632" cy="664632"/>
                <a:chOff x="3527839" y="915863"/>
                <a:chExt cx="586800" cy="586800"/>
              </a:xfrm>
              <a:solidFill>
                <a:schemeClr val="accent3"/>
              </a:solidFill>
            </p:grpSpPr>
            <p:sp>
              <p:nvSpPr>
                <p:cNvPr id="43" name="object 21">
                  <a:extLst>
                    <a:ext uri="{FF2B5EF4-FFF2-40B4-BE49-F238E27FC236}">
                      <a16:creationId xmlns:a16="http://schemas.microsoft.com/office/drawing/2014/main" id="{E55E2DFA-341D-4447-8FD6-0DDF4867D3C5}"/>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AD8"/>
                </a:solidFill>
              </p:spPr>
              <p:txBody>
                <a:bodyPr wrap="square" lIns="0" tIns="0" rIns="0" bIns="0" rtlCol="0"/>
                <a:lstStyle/>
                <a:p>
                  <a:endParaRPr/>
                </a:p>
              </p:txBody>
            </p:sp>
            <p:sp>
              <p:nvSpPr>
                <p:cNvPr id="44" name="object 24">
                  <a:extLst>
                    <a:ext uri="{FF2B5EF4-FFF2-40B4-BE49-F238E27FC236}">
                      <a16:creationId xmlns:a16="http://schemas.microsoft.com/office/drawing/2014/main" id="{C7DB303C-693F-D04E-B5D6-44F5BA1AFC34}"/>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grpFill/>
              </p:spPr>
              <p:txBody>
                <a:bodyPr wrap="square" lIns="0" tIns="0" rIns="0" bIns="0" rtlCol="0"/>
                <a:lstStyle/>
                <a:p>
                  <a:endParaRPr/>
                </a:p>
              </p:txBody>
            </p:sp>
          </p:grpSp>
          <p:pic>
            <p:nvPicPr>
              <p:cNvPr id="70" name="Picture 69">
                <a:extLst>
                  <a:ext uri="{FF2B5EF4-FFF2-40B4-BE49-F238E27FC236}">
                    <a16:creationId xmlns:a16="http://schemas.microsoft.com/office/drawing/2014/main" id="{F7828ABE-9F63-3841-B11B-F9D9FF94AC13}"/>
                  </a:ext>
                  <a:ext uri="{C183D7F6-B498-43B3-948B-1728B52AA6E4}">
                    <adec:decorative xmlns:adec="http://schemas.microsoft.com/office/drawing/2017/decorative" val="1"/>
                  </a:ext>
                </a:extLst>
              </p:cNvPr>
              <p:cNvPicPr>
                <a:picLocks noChangeAspect="1"/>
              </p:cNvPicPr>
              <p:nvPr/>
            </p:nvPicPr>
            <p:blipFill>
              <a:blip r:embed="rId6"/>
              <a:srcRect/>
              <a:stretch/>
            </p:blipFill>
            <p:spPr>
              <a:xfrm>
                <a:off x="6919485" y="2637338"/>
                <a:ext cx="400308" cy="400308"/>
              </a:xfrm>
              <a:prstGeom prst="rect">
                <a:avLst/>
              </a:prstGeom>
            </p:spPr>
          </p:pic>
        </p:grpSp>
      </p:grpSp>
      <p:sp>
        <p:nvSpPr>
          <p:cNvPr id="95" name="text 4">
            <a:extLst>
              <a:ext uri="{FF2B5EF4-FFF2-40B4-BE49-F238E27FC236}">
                <a16:creationId xmlns:a16="http://schemas.microsoft.com/office/drawing/2014/main" id="{14AA7E04-FA27-34D5-C813-2C995379010F}"/>
              </a:ext>
            </a:extLst>
          </p:cNvPr>
          <p:cNvSpPr txBox="1"/>
          <p:nvPr/>
        </p:nvSpPr>
        <p:spPr>
          <a:xfrm>
            <a:off x="7451742" y="2399498"/>
            <a:ext cx="4174846" cy="830997"/>
          </a:xfrm>
          <a:prstGeom prst="rect">
            <a:avLst/>
          </a:prstGeom>
          <a:noFill/>
        </p:spPr>
        <p:txBody>
          <a:bodyPr wrap="square" lIns="144000" rtlCol="0" anchor="ctr" anchorCtr="0">
            <a:spAutoFit/>
          </a:bodyPr>
          <a:lstStyle/>
          <a:p>
            <a:pPr marL="7938">
              <a:lnSpc>
                <a:spcPct val="100000"/>
              </a:lnSpc>
              <a:spcBef>
                <a:spcPts val="300"/>
              </a:spcBef>
              <a:spcAft>
                <a:spcPts val="300"/>
              </a:spcAft>
              <a:buClr>
                <a:srgbClr val="17ADB7"/>
              </a:buClr>
            </a:pPr>
            <a:r>
              <a:rPr lang="en-GB" sz="1200">
                <a:solidFill>
                  <a:schemeClr val="tx1">
                    <a:lumMod val="50000"/>
                  </a:schemeClr>
                </a:solidFill>
              </a:rPr>
              <a:t>We want to strengthen our work on tackling inequalities by working with groups such as the Local Equality Advisory Forum and Communities2gether so that people who are seldom heard can have a voice.</a:t>
            </a:r>
          </a:p>
        </p:txBody>
      </p:sp>
      <p:grpSp>
        <p:nvGrpSpPr>
          <p:cNvPr id="14" name="5">
            <a:extLst>
              <a:ext uri="{FF2B5EF4-FFF2-40B4-BE49-F238E27FC236}">
                <a16:creationId xmlns:a16="http://schemas.microsoft.com/office/drawing/2014/main" id="{CD98C2AE-21EE-BD80-08EC-403FF735C99E}"/>
              </a:ext>
              <a:ext uri="{C183D7F6-B498-43B3-948B-1728B52AA6E4}">
                <adec:decorative xmlns:adec="http://schemas.microsoft.com/office/drawing/2017/decorative" val="1"/>
              </a:ext>
            </a:extLst>
          </p:cNvPr>
          <p:cNvGrpSpPr/>
          <p:nvPr/>
        </p:nvGrpSpPr>
        <p:grpSpPr>
          <a:xfrm>
            <a:off x="565413" y="3400896"/>
            <a:ext cx="6032513" cy="847503"/>
            <a:chOff x="565413" y="3400896"/>
            <a:chExt cx="6032513" cy="847503"/>
          </a:xfrm>
        </p:grpSpPr>
        <p:sp>
          <p:nvSpPr>
            <p:cNvPr id="96" name="Rectangle 95">
              <a:extLst>
                <a:ext uri="{FF2B5EF4-FFF2-40B4-BE49-F238E27FC236}">
                  <a16:creationId xmlns:a16="http://schemas.microsoft.com/office/drawing/2014/main" id="{4F462A0C-5D01-3902-DF90-CB9C2B296DAB}"/>
                </a:ext>
              </a:extLst>
            </p:cNvPr>
            <p:cNvSpPr/>
            <p:nvPr/>
          </p:nvSpPr>
          <p:spPr>
            <a:xfrm>
              <a:off x="884064" y="3400896"/>
              <a:ext cx="5713862" cy="847503"/>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Icon 5">
              <a:extLst>
                <a:ext uri="{FF2B5EF4-FFF2-40B4-BE49-F238E27FC236}">
                  <a16:creationId xmlns:a16="http://schemas.microsoft.com/office/drawing/2014/main" id="{44C12936-FE12-C6A7-8770-A78C5C497328}"/>
                </a:ext>
              </a:extLst>
            </p:cNvPr>
            <p:cNvGrpSpPr/>
            <p:nvPr/>
          </p:nvGrpSpPr>
          <p:grpSpPr>
            <a:xfrm>
              <a:off x="565413" y="3499051"/>
              <a:ext cx="664632" cy="664632"/>
              <a:chOff x="565413" y="3499051"/>
              <a:chExt cx="664632" cy="664632"/>
            </a:xfrm>
          </p:grpSpPr>
          <p:grpSp>
            <p:nvGrpSpPr>
              <p:cNvPr id="30" name="Group 29">
                <a:extLst>
                  <a:ext uri="{FF2B5EF4-FFF2-40B4-BE49-F238E27FC236}">
                    <a16:creationId xmlns:a16="http://schemas.microsoft.com/office/drawing/2014/main" id="{5172B451-0482-9046-99E8-1C3E993A78A7}"/>
                  </a:ext>
                  <a:ext uri="{C183D7F6-B498-43B3-948B-1728B52AA6E4}">
                    <adec:decorative xmlns:adec="http://schemas.microsoft.com/office/drawing/2017/decorative" val="1"/>
                  </a:ext>
                </a:extLst>
              </p:cNvPr>
              <p:cNvGrpSpPr/>
              <p:nvPr/>
            </p:nvGrpSpPr>
            <p:grpSpPr>
              <a:xfrm>
                <a:off x="565413" y="3499051"/>
                <a:ext cx="664632" cy="664632"/>
                <a:chOff x="3527839" y="915863"/>
                <a:chExt cx="586800" cy="586800"/>
              </a:xfrm>
            </p:grpSpPr>
            <p:sp>
              <p:nvSpPr>
                <p:cNvPr id="31" name="object 21">
                  <a:extLst>
                    <a:ext uri="{FF2B5EF4-FFF2-40B4-BE49-F238E27FC236}">
                      <a16:creationId xmlns:a16="http://schemas.microsoft.com/office/drawing/2014/main" id="{034BA7ED-15B6-CF49-89FE-BD7658706757}"/>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687782"/>
                </a:solidFill>
              </p:spPr>
              <p:txBody>
                <a:bodyPr wrap="square" lIns="0" tIns="0" rIns="0" bIns="0" rtlCol="0"/>
                <a:lstStyle/>
                <a:p>
                  <a:endParaRPr/>
                </a:p>
              </p:txBody>
            </p:sp>
            <p:sp>
              <p:nvSpPr>
                <p:cNvPr id="32" name="object 24">
                  <a:extLst>
                    <a:ext uri="{FF2B5EF4-FFF2-40B4-BE49-F238E27FC236}">
                      <a16:creationId xmlns:a16="http://schemas.microsoft.com/office/drawing/2014/main" id="{2E2901EF-7410-F64D-A93A-15E94A0806DF}"/>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5"/>
                </a:solidFill>
              </p:spPr>
              <p:txBody>
                <a:bodyPr wrap="square" lIns="0" tIns="0" rIns="0" bIns="0" rtlCol="0"/>
                <a:lstStyle/>
                <a:p>
                  <a:endParaRPr/>
                </a:p>
              </p:txBody>
            </p:sp>
          </p:grpSp>
          <p:pic>
            <p:nvPicPr>
              <p:cNvPr id="68" name="Picture 67">
                <a:extLst>
                  <a:ext uri="{FF2B5EF4-FFF2-40B4-BE49-F238E27FC236}">
                    <a16:creationId xmlns:a16="http://schemas.microsoft.com/office/drawing/2014/main" id="{B225E7C0-7981-A14E-9C8F-03AA96374670}"/>
                  </a:ext>
                  <a:ext uri="{C183D7F6-B498-43B3-948B-1728B52AA6E4}">
                    <adec:decorative xmlns:adec="http://schemas.microsoft.com/office/drawing/2017/decorative" val="1"/>
                  </a:ext>
                </a:extLst>
              </p:cNvPr>
              <p:cNvPicPr>
                <a:picLocks noChangeAspect="1"/>
              </p:cNvPicPr>
              <p:nvPr/>
            </p:nvPicPr>
            <p:blipFill>
              <a:blip r:embed="rId7"/>
              <a:srcRect/>
              <a:stretch/>
            </p:blipFill>
            <p:spPr>
              <a:xfrm>
                <a:off x="697902" y="3612246"/>
                <a:ext cx="398736" cy="398736"/>
              </a:xfrm>
              <a:prstGeom prst="rect">
                <a:avLst/>
              </a:prstGeom>
            </p:spPr>
          </p:pic>
        </p:grpSp>
      </p:grpSp>
      <p:sp>
        <p:nvSpPr>
          <p:cNvPr id="97" name="text 5">
            <a:extLst>
              <a:ext uri="{FF2B5EF4-FFF2-40B4-BE49-F238E27FC236}">
                <a16:creationId xmlns:a16="http://schemas.microsoft.com/office/drawing/2014/main" id="{D205314B-B8E6-D4E3-5FBE-26631C69C1D8}"/>
              </a:ext>
            </a:extLst>
          </p:cNvPr>
          <p:cNvSpPr txBox="1"/>
          <p:nvPr/>
        </p:nvSpPr>
        <p:spPr>
          <a:xfrm>
            <a:off x="1210510" y="3396115"/>
            <a:ext cx="5406951" cy="830997"/>
          </a:xfrm>
          <a:prstGeom prst="rect">
            <a:avLst/>
          </a:prstGeom>
          <a:noFill/>
        </p:spPr>
        <p:txBody>
          <a:bodyPr wrap="square" lIns="144000" rtlCol="0" anchor="ctr" anchorCtr="0">
            <a:spAutoFit/>
          </a:bodyPr>
          <a:lstStyle/>
          <a:p>
            <a:pPr>
              <a:lnSpc>
                <a:spcPct val="100000"/>
              </a:lnSpc>
              <a:spcBef>
                <a:spcPts val="300"/>
              </a:spcBef>
              <a:spcAft>
                <a:spcPts val="300"/>
              </a:spcAft>
              <a:buClr>
                <a:srgbClr val="17ADB7"/>
              </a:buClr>
            </a:pPr>
            <a:r>
              <a:rPr lang="en-GB" sz="1200">
                <a:solidFill>
                  <a:schemeClr val="tx1">
                    <a:lumMod val="50000"/>
                  </a:schemeClr>
                </a:solidFill>
              </a:rPr>
              <a:t>We involved these groups in developing a core set of principles for all partners to sign up to. The principles reflected how the public would like to be engaged with, and would empower them to become active participants in </a:t>
            </a:r>
            <a:br>
              <a:rPr lang="en-GB" sz="1200">
                <a:solidFill>
                  <a:schemeClr val="tx1">
                    <a:lumMod val="50000"/>
                  </a:schemeClr>
                </a:solidFill>
              </a:rPr>
            </a:br>
            <a:r>
              <a:rPr lang="en-GB" sz="1200">
                <a:solidFill>
                  <a:schemeClr val="tx1">
                    <a:lumMod val="50000"/>
                  </a:schemeClr>
                </a:solidFill>
              </a:rPr>
              <a:t>their own health and wellbeing.</a:t>
            </a:r>
          </a:p>
        </p:txBody>
      </p:sp>
      <p:grpSp>
        <p:nvGrpSpPr>
          <p:cNvPr id="18" name="6">
            <a:extLst>
              <a:ext uri="{FF2B5EF4-FFF2-40B4-BE49-F238E27FC236}">
                <a16:creationId xmlns:a16="http://schemas.microsoft.com/office/drawing/2014/main" id="{617A411C-3680-70D3-A56D-0AC5B0014864}"/>
              </a:ext>
              <a:ext uri="{C183D7F6-B498-43B3-948B-1728B52AA6E4}">
                <adec:decorative xmlns:adec="http://schemas.microsoft.com/office/drawing/2017/decorative" val="1"/>
              </a:ext>
            </a:extLst>
          </p:cNvPr>
          <p:cNvGrpSpPr/>
          <p:nvPr/>
        </p:nvGrpSpPr>
        <p:grpSpPr>
          <a:xfrm>
            <a:off x="6779738" y="3348281"/>
            <a:ext cx="4846849" cy="753460"/>
            <a:chOff x="6779738" y="3337745"/>
            <a:chExt cx="4846849" cy="753460"/>
          </a:xfrm>
        </p:grpSpPr>
        <p:sp>
          <p:nvSpPr>
            <p:cNvPr id="98" name="Rectangle 97">
              <a:extLst>
                <a:ext uri="{FF2B5EF4-FFF2-40B4-BE49-F238E27FC236}">
                  <a16:creationId xmlns:a16="http://schemas.microsoft.com/office/drawing/2014/main" id="{C92A177E-28F2-35B7-FE70-63E60D550AD1}"/>
                </a:ext>
              </a:extLst>
            </p:cNvPr>
            <p:cNvSpPr/>
            <p:nvPr/>
          </p:nvSpPr>
          <p:spPr>
            <a:xfrm>
              <a:off x="7096605" y="3337745"/>
              <a:ext cx="4529982" cy="753460"/>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Icon 6">
              <a:extLst>
                <a:ext uri="{FF2B5EF4-FFF2-40B4-BE49-F238E27FC236}">
                  <a16:creationId xmlns:a16="http://schemas.microsoft.com/office/drawing/2014/main" id="{F37F1551-28A7-BB5D-606D-F9F97937B865}"/>
                </a:ext>
              </a:extLst>
            </p:cNvPr>
            <p:cNvGrpSpPr/>
            <p:nvPr/>
          </p:nvGrpSpPr>
          <p:grpSpPr>
            <a:xfrm>
              <a:off x="6779738" y="3385009"/>
              <a:ext cx="664632" cy="664632"/>
              <a:chOff x="6779738" y="3385009"/>
              <a:chExt cx="664632" cy="664632"/>
            </a:xfrm>
          </p:grpSpPr>
          <p:grpSp>
            <p:nvGrpSpPr>
              <p:cNvPr id="48" name="Icon 6">
                <a:extLst>
                  <a:ext uri="{FF2B5EF4-FFF2-40B4-BE49-F238E27FC236}">
                    <a16:creationId xmlns:a16="http://schemas.microsoft.com/office/drawing/2014/main" id="{E9EE11C7-3106-574B-AA0E-BAEB52BCD07B}"/>
                  </a:ext>
                  <a:ext uri="{C183D7F6-B498-43B3-948B-1728B52AA6E4}">
                    <adec:decorative xmlns:adec="http://schemas.microsoft.com/office/drawing/2017/decorative" val="1"/>
                  </a:ext>
                </a:extLst>
              </p:cNvPr>
              <p:cNvGrpSpPr/>
              <p:nvPr/>
            </p:nvGrpSpPr>
            <p:grpSpPr>
              <a:xfrm>
                <a:off x="6779738" y="3385009"/>
                <a:ext cx="664632" cy="664632"/>
                <a:chOff x="3527839" y="915863"/>
                <a:chExt cx="586800" cy="586800"/>
              </a:xfrm>
              <a:solidFill>
                <a:schemeClr val="accent6"/>
              </a:solidFill>
            </p:grpSpPr>
            <p:sp>
              <p:nvSpPr>
                <p:cNvPr id="49" name="object 21">
                  <a:extLst>
                    <a:ext uri="{FF2B5EF4-FFF2-40B4-BE49-F238E27FC236}">
                      <a16:creationId xmlns:a16="http://schemas.microsoft.com/office/drawing/2014/main" id="{72087417-96EF-784B-85FA-BC89C301728D}"/>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F1A233"/>
                </a:solidFill>
              </p:spPr>
              <p:txBody>
                <a:bodyPr wrap="square" lIns="0" tIns="0" rIns="0" bIns="0" rtlCol="0"/>
                <a:lstStyle/>
                <a:p>
                  <a:endParaRPr/>
                </a:p>
              </p:txBody>
            </p:sp>
            <p:sp>
              <p:nvSpPr>
                <p:cNvPr id="50" name="object 24">
                  <a:extLst>
                    <a:ext uri="{FF2B5EF4-FFF2-40B4-BE49-F238E27FC236}">
                      <a16:creationId xmlns:a16="http://schemas.microsoft.com/office/drawing/2014/main" id="{D5CF134E-BC78-5B4C-B937-4D75D342DDFE}"/>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grpFill/>
              </p:spPr>
              <p:txBody>
                <a:bodyPr wrap="square" lIns="0" tIns="0" rIns="0" bIns="0" rtlCol="0"/>
                <a:lstStyle/>
                <a:p>
                  <a:endParaRPr/>
                </a:p>
              </p:txBody>
            </p:sp>
          </p:grpSp>
          <p:pic>
            <p:nvPicPr>
              <p:cNvPr id="65" name="Picture 64">
                <a:extLst>
                  <a:ext uri="{FF2B5EF4-FFF2-40B4-BE49-F238E27FC236}">
                    <a16:creationId xmlns:a16="http://schemas.microsoft.com/office/drawing/2014/main" id="{55049D7C-BF38-AD40-9B5D-57A2789D0DEC}"/>
                  </a:ext>
                  <a:ext uri="{C183D7F6-B498-43B3-948B-1728B52AA6E4}">
                    <adec:decorative xmlns:adec="http://schemas.microsoft.com/office/drawing/2017/decorative" val="1"/>
                  </a:ext>
                </a:extLst>
              </p:cNvPr>
              <p:cNvPicPr>
                <a:picLocks noChangeAspect="1"/>
              </p:cNvPicPr>
              <p:nvPr/>
            </p:nvPicPr>
            <p:blipFill>
              <a:blip r:embed="rId8"/>
              <a:srcRect/>
              <a:stretch/>
            </p:blipFill>
            <p:spPr>
              <a:xfrm>
                <a:off x="6919485" y="3546127"/>
                <a:ext cx="393537" cy="393537"/>
              </a:xfrm>
              <a:prstGeom prst="rect">
                <a:avLst/>
              </a:prstGeom>
            </p:spPr>
          </p:pic>
        </p:grpSp>
      </p:grpSp>
      <p:sp>
        <p:nvSpPr>
          <p:cNvPr id="99" name="text 6">
            <a:extLst>
              <a:ext uri="{FF2B5EF4-FFF2-40B4-BE49-F238E27FC236}">
                <a16:creationId xmlns:a16="http://schemas.microsoft.com/office/drawing/2014/main" id="{22583597-2813-EADF-5AC4-6549D9538821}"/>
              </a:ext>
            </a:extLst>
          </p:cNvPr>
          <p:cNvSpPr txBox="1"/>
          <p:nvPr/>
        </p:nvSpPr>
        <p:spPr>
          <a:xfrm>
            <a:off x="7442339" y="3388561"/>
            <a:ext cx="4174846" cy="646331"/>
          </a:xfrm>
          <a:prstGeom prst="rect">
            <a:avLst/>
          </a:prstGeom>
          <a:noFill/>
        </p:spPr>
        <p:txBody>
          <a:bodyPr wrap="square" lIns="144000" rtlCol="0" anchor="ctr" anchorCtr="0">
            <a:spAutoFit/>
          </a:bodyPr>
          <a:lstStyle/>
          <a:p>
            <a:pPr marL="7938">
              <a:lnSpc>
                <a:spcPct val="100000"/>
              </a:lnSpc>
              <a:spcBef>
                <a:spcPts val="300"/>
              </a:spcBef>
              <a:spcAft>
                <a:spcPts val="300"/>
              </a:spcAft>
              <a:buClr>
                <a:srgbClr val="17ADB7"/>
              </a:buClr>
            </a:pPr>
            <a:r>
              <a:rPr lang="en-GB" sz="1200">
                <a:solidFill>
                  <a:schemeClr val="tx1">
                    <a:lumMod val="50000"/>
                  </a:schemeClr>
                </a:solidFill>
              </a:rPr>
              <a:t>We will work with partners, the public and the VCSE to identify opportunities for the codesign or coproduction of services, where clinically it is possible to do so. </a:t>
            </a:r>
          </a:p>
        </p:txBody>
      </p:sp>
      <p:grpSp>
        <p:nvGrpSpPr>
          <p:cNvPr id="20" name="7">
            <a:extLst>
              <a:ext uri="{FF2B5EF4-FFF2-40B4-BE49-F238E27FC236}">
                <a16:creationId xmlns:a16="http://schemas.microsoft.com/office/drawing/2014/main" id="{CBC565F7-F481-8E70-7664-1EF447895076}"/>
              </a:ext>
              <a:ext uri="{C183D7F6-B498-43B3-948B-1728B52AA6E4}">
                <adec:decorative xmlns:adec="http://schemas.microsoft.com/office/drawing/2017/decorative" val="1"/>
              </a:ext>
            </a:extLst>
          </p:cNvPr>
          <p:cNvGrpSpPr/>
          <p:nvPr/>
        </p:nvGrpSpPr>
        <p:grpSpPr>
          <a:xfrm>
            <a:off x="571930" y="4354142"/>
            <a:ext cx="6025996" cy="847503"/>
            <a:chOff x="571930" y="4354142"/>
            <a:chExt cx="6025996" cy="847503"/>
          </a:xfrm>
        </p:grpSpPr>
        <p:sp>
          <p:nvSpPr>
            <p:cNvPr id="100" name="Rectangle 99">
              <a:extLst>
                <a:ext uri="{FF2B5EF4-FFF2-40B4-BE49-F238E27FC236}">
                  <a16:creationId xmlns:a16="http://schemas.microsoft.com/office/drawing/2014/main" id="{D86CE847-B76A-A524-CD84-B5610A299B44}"/>
                </a:ext>
              </a:extLst>
            </p:cNvPr>
            <p:cNvSpPr/>
            <p:nvPr/>
          </p:nvSpPr>
          <p:spPr>
            <a:xfrm>
              <a:off x="884064" y="4354142"/>
              <a:ext cx="5713862" cy="847503"/>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Icon 7">
              <a:extLst>
                <a:ext uri="{FF2B5EF4-FFF2-40B4-BE49-F238E27FC236}">
                  <a16:creationId xmlns:a16="http://schemas.microsoft.com/office/drawing/2014/main" id="{A3275CA1-2597-9ADE-B8C9-55F7EF5E0342}"/>
                </a:ext>
                <a:ext uri="{C183D7F6-B498-43B3-948B-1728B52AA6E4}">
                  <adec:decorative xmlns:adec="http://schemas.microsoft.com/office/drawing/2017/decorative" val="1"/>
                </a:ext>
              </a:extLst>
            </p:cNvPr>
            <p:cNvGrpSpPr/>
            <p:nvPr/>
          </p:nvGrpSpPr>
          <p:grpSpPr>
            <a:xfrm>
              <a:off x="571930" y="4436280"/>
              <a:ext cx="664632" cy="664632"/>
              <a:chOff x="571930" y="4436280"/>
              <a:chExt cx="664632" cy="664632"/>
            </a:xfrm>
          </p:grpSpPr>
          <p:grpSp>
            <p:nvGrpSpPr>
              <p:cNvPr id="33" name="Group 32">
                <a:extLst>
                  <a:ext uri="{FF2B5EF4-FFF2-40B4-BE49-F238E27FC236}">
                    <a16:creationId xmlns:a16="http://schemas.microsoft.com/office/drawing/2014/main" id="{F589CFF5-520D-D144-A001-54F6E5579C24}"/>
                  </a:ext>
                  <a:ext uri="{C183D7F6-B498-43B3-948B-1728B52AA6E4}">
                    <adec:decorative xmlns:adec="http://schemas.microsoft.com/office/drawing/2017/decorative" val="1"/>
                  </a:ext>
                </a:extLst>
              </p:cNvPr>
              <p:cNvGrpSpPr/>
              <p:nvPr/>
            </p:nvGrpSpPr>
            <p:grpSpPr>
              <a:xfrm>
                <a:off x="571930" y="4436280"/>
                <a:ext cx="664632" cy="664632"/>
                <a:chOff x="3527839" y="915863"/>
                <a:chExt cx="586800" cy="586800"/>
              </a:xfrm>
              <a:solidFill>
                <a:schemeClr val="accent6"/>
              </a:solidFill>
            </p:grpSpPr>
            <p:sp>
              <p:nvSpPr>
                <p:cNvPr id="34" name="object 21">
                  <a:extLst>
                    <a:ext uri="{FF2B5EF4-FFF2-40B4-BE49-F238E27FC236}">
                      <a16:creationId xmlns:a16="http://schemas.microsoft.com/office/drawing/2014/main" id="{54A76C91-B5B5-CD45-906E-DBE884F1A910}"/>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F1A233"/>
                </a:solidFill>
              </p:spPr>
              <p:txBody>
                <a:bodyPr wrap="square" lIns="0" tIns="0" rIns="0" bIns="0" rtlCol="0"/>
                <a:lstStyle/>
                <a:p>
                  <a:endParaRPr/>
                </a:p>
              </p:txBody>
            </p:sp>
            <p:sp>
              <p:nvSpPr>
                <p:cNvPr id="35" name="object 24">
                  <a:extLst>
                    <a:ext uri="{FF2B5EF4-FFF2-40B4-BE49-F238E27FC236}">
                      <a16:creationId xmlns:a16="http://schemas.microsoft.com/office/drawing/2014/main" id="{18E4A053-2EEA-BD42-B687-325E4CC0BBA1}"/>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grpFill/>
              </p:spPr>
              <p:txBody>
                <a:bodyPr wrap="square" lIns="0" tIns="0" rIns="0" bIns="0" rtlCol="0"/>
                <a:lstStyle/>
                <a:p>
                  <a:endParaRPr/>
                </a:p>
              </p:txBody>
            </p:sp>
          </p:grpSp>
          <p:pic>
            <p:nvPicPr>
              <p:cNvPr id="66" name="Picture 65">
                <a:extLst>
                  <a:ext uri="{FF2B5EF4-FFF2-40B4-BE49-F238E27FC236}">
                    <a16:creationId xmlns:a16="http://schemas.microsoft.com/office/drawing/2014/main" id="{2D03CB86-8D34-814C-AF6D-52AB3F67D742}"/>
                  </a:ext>
                  <a:ext uri="{C183D7F6-B498-43B3-948B-1728B52AA6E4}">
                    <adec:decorative xmlns:adec="http://schemas.microsoft.com/office/drawing/2017/decorative" val="1"/>
                  </a:ext>
                </a:extLst>
              </p:cNvPr>
              <p:cNvPicPr>
                <a:picLocks noChangeAspect="1"/>
              </p:cNvPicPr>
              <p:nvPr/>
            </p:nvPicPr>
            <p:blipFill>
              <a:blip r:embed="rId9"/>
              <a:srcRect/>
              <a:stretch/>
            </p:blipFill>
            <p:spPr>
              <a:xfrm>
                <a:off x="708062" y="4555245"/>
                <a:ext cx="410185" cy="410185"/>
              </a:xfrm>
              <a:prstGeom prst="rect">
                <a:avLst/>
              </a:prstGeom>
            </p:spPr>
          </p:pic>
        </p:grpSp>
      </p:grpSp>
      <p:sp>
        <p:nvSpPr>
          <p:cNvPr id="101" name="text 7">
            <a:extLst>
              <a:ext uri="{FF2B5EF4-FFF2-40B4-BE49-F238E27FC236}">
                <a16:creationId xmlns:a16="http://schemas.microsoft.com/office/drawing/2014/main" id="{90D05534-9AD9-3FB9-8B25-6E5B149FC3BE}"/>
              </a:ext>
            </a:extLst>
          </p:cNvPr>
          <p:cNvSpPr txBox="1"/>
          <p:nvPr/>
        </p:nvSpPr>
        <p:spPr>
          <a:xfrm>
            <a:off x="1210510" y="4370648"/>
            <a:ext cx="5406951" cy="830997"/>
          </a:xfrm>
          <a:prstGeom prst="rect">
            <a:avLst/>
          </a:prstGeom>
          <a:noFill/>
        </p:spPr>
        <p:txBody>
          <a:bodyPr wrap="square" lIns="144000" rtlCol="0" anchor="ctr" anchorCtr="0">
            <a:spAutoFit/>
          </a:bodyPr>
          <a:lstStyle/>
          <a:p>
            <a:pPr>
              <a:lnSpc>
                <a:spcPct val="100000"/>
              </a:lnSpc>
              <a:spcBef>
                <a:spcPts val="300"/>
              </a:spcBef>
              <a:spcAft>
                <a:spcPts val="300"/>
              </a:spcAft>
              <a:buClr>
                <a:srgbClr val="17ADB7"/>
              </a:buClr>
            </a:pPr>
            <a:r>
              <a:rPr lang="en-GB" sz="1200">
                <a:solidFill>
                  <a:schemeClr val="tx1">
                    <a:lumMod val="50000"/>
                  </a:schemeClr>
                </a:solidFill>
              </a:rPr>
              <a:t>We used feedback from our engagement to develop our system-wide strategy for engaging with people and communities that supports the 10 principles set out in the ICB implementation guidance on working with people and communities.</a:t>
            </a:r>
          </a:p>
        </p:txBody>
      </p:sp>
      <p:grpSp>
        <p:nvGrpSpPr>
          <p:cNvPr id="22" name="8">
            <a:extLst>
              <a:ext uri="{FF2B5EF4-FFF2-40B4-BE49-F238E27FC236}">
                <a16:creationId xmlns:a16="http://schemas.microsoft.com/office/drawing/2014/main" id="{EAC8E2CE-D972-3C3B-8B20-FF5FD8D7D69D}"/>
              </a:ext>
              <a:ext uri="{C183D7F6-B498-43B3-948B-1728B52AA6E4}">
                <adec:decorative xmlns:adec="http://schemas.microsoft.com/office/drawing/2017/decorative" val="1"/>
              </a:ext>
            </a:extLst>
          </p:cNvPr>
          <p:cNvGrpSpPr/>
          <p:nvPr/>
        </p:nvGrpSpPr>
        <p:grpSpPr>
          <a:xfrm>
            <a:off x="6779738" y="4212466"/>
            <a:ext cx="4857009" cy="886604"/>
            <a:chOff x="6779738" y="4212466"/>
            <a:chExt cx="4857009" cy="886604"/>
          </a:xfrm>
        </p:grpSpPr>
        <p:sp>
          <p:nvSpPr>
            <p:cNvPr id="102" name="Rectangle 101">
              <a:extLst>
                <a:ext uri="{FF2B5EF4-FFF2-40B4-BE49-F238E27FC236}">
                  <a16:creationId xmlns:a16="http://schemas.microsoft.com/office/drawing/2014/main" id="{08570DD2-4E91-BC0A-FE4E-1ADC626EEB4D}"/>
                </a:ext>
              </a:extLst>
            </p:cNvPr>
            <p:cNvSpPr/>
            <p:nvPr/>
          </p:nvSpPr>
          <p:spPr>
            <a:xfrm>
              <a:off x="7106765" y="4212466"/>
              <a:ext cx="4529982" cy="886604"/>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Icon 8">
              <a:extLst>
                <a:ext uri="{FF2B5EF4-FFF2-40B4-BE49-F238E27FC236}">
                  <a16:creationId xmlns:a16="http://schemas.microsoft.com/office/drawing/2014/main" id="{C529BB24-4DAD-0F36-DF10-D42D2A7CB1E3}"/>
                </a:ext>
              </a:extLst>
            </p:cNvPr>
            <p:cNvGrpSpPr/>
            <p:nvPr/>
          </p:nvGrpSpPr>
          <p:grpSpPr>
            <a:xfrm>
              <a:off x="6779738" y="4328008"/>
              <a:ext cx="664632" cy="664632"/>
              <a:chOff x="6779738" y="4328008"/>
              <a:chExt cx="664632" cy="664632"/>
            </a:xfrm>
          </p:grpSpPr>
          <p:grpSp>
            <p:nvGrpSpPr>
              <p:cNvPr id="45" name="Group 44">
                <a:extLst>
                  <a:ext uri="{FF2B5EF4-FFF2-40B4-BE49-F238E27FC236}">
                    <a16:creationId xmlns:a16="http://schemas.microsoft.com/office/drawing/2014/main" id="{5B946834-7508-E54F-B8DA-E569130F5212}"/>
                  </a:ext>
                  <a:ext uri="{C183D7F6-B498-43B3-948B-1728B52AA6E4}">
                    <adec:decorative xmlns:adec="http://schemas.microsoft.com/office/drawing/2017/decorative" val="1"/>
                  </a:ext>
                </a:extLst>
              </p:cNvPr>
              <p:cNvGrpSpPr/>
              <p:nvPr/>
            </p:nvGrpSpPr>
            <p:grpSpPr>
              <a:xfrm>
                <a:off x="6779738" y="4328008"/>
                <a:ext cx="664632" cy="664632"/>
                <a:chOff x="3527839" y="915863"/>
                <a:chExt cx="586800" cy="586800"/>
              </a:xfrm>
              <a:solidFill>
                <a:schemeClr val="accent1"/>
              </a:solidFill>
            </p:grpSpPr>
            <p:sp>
              <p:nvSpPr>
                <p:cNvPr id="46" name="object 21">
                  <a:extLst>
                    <a:ext uri="{FF2B5EF4-FFF2-40B4-BE49-F238E27FC236}">
                      <a16:creationId xmlns:a16="http://schemas.microsoft.com/office/drawing/2014/main" id="{0331E0AD-BBEE-2544-A256-A9427F90B079}"/>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599F"/>
                </a:solidFill>
              </p:spPr>
              <p:txBody>
                <a:bodyPr wrap="square" lIns="0" tIns="0" rIns="0" bIns="0" rtlCol="0"/>
                <a:lstStyle/>
                <a:p>
                  <a:endParaRPr/>
                </a:p>
              </p:txBody>
            </p:sp>
            <p:sp>
              <p:nvSpPr>
                <p:cNvPr id="47" name="object 24">
                  <a:extLst>
                    <a:ext uri="{FF2B5EF4-FFF2-40B4-BE49-F238E27FC236}">
                      <a16:creationId xmlns:a16="http://schemas.microsoft.com/office/drawing/2014/main" id="{B04E1A51-9B79-FB48-894D-F6536D2DBEE6}"/>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grpFill/>
              </p:spPr>
              <p:txBody>
                <a:bodyPr wrap="square" lIns="0" tIns="0" rIns="0" bIns="0" rtlCol="0"/>
                <a:lstStyle/>
                <a:p>
                  <a:endParaRPr/>
                </a:p>
              </p:txBody>
            </p:sp>
          </p:grpSp>
          <p:pic>
            <p:nvPicPr>
              <p:cNvPr id="72" name="Picture 71">
                <a:extLst>
                  <a:ext uri="{FF2B5EF4-FFF2-40B4-BE49-F238E27FC236}">
                    <a16:creationId xmlns:a16="http://schemas.microsoft.com/office/drawing/2014/main" id="{EC66D603-E95B-9A46-B85A-9AD201D9A2A9}"/>
                  </a:ext>
                  <a:ext uri="{C183D7F6-B498-43B3-948B-1728B52AA6E4}">
                    <adec:decorative xmlns:adec="http://schemas.microsoft.com/office/drawing/2017/decorative" val="1"/>
                  </a:ext>
                </a:extLst>
              </p:cNvPr>
              <p:cNvPicPr>
                <a:picLocks noChangeAspect="1"/>
              </p:cNvPicPr>
              <p:nvPr/>
            </p:nvPicPr>
            <p:blipFill>
              <a:blip r:embed="rId10"/>
              <a:srcRect/>
              <a:stretch/>
            </p:blipFill>
            <p:spPr>
              <a:xfrm>
                <a:off x="6884151" y="4416593"/>
                <a:ext cx="461750" cy="461750"/>
              </a:xfrm>
              <a:prstGeom prst="rect">
                <a:avLst/>
              </a:prstGeom>
            </p:spPr>
          </p:pic>
        </p:grpSp>
      </p:grpSp>
      <p:sp>
        <p:nvSpPr>
          <p:cNvPr id="103" name="text 8">
            <a:extLst>
              <a:ext uri="{FF2B5EF4-FFF2-40B4-BE49-F238E27FC236}">
                <a16:creationId xmlns:a16="http://schemas.microsoft.com/office/drawing/2014/main" id="{C3C0FF79-5C3C-EEA4-59A7-73E56066CE42}"/>
              </a:ext>
            </a:extLst>
          </p:cNvPr>
          <p:cNvSpPr txBox="1"/>
          <p:nvPr/>
        </p:nvSpPr>
        <p:spPr>
          <a:xfrm>
            <a:off x="7473349" y="4226766"/>
            <a:ext cx="4010589" cy="830997"/>
          </a:xfrm>
          <a:prstGeom prst="rect">
            <a:avLst/>
          </a:prstGeom>
          <a:noFill/>
        </p:spPr>
        <p:txBody>
          <a:bodyPr wrap="square" lIns="144000" rtlCol="0" anchor="ctr" anchorCtr="0">
            <a:spAutoFit/>
          </a:bodyPr>
          <a:lstStyle/>
          <a:p>
            <a:pPr marL="7938">
              <a:lnSpc>
                <a:spcPct val="100000"/>
              </a:lnSpc>
              <a:spcBef>
                <a:spcPts val="300"/>
              </a:spcBef>
              <a:spcAft>
                <a:spcPts val="300"/>
              </a:spcAft>
              <a:buClr>
                <a:srgbClr val="17ADB7"/>
              </a:buClr>
            </a:pPr>
            <a:r>
              <a:rPr lang="en-GB" sz="1200">
                <a:solidFill>
                  <a:schemeClr val="tx1">
                    <a:lumMod val="50000"/>
                  </a:schemeClr>
                </a:solidFill>
              </a:rPr>
              <a:t>We are working to strengthen local networks with the voluntary and community sector, to inform future engagement activity and build on established channels for two-way engagement.</a:t>
            </a:r>
          </a:p>
        </p:txBody>
      </p:sp>
      <p:grpSp>
        <p:nvGrpSpPr>
          <p:cNvPr id="28" name="9">
            <a:extLst>
              <a:ext uri="{FF2B5EF4-FFF2-40B4-BE49-F238E27FC236}">
                <a16:creationId xmlns:a16="http://schemas.microsoft.com/office/drawing/2014/main" id="{FC826F3E-6F07-5248-9567-556324FBA765}"/>
              </a:ext>
              <a:ext uri="{C183D7F6-B498-43B3-948B-1728B52AA6E4}">
                <adec:decorative xmlns:adec="http://schemas.microsoft.com/office/drawing/2017/decorative" val="1"/>
              </a:ext>
            </a:extLst>
          </p:cNvPr>
          <p:cNvGrpSpPr/>
          <p:nvPr/>
        </p:nvGrpSpPr>
        <p:grpSpPr>
          <a:xfrm>
            <a:off x="571930" y="5329014"/>
            <a:ext cx="6025996" cy="847503"/>
            <a:chOff x="571930" y="5329014"/>
            <a:chExt cx="6025996" cy="847503"/>
          </a:xfrm>
        </p:grpSpPr>
        <p:sp>
          <p:nvSpPr>
            <p:cNvPr id="104" name="Rectangle 103">
              <a:extLst>
                <a:ext uri="{FF2B5EF4-FFF2-40B4-BE49-F238E27FC236}">
                  <a16:creationId xmlns:a16="http://schemas.microsoft.com/office/drawing/2014/main" id="{7C941FFC-B39D-B912-A95D-ACD1E48AA5E6}"/>
                </a:ext>
              </a:extLst>
            </p:cNvPr>
            <p:cNvSpPr/>
            <p:nvPr/>
          </p:nvSpPr>
          <p:spPr>
            <a:xfrm>
              <a:off x="884064" y="5329014"/>
              <a:ext cx="5713862" cy="847503"/>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7" name="Icon 9">
              <a:extLst>
                <a:ext uri="{FF2B5EF4-FFF2-40B4-BE49-F238E27FC236}">
                  <a16:creationId xmlns:a16="http://schemas.microsoft.com/office/drawing/2014/main" id="{28ED5F29-F76C-BC5A-F152-8C13D92738B0}"/>
                </a:ext>
                <a:ext uri="{C183D7F6-B498-43B3-948B-1728B52AA6E4}">
                  <adec:decorative xmlns:adec="http://schemas.microsoft.com/office/drawing/2017/decorative" val="1"/>
                </a:ext>
              </a:extLst>
            </p:cNvPr>
            <p:cNvGrpSpPr/>
            <p:nvPr/>
          </p:nvGrpSpPr>
          <p:grpSpPr>
            <a:xfrm>
              <a:off x="571930" y="5420449"/>
              <a:ext cx="664632" cy="664632"/>
              <a:chOff x="571930" y="5438896"/>
              <a:chExt cx="664632" cy="664632"/>
            </a:xfrm>
          </p:grpSpPr>
          <p:grpSp>
            <p:nvGrpSpPr>
              <p:cNvPr id="36" name="Group 35">
                <a:extLst>
                  <a:ext uri="{FF2B5EF4-FFF2-40B4-BE49-F238E27FC236}">
                    <a16:creationId xmlns:a16="http://schemas.microsoft.com/office/drawing/2014/main" id="{D0AAD10D-B656-4348-B35C-EB7B1D714CA5}"/>
                  </a:ext>
                  <a:ext uri="{C183D7F6-B498-43B3-948B-1728B52AA6E4}">
                    <adec:decorative xmlns:adec="http://schemas.microsoft.com/office/drawing/2017/decorative" val="1"/>
                  </a:ext>
                </a:extLst>
              </p:cNvPr>
              <p:cNvGrpSpPr/>
              <p:nvPr/>
            </p:nvGrpSpPr>
            <p:grpSpPr>
              <a:xfrm>
                <a:off x="571930" y="5438896"/>
                <a:ext cx="664632" cy="664632"/>
                <a:chOff x="3527839" y="915863"/>
                <a:chExt cx="586800" cy="586800"/>
              </a:xfrm>
              <a:solidFill>
                <a:schemeClr val="accent3"/>
              </a:solidFill>
            </p:grpSpPr>
            <p:sp>
              <p:nvSpPr>
                <p:cNvPr id="37" name="object 21">
                  <a:extLst>
                    <a:ext uri="{FF2B5EF4-FFF2-40B4-BE49-F238E27FC236}">
                      <a16:creationId xmlns:a16="http://schemas.microsoft.com/office/drawing/2014/main" id="{81FFFC95-D3B2-EA42-BC4A-D974CBF561A1}"/>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AD8"/>
                </a:solidFill>
              </p:spPr>
              <p:txBody>
                <a:bodyPr wrap="square" lIns="0" tIns="0" rIns="0" bIns="0" rtlCol="0"/>
                <a:lstStyle/>
                <a:p>
                  <a:endParaRPr/>
                </a:p>
              </p:txBody>
            </p:sp>
            <p:sp>
              <p:nvSpPr>
                <p:cNvPr id="38" name="object 24">
                  <a:extLst>
                    <a:ext uri="{FF2B5EF4-FFF2-40B4-BE49-F238E27FC236}">
                      <a16:creationId xmlns:a16="http://schemas.microsoft.com/office/drawing/2014/main" id="{C870FCFD-4F95-CB41-A32B-E47C870BF8CF}"/>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grpFill/>
              </p:spPr>
              <p:txBody>
                <a:bodyPr wrap="square" lIns="0" tIns="0" rIns="0" bIns="0" rtlCol="0"/>
                <a:lstStyle/>
                <a:p>
                  <a:endParaRPr/>
                </a:p>
              </p:txBody>
            </p:sp>
          </p:grpSp>
          <p:pic>
            <p:nvPicPr>
              <p:cNvPr id="78" name="Picture 77">
                <a:extLst>
                  <a:ext uri="{FF2B5EF4-FFF2-40B4-BE49-F238E27FC236}">
                    <a16:creationId xmlns:a16="http://schemas.microsoft.com/office/drawing/2014/main" id="{A70F3057-9FFE-AF4C-A53B-D130CE5584AE}"/>
                  </a:ext>
                  <a:ext uri="{C183D7F6-B498-43B3-948B-1728B52AA6E4}">
                    <adec:decorative xmlns:adec="http://schemas.microsoft.com/office/drawing/2017/decorative" val="1"/>
                  </a:ext>
                </a:extLst>
              </p:cNvPr>
              <p:cNvPicPr>
                <a:picLocks noChangeAspect="1"/>
              </p:cNvPicPr>
              <p:nvPr/>
            </p:nvPicPr>
            <p:blipFill>
              <a:blip r:embed="rId11"/>
              <a:srcRect/>
              <a:stretch/>
            </p:blipFill>
            <p:spPr>
              <a:xfrm>
                <a:off x="701028" y="5518117"/>
                <a:ext cx="412750" cy="412750"/>
              </a:xfrm>
              <a:prstGeom prst="rect">
                <a:avLst/>
              </a:prstGeom>
            </p:spPr>
          </p:pic>
        </p:grpSp>
      </p:grpSp>
      <p:sp>
        <p:nvSpPr>
          <p:cNvPr id="105" name="text 9">
            <a:extLst>
              <a:ext uri="{FF2B5EF4-FFF2-40B4-BE49-F238E27FC236}">
                <a16:creationId xmlns:a16="http://schemas.microsoft.com/office/drawing/2014/main" id="{A0251A04-F495-BFC7-2C7C-FC2B46869C6B}"/>
              </a:ext>
            </a:extLst>
          </p:cNvPr>
          <p:cNvSpPr txBox="1"/>
          <p:nvPr/>
        </p:nvSpPr>
        <p:spPr>
          <a:xfrm>
            <a:off x="1161129" y="5429599"/>
            <a:ext cx="5406951" cy="646331"/>
          </a:xfrm>
          <a:prstGeom prst="rect">
            <a:avLst/>
          </a:prstGeom>
          <a:noFill/>
        </p:spPr>
        <p:txBody>
          <a:bodyPr wrap="square" lIns="144000" rtlCol="0" anchor="ctr" anchorCtr="0">
            <a:spAutoFit/>
          </a:bodyPr>
          <a:lstStyle/>
          <a:p>
            <a:pPr marL="38100">
              <a:lnSpc>
                <a:spcPct val="100000"/>
              </a:lnSpc>
              <a:spcBef>
                <a:spcPts val="300"/>
              </a:spcBef>
              <a:spcAft>
                <a:spcPts val="300"/>
              </a:spcAft>
              <a:buClr>
                <a:srgbClr val="17ADB7"/>
              </a:buClr>
            </a:pPr>
            <a:r>
              <a:rPr lang="en-GB" sz="1200">
                <a:solidFill>
                  <a:schemeClr val="tx1">
                    <a:lumMod val="50000"/>
                  </a:schemeClr>
                </a:solidFill>
              </a:rPr>
              <a:t>We are working with the councils to develop a system-wide observatory of local intelligence to help partners identify existing inequalities and to understand the impact these have on opportunities for health and wellbeing.</a:t>
            </a:r>
          </a:p>
        </p:txBody>
      </p:sp>
      <p:grpSp>
        <p:nvGrpSpPr>
          <p:cNvPr id="107" name="10">
            <a:extLst>
              <a:ext uri="{FF2B5EF4-FFF2-40B4-BE49-F238E27FC236}">
                <a16:creationId xmlns:a16="http://schemas.microsoft.com/office/drawing/2014/main" id="{CB40E69B-6F34-AAD4-EC48-39FC73A73932}"/>
              </a:ext>
              <a:ext uri="{C183D7F6-B498-43B3-948B-1728B52AA6E4}">
                <adec:decorative xmlns:adec="http://schemas.microsoft.com/office/drawing/2017/decorative" val="1"/>
              </a:ext>
            </a:extLst>
          </p:cNvPr>
          <p:cNvGrpSpPr/>
          <p:nvPr/>
        </p:nvGrpSpPr>
        <p:grpSpPr>
          <a:xfrm>
            <a:off x="6779738" y="5209156"/>
            <a:ext cx="4857009" cy="967007"/>
            <a:chOff x="6779738" y="5209156"/>
            <a:chExt cx="4857009" cy="967007"/>
          </a:xfrm>
        </p:grpSpPr>
        <p:sp>
          <p:nvSpPr>
            <p:cNvPr id="106" name="Rectangle 105">
              <a:extLst>
                <a:ext uri="{FF2B5EF4-FFF2-40B4-BE49-F238E27FC236}">
                  <a16:creationId xmlns:a16="http://schemas.microsoft.com/office/drawing/2014/main" id="{5A1BAEE9-A532-B07D-06B9-AEB973861055}"/>
                </a:ext>
              </a:extLst>
            </p:cNvPr>
            <p:cNvSpPr/>
            <p:nvPr/>
          </p:nvSpPr>
          <p:spPr>
            <a:xfrm>
              <a:off x="7106765" y="5209156"/>
              <a:ext cx="4529982" cy="967007"/>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Icon 10">
              <a:extLst>
                <a:ext uri="{FF2B5EF4-FFF2-40B4-BE49-F238E27FC236}">
                  <a16:creationId xmlns:a16="http://schemas.microsoft.com/office/drawing/2014/main" id="{F435E576-F056-2619-E730-485F5674228E}"/>
                </a:ext>
              </a:extLst>
            </p:cNvPr>
            <p:cNvGrpSpPr/>
            <p:nvPr/>
          </p:nvGrpSpPr>
          <p:grpSpPr>
            <a:xfrm>
              <a:off x="6779738" y="5360343"/>
              <a:ext cx="664632" cy="664632"/>
              <a:chOff x="6779738" y="5384515"/>
              <a:chExt cx="664632" cy="664632"/>
            </a:xfrm>
          </p:grpSpPr>
          <p:grpSp>
            <p:nvGrpSpPr>
              <p:cNvPr id="51" name="Group 50">
                <a:extLst>
                  <a:ext uri="{FF2B5EF4-FFF2-40B4-BE49-F238E27FC236}">
                    <a16:creationId xmlns:a16="http://schemas.microsoft.com/office/drawing/2014/main" id="{572D9047-34BF-E34E-9546-D24AEF6DC24E}"/>
                  </a:ext>
                  <a:ext uri="{C183D7F6-B498-43B3-948B-1728B52AA6E4}">
                    <adec:decorative xmlns:adec="http://schemas.microsoft.com/office/drawing/2017/decorative" val="1"/>
                  </a:ext>
                </a:extLst>
              </p:cNvPr>
              <p:cNvGrpSpPr/>
              <p:nvPr/>
            </p:nvGrpSpPr>
            <p:grpSpPr>
              <a:xfrm>
                <a:off x="6779738" y="5384515"/>
                <a:ext cx="664632" cy="664632"/>
                <a:chOff x="3527839" y="915863"/>
                <a:chExt cx="586800" cy="586800"/>
              </a:xfrm>
              <a:solidFill>
                <a:schemeClr val="accent4"/>
              </a:solidFill>
            </p:grpSpPr>
            <p:sp>
              <p:nvSpPr>
                <p:cNvPr id="52" name="object 21">
                  <a:extLst>
                    <a:ext uri="{FF2B5EF4-FFF2-40B4-BE49-F238E27FC236}">
                      <a16:creationId xmlns:a16="http://schemas.microsoft.com/office/drawing/2014/main" id="{2D8926B4-3580-EE48-BC45-6925D13C36C5}"/>
                    </a:ext>
                  </a:extLst>
                </p:cNvPr>
                <p:cNvSpPr/>
                <p:nvPr/>
              </p:nvSpPr>
              <p:spPr>
                <a:xfrm>
                  <a:off x="3527839" y="915863"/>
                  <a:ext cx="586800"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6AD"/>
                </a:solidFill>
              </p:spPr>
              <p:txBody>
                <a:bodyPr wrap="square" lIns="0" tIns="0" rIns="0" bIns="0" rtlCol="0"/>
                <a:lstStyle/>
                <a:p>
                  <a:endParaRPr/>
                </a:p>
              </p:txBody>
            </p:sp>
            <p:sp>
              <p:nvSpPr>
                <p:cNvPr id="53" name="object 24">
                  <a:extLst>
                    <a:ext uri="{FF2B5EF4-FFF2-40B4-BE49-F238E27FC236}">
                      <a16:creationId xmlns:a16="http://schemas.microsoft.com/office/drawing/2014/main" id="{60F92F81-921D-574E-894D-D0A4F2C2E87B}"/>
                    </a:ext>
                  </a:extLst>
                </p:cNvPr>
                <p:cNvSpPr/>
                <p:nvPr/>
              </p:nvSpPr>
              <p:spPr>
                <a:xfrm>
                  <a:off x="3594439" y="982463"/>
                  <a:ext cx="453600"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grpFill/>
              </p:spPr>
              <p:txBody>
                <a:bodyPr wrap="square" lIns="0" tIns="0" rIns="0" bIns="0" rtlCol="0"/>
                <a:lstStyle/>
                <a:p>
                  <a:endParaRPr/>
                </a:p>
              </p:txBody>
            </p:sp>
          </p:grpSp>
          <p:pic>
            <p:nvPicPr>
              <p:cNvPr id="74" name="Picture 73">
                <a:extLst>
                  <a:ext uri="{FF2B5EF4-FFF2-40B4-BE49-F238E27FC236}">
                    <a16:creationId xmlns:a16="http://schemas.microsoft.com/office/drawing/2014/main" id="{80B3D941-060F-1F42-A5C4-F1A2D5EC9A8A}"/>
                  </a:ext>
                  <a:ext uri="{C183D7F6-B498-43B3-948B-1728B52AA6E4}">
                    <adec:decorative xmlns:adec="http://schemas.microsoft.com/office/drawing/2017/decorative" val="1"/>
                  </a:ext>
                </a:extLst>
              </p:cNvPr>
              <p:cNvPicPr>
                <a:picLocks noChangeAspect="1"/>
              </p:cNvPicPr>
              <p:nvPr/>
            </p:nvPicPr>
            <p:blipFill>
              <a:blip r:embed="rId12"/>
              <a:srcRect/>
              <a:stretch/>
            </p:blipFill>
            <p:spPr>
              <a:xfrm>
                <a:off x="6896483" y="5493034"/>
                <a:ext cx="452382" cy="452382"/>
              </a:xfrm>
              <a:prstGeom prst="rect">
                <a:avLst/>
              </a:prstGeom>
              <a:noFill/>
            </p:spPr>
          </p:pic>
        </p:grpSp>
      </p:grpSp>
      <p:sp>
        <p:nvSpPr>
          <p:cNvPr id="108" name="text 10">
            <a:extLst>
              <a:ext uri="{FF2B5EF4-FFF2-40B4-BE49-F238E27FC236}">
                <a16:creationId xmlns:a16="http://schemas.microsoft.com/office/drawing/2014/main" id="{9D5EB187-C207-7874-5D41-0692FE5D7A22}"/>
              </a:ext>
            </a:extLst>
          </p:cNvPr>
          <p:cNvSpPr txBox="1"/>
          <p:nvPr/>
        </p:nvSpPr>
        <p:spPr>
          <a:xfrm>
            <a:off x="7442339" y="5264155"/>
            <a:ext cx="4010589" cy="830997"/>
          </a:xfrm>
          <a:prstGeom prst="rect">
            <a:avLst/>
          </a:prstGeom>
          <a:noFill/>
        </p:spPr>
        <p:txBody>
          <a:bodyPr wrap="square" lIns="144000" rtlCol="0" anchor="ctr" anchorCtr="0">
            <a:spAutoFit/>
          </a:bodyPr>
          <a:lstStyle/>
          <a:p>
            <a:pPr marL="7938">
              <a:lnSpc>
                <a:spcPct val="100000"/>
              </a:lnSpc>
              <a:spcBef>
                <a:spcPts val="300"/>
              </a:spcBef>
              <a:spcAft>
                <a:spcPts val="300"/>
              </a:spcAft>
              <a:buClr>
                <a:srgbClr val="17ADB7"/>
              </a:buClr>
            </a:pPr>
            <a:r>
              <a:rPr lang="en-GB" sz="1200">
                <a:solidFill>
                  <a:schemeClr val="tx1">
                    <a:lumMod val="50000"/>
                  </a:schemeClr>
                </a:solidFill>
              </a:rPr>
              <a:t>The ICB will continue to iterate and re-validate its vision with the community and provide clear and regular updates on plans to achieve its vision and on progress made in implementing these plans.</a:t>
            </a:r>
            <a:endParaRPr lang="en-GB" sz="1200"/>
          </a:p>
        </p:txBody>
      </p:sp>
      <p:sp>
        <p:nvSpPr>
          <p:cNvPr id="71" name="Footer Placeholder 4">
            <a:extLst>
              <a:ext uri="{FF2B5EF4-FFF2-40B4-BE49-F238E27FC236}">
                <a16:creationId xmlns:a16="http://schemas.microsoft.com/office/drawing/2014/main" id="{CF55EAA1-4194-496F-524F-23899936192D}"/>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p>
        </p:txBody>
      </p:sp>
      <p:sp>
        <p:nvSpPr>
          <p:cNvPr id="73" name="Slide Number Placeholder 8">
            <a:extLst>
              <a:ext uri="{FF2B5EF4-FFF2-40B4-BE49-F238E27FC236}">
                <a16:creationId xmlns:a16="http://schemas.microsoft.com/office/drawing/2014/main" id="{0056565B-BEFA-954B-690A-ABA2EF673BA7}"/>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38</a:t>
            </a:fld>
            <a:endParaRPr lang="en-US"/>
          </a:p>
        </p:txBody>
      </p:sp>
    </p:spTree>
    <p:extLst>
      <p:ext uri="{BB962C8B-B14F-4D97-AF65-F5344CB8AC3E}">
        <p14:creationId xmlns:p14="http://schemas.microsoft.com/office/powerpoint/2010/main" val="3225349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C2C78-98E2-95D1-9054-30ACCD470861}"/>
              </a:ext>
            </a:extLst>
          </p:cNvPr>
          <p:cNvSpPr>
            <a:spLocks noGrp="1"/>
          </p:cNvSpPr>
          <p:nvPr>
            <p:ph type="title"/>
          </p:nvPr>
        </p:nvSpPr>
        <p:spPr>
          <a:xfrm>
            <a:off x="838200" y="477864"/>
            <a:ext cx="10515600" cy="653900"/>
          </a:xfrm>
        </p:spPr>
        <p:txBody>
          <a:bodyPr/>
          <a:lstStyle/>
          <a:p>
            <a:r>
              <a:rPr lang="en-GB" sz="4000"/>
              <a:t>Purpose and aim of the strategy</a:t>
            </a:r>
            <a:endParaRPr lang="en-GB"/>
          </a:p>
        </p:txBody>
      </p:sp>
      <p:sp>
        <p:nvSpPr>
          <p:cNvPr id="3" name="Content Placeholder 2">
            <a:extLst>
              <a:ext uri="{FF2B5EF4-FFF2-40B4-BE49-F238E27FC236}">
                <a16:creationId xmlns:a16="http://schemas.microsoft.com/office/drawing/2014/main" id="{CC6A923B-9C1C-A77C-7DCD-B6F3778D744B}"/>
              </a:ext>
            </a:extLst>
          </p:cNvPr>
          <p:cNvSpPr>
            <a:spLocks noGrp="1"/>
          </p:cNvSpPr>
          <p:nvPr>
            <p:ph idx="1"/>
          </p:nvPr>
        </p:nvSpPr>
        <p:spPr>
          <a:xfrm>
            <a:off x="838200" y="1528352"/>
            <a:ext cx="6501384" cy="4351338"/>
          </a:xfrm>
        </p:spPr>
        <p:txBody>
          <a:bodyPr vert="horz" lIns="0" tIns="0" rIns="0" bIns="0" rtlCol="0" anchor="t">
            <a:normAutofit lnSpcReduction="10000"/>
          </a:bodyPr>
          <a:lstStyle/>
          <a:p>
            <a:pPr>
              <a:lnSpc>
                <a:spcPct val="100000"/>
              </a:lnSpc>
            </a:pPr>
            <a:r>
              <a:rPr lang="en-GB" sz="1500"/>
              <a:t>The purpose of this strategy is to support the four key aims of the ICS, to:</a:t>
            </a:r>
          </a:p>
          <a:p>
            <a:pPr marL="444500" lvl="1" indent="-217170">
              <a:lnSpc>
                <a:spcPct val="100000"/>
              </a:lnSpc>
            </a:pPr>
            <a:r>
              <a:rPr lang="en-GB" sz="1500" b="1"/>
              <a:t>improve outcomes in population health and healthcare </a:t>
            </a:r>
          </a:p>
          <a:p>
            <a:pPr marL="444500" lvl="1" indent="-217170">
              <a:lnSpc>
                <a:spcPct val="100000"/>
              </a:lnSpc>
            </a:pPr>
            <a:r>
              <a:rPr lang="en-GB" sz="1500" b="1"/>
              <a:t>tackle inequalities in outcomes, experience, and access</a:t>
            </a:r>
          </a:p>
          <a:p>
            <a:pPr marL="444500" lvl="1" indent="-217170">
              <a:lnSpc>
                <a:spcPct val="100000"/>
              </a:lnSpc>
            </a:pPr>
            <a:r>
              <a:rPr lang="en-GB" sz="1500" b="1"/>
              <a:t>enhance productivity and value for money </a:t>
            </a:r>
          </a:p>
          <a:p>
            <a:pPr marL="444500" lvl="1" indent="-217170">
              <a:lnSpc>
                <a:spcPct val="100000"/>
              </a:lnSpc>
            </a:pPr>
            <a:r>
              <a:rPr lang="en-GB" sz="1500" b="1"/>
              <a:t>help the NHS support broader social and economic development. </a:t>
            </a:r>
          </a:p>
          <a:p>
            <a:pPr>
              <a:lnSpc>
                <a:spcPct val="100000"/>
              </a:lnSpc>
            </a:pPr>
            <a:r>
              <a:rPr lang="en-GB" sz="1500"/>
              <a:t>It will outline our new approach to public engagement and involvement, including the key principles that will underpin our new ways of working. </a:t>
            </a:r>
          </a:p>
          <a:p>
            <a:pPr>
              <a:lnSpc>
                <a:spcPct val="100000"/>
              </a:lnSpc>
            </a:pPr>
            <a:r>
              <a:rPr lang="en-GB" sz="1500">
                <a:latin typeface="Arial"/>
                <a:cs typeface="Arial"/>
              </a:rPr>
              <a:t>It will describe more collaborative methods of working with people, communities and partners, including through the Integrated Care Partnership (ICP), networks at Place, Healthwatch and the voluntary, community and social enterprise (VCSE) sector.</a:t>
            </a:r>
          </a:p>
          <a:p>
            <a:pPr>
              <a:lnSpc>
                <a:spcPct val="100000"/>
              </a:lnSpc>
            </a:pPr>
            <a:r>
              <a:rPr lang="en-GB" sz="1500"/>
              <a:t>It will provide a blueprint for new collaborative working to ensure that how we involve people, how we respond to their views and experiences, and how we identify and share the impact of involvement, are really aligned. </a:t>
            </a:r>
          </a:p>
          <a:p>
            <a:pPr>
              <a:lnSpc>
                <a:spcPct val="100000"/>
              </a:lnSpc>
            </a:pPr>
            <a:r>
              <a:rPr lang="en-GB" sz="1500"/>
              <a:t>It is underpinned by other frameworks and plans which will support us to ensure that we have consistency and alignment in our ways of working across the whole system.</a:t>
            </a:r>
          </a:p>
        </p:txBody>
      </p:sp>
      <p:graphicFrame>
        <p:nvGraphicFramePr>
          <p:cNvPr id="7" name="Diagram 6" descr="Diagram to show approach to public engagement and involvement">
            <a:extLst>
              <a:ext uri="{FF2B5EF4-FFF2-40B4-BE49-F238E27FC236}">
                <a16:creationId xmlns:a16="http://schemas.microsoft.com/office/drawing/2014/main" id="{BDEB12D7-87E5-EB1D-D74D-53660B706696}"/>
              </a:ext>
            </a:extLst>
          </p:cNvPr>
          <p:cNvGraphicFramePr/>
          <p:nvPr>
            <p:extLst>
              <p:ext uri="{D42A27DB-BD31-4B8C-83A1-F6EECF244321}">
                <p14:modId xmlns:p14="http://schemas.microsoft.com/office/powerpoint/2010/main" val="333097542"/>
              </p:ext>
            </p:extLst>
          </p:nvPr>
        </p:nvGraphicFramePr>
        <p:xfrm>
          <a:off x="7556902" y="1027906"/>
          <a:ext cx="4357156" cy="535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a:extLst>
              <a:ext uri="{FF2B5EF4-FFF2-40B4-BE49-F238E27FC236}">
                <a16:creationId xmlns:a16="http://schemas.microsoft.com/office/drawing/2014/main" id="{04BF60A4-ED01-F34C-4421-8F8268DCC526}"/>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A48FD321-5FC4-713F-59FE-B3668AEA9443}"/>
              </a:ext>
            </a:extLst>
          </p:cNvPr>
          <p:cNvSpPr>
            <a:spLocks noGrp="1"/>
          </p:cNvSpPr>
          <p:nvPr>
            <p:ph type="sldNum" sz="quarter" idx="12"/>
          </p:nvPr>
        </p:nvSpPr>
        <p:spPr/>
        <p:txBody>
          <a:bodyPr/>
          <a:lstStyle/>
          <a:p>
            <a:fld id="{CD8E907E-315C-F745-8CA6-CE49E976B740}" type="slidenum">
              <a:rPr lang="en-US" smtClean="0"/>
              <a:pPr/>
              <a:t>4</a:t>
            </a:fld>
            <a:endParaRPr lang="en-US"/>
          </a:p>
        </p:txBody>
      </p:sp>
    </p:spTree>
    <p:extLst>
      <p:ext uri="{BB962C8B-B14F-4D97-AF65-F5344CB8AC3E}">
        <p14:creationId xmlns:p14="http://schemas.microsoft.com/office/powerpoint/2010/main" val="780792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8637F-0D64-29F0-9D2A-2860AD3033DA}"/>
              </a:ext>
            </a:extLst>
          </p:cNvPr>
          <p:cNvSpPr>
            <a:spLocks noGrp="1"/>
          </p:cNvSpPr>
          <p:nvPr>
            <p:ph type="title"/>
          </p:nvPr>
        </p:nvSpPr>
        <p:spPr>
          <a:xfrm>
            <a:off x="838200" y="487998"/>
            <a:ext cx="4820478" cy="643766"/>
          </a:xfrm>
        </p:spPr>
        <p:txBody>
          <a:bodyPr/>
          <a:lstStyle/>
          <a:p>
            <a:r>
              <a:rPr lang="en-GB"/>
              <a:t>Who we are</a:t>
            </a:r>
          </a:p>
        </p:txBody>
      </p:sp>
      <p:sp>
        <p:nvSpPr>
          <p:cNvPr id="6" name="Content Placeholder 5">
            <a:extLst>
              <a:ext uri="{FF2B5EF4-FFF2-40B4-BE49-F238E27FC236}">
                <a16:creationId xmlns:a16="http://schemas.microsoft.com/office/drawing/2014/main" id="{6826460A-B0A4-CE29-F039-AA2784D4748B}"/>
              </a:ext>
            </a:extLst>
          </p:cNvPr>
          <p:cNvSpPr>
            <a:spLocks noGrp="1"/>
          </p:cNvSpPr>
          <p:nvPr>
            <p:ph idx="1"/>
          </p:nvPr>
        </p:nvSpPr>
        <p:spPr>
          <a:xfrm>
            <a:off x="838200" y="1431235"/>
            <a:ext cx="5074919" cy="4919019"/>
          </a:xfrm>
        </p:spPr>
        <p:txBody>
          <a:bodyPr>
            <a:noAutofit/>
          </a:bodyPr>
          <a:lstStyle/>
          <a:p>
            <a:pPr>
              <a:lnSpc>
                <a:spcPct val="90000"/>
              </a:lnSpc>
            </a:pPr>
            <a:r>
              <a:rPr lang="en-GB" sz="1400"/>
              <a:t>Staffordshire and Stoke-on-Trent Integrated Care Board (ICB) is a new statutory organisation that is responsible for arranging NHS services for local residents</a:t>
            </a:r>
          </a:p>
          <a:p>
            <a:pPr>
              <a:lnSpc>
                <a:spcPct val="90000"/>
              </a:lnSpc>
            </a:pPr>
            <a:r>
              <a:rPr lang="en-GB" sz="1400"/>
              <a:t>We are part of the Staffordshire and Stoke-on-Trent Integrated Care System (ICS), which is a partnership of organisations responsible for the health and care of 1.1 million people living across 1,048 square miles. </a:t>
            </a:r>
          </a:p>
          <a:p>
            <a:pPr>
              <a:lnSpc>
                <a:spcPct val="90000"/>
              </a:lnSpc>
            </a:pPr>
            <a:r>
              <a:rPr lang="en-GB" sz="1400"/>
              <a:t>Our vision is to work with our people and local communities to make Staffordshire and Stoke-on-Trent the healthiest places to live and work.</a:t>
            </a:r>
          </a:p>
          <a:p>
            <a:pPr>
              <a:lnSpc>
                <a:spcPct val="90000"/>
              </a:lnSpc>
            </a:pPr>
            <a:r>
              <a:rPr lang="en-GB" sz="1400"/>
              <a:t>All our partners are committed to make our vision a reality, and to make a real difference by:</a:t>
            </a:r>
          </a:p>
          <a:p>
            <a:pPr marL="452438" lvl="1" indent="-246063">
              <a:lnSpc>
                <a:spcPct val="90000"/>
              </a:lnSpc>
            </a:pPr>
            <a:r>
              <a:rPr lang="en-GB" sz="1400"/>
              <a:t>putting residents first</a:t>
            </a:r>
          </a:p>
          <a:p>
            <a:pPr marL="452438" lvl="1" indent="-246063">
              <a:lnSpc>
                <a:spcPct val="90000"/>
              </a:lnSpc>
            </a:pPr>
            <a:r>
              <a:rPr lang="en-GB" sz="1400"/>
              <a:t>delivering joined-up, person-centred care closer to home</a:t>
            </a:r>
          </a:p>
          <a:p>
            <a:pPr marL="452438" lvl="1" indent="-246063">
              <a:lnSpc>
                <a:spcPct val="90000"/>
              </a:lnSpc>
            </a:pPr>
            <a:r>
              <a:rPr lang="en-GB" sz="1400"/>
              <a:t>giving residents and staff the confidence that the changes being made are the right thing to do for them.</a:t>
            </a:r>
          </a:p>
          <a:p>
            <a:pPr marL="268288" lvl="1" indent="-268288">
              <a:lnSpc>
                <a:spcPct val="90000"/>
              </a:lnSpc>
            </a:pPr>
            <a:r>
              <a:rPr lang="en-GB" sz="1400"/>
              <a:t>We have developed an ambitious transformation programme, created shared clinical and professional leadership, and we are determined to reduce inequalities through integrated working.</a:t>
            </a:r>
          </a:p>
        </p:txBody>
      </p:sp>
      <p:pic>
        <p:nvPicPr>
          <p:cNvPr id="9" name="Picture 8" descr="Infographic to show Staffordshire and Stoke-on-Trent’s ICS partners ">
            <a:extLst>
              <a:ext uri="{FF2B5EF4-FFF2-40B4-BE49-F238E27FC236}">
                <a16:creationId xmlns:a16="http://schemas.microsoft.com/office/drawing/2014/main" id="{2D7E0324-91BB-6C10-DAC3-B57D63A81251}"/>
              </a:ext>
            </a:extLst>
          </p:cNvPr>
          <p:cNvPicPr>
            <a:picLocks noChangeAspect="1"/>
          </p:cNvPicPr>
          <p:nvPr/>
        </p:nvPicPr>
        <p:blipFill>
          <a:blip r:embed="rId2"/>
          <a:srcRect l="2581" r="2581"/>
          <a:stretch/>
        </p:blipFill>
        <p:spPr>
          <a:xfrm>
            <a:off x="6278882" y="-1"/>
            <a:ext cx="5913119" cy="6350255"/>
          </a:xfrm>
          <a:prstGeom prst="rect">
            <a:avLst/>
          </a:prstGeom>
        </p:spPr>
      </p:pic>
      <p:sp>
        <p:nvSpPr>
          <p:cNvPr id="5" name="Footer Placeholder 4">
            <a:extLst>
              <a:ext uri="{FF2B5EF4-FFF2-40B4-BE49-F238E27FC236}">
                <a16:creationId xmlns:a16="http://schemas.microsoft.com/office/drawing/2014/main" id="{4487F065-B36E-B9BC-6F30-FD9947E5AEAD}"/>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74657CDD-F467-3DF6-547A-38B78CA5D72F}"/>
              </a:ext>
            </a:extLst>
          </p:cNvPr>
          <p:cNvSpPr>
            <a:spLocks noGrp="1"/>
          </p:cNvSpPr>
          <p:nvPr>
            <p:ph type="sldNum" sz="quarter" idx="12"/>
          </p:nvPr>
        </p:nvSpPr>
        <p:spPr/>
        <p:txBody>
          <a:bodyPr/>
          <a:lstStyle/>
          <a:p>
            <a:fld id="{CD8E907E-315C-F745-8CA6-CE49E976B740}" type="slidenum">
              <a:rPr lang="en-US" smtClean="0"/>
              <a:pPr/>
              <a:t>5</a:t>
            </a:fld>
            <a:endParaRPr lang="en-US"/>
          </a:p>
        </p:txBody>
      </p:sp>
    </p:spTree>
    <p:extLst>
      <p:ext uri="{BB962C8B-B14F-4D97-AF65-F5344CB8AC3E}">
        <p14:creationId xmlns:p14="http://schemas.microsoft.com/office/powerpoint/2010/main" val="1133023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FD2F3-28CF-BABC-17EB-CA7E1C51CF9F}"/>
              </a:ext>
            </a:extLst>
          </p:cNvPr>
          <p:cNvSpPr>
            <a:spLocks noGrp="1"/>
          </p:cNvSpPr>
          <p:nvPr>
            <p:ph type="title" idx="4294967295"/>
          </p:nvPr>
        </p:nvSpPr>
        <p:spPr>
          <a:xfrm>
            <a:off x="969461" y="209009"/>
            <a:ext cx="3912220" cy="515820"/>
          </a:xfrm>
          <a:solidFill>
            <a:schemeClr val="bg1"/>
          </a:solidFill>
        </p:spPr>
        <p:txBody>
          <a:bodyPr>
            <a:normAutofit fontScale="90000"/>
          </a:bodyPr>
          <a:lstStyle/>
          <a:p>
            <a:pPr marL="488950" indent="-44450"/>
            <a:r>
              <a:rPr lang="en-GB"/>
              <a:t>Our</a:t>
            </a:r>
            <a:r>
              <a:rPr lang="en-GB" baseline="0"/>
              <a:t> population</a:t>
            </a:r>
            <a:endParaRPr lang="en-GB"/>
          </a:p>
        </p:txBody>
      </p:sp>
      <p:pic>
        <p:nvPicPr>
          <p:cNvPr id="9" name="Picture 8" descr="Infographic to show Staffordshire and Stoke-on-Trent’s population">
            <a:extLst>
              <a:ext uri="{FF2B5EF4-FFF2-40B4-BE49-F238E27FC236}">
                <a16:creationId xmlns:a16="http://schemas.microsoft.com/office/drawing/2014/main" id="{0B915E9A-8942-3D2D-A1C1-4F505BC25F25}"/>
              </a:ext>
            </a:extLst>
          </p:cNvPr>
          <p:cNvPicPr>
            <a:picLocks noChangeAspect="1"/>
          </p:cNvPicPr>
          <p:nvPr/>
        </p:nvPicPr>
        <p:blipFill rotWithShape="1">
          <a:blip r:embed="rId3">
            <a:extLst>
              <a:ext uri="{28A0092B-C50C-407E-A947-70E740481C1C}">
                <a14:useLocalDpi xmlns:a14="http://schemas.microsoft.com/office/drawing/2010/main" val="0"/>
              </a:ext>
            </a:extLst>
          </a:blip>
          <a:srcRect t="5951" b="8315"/>
          <a:stretch/>
        </p:blipFill>
        <p:spPr>
          <a:xfrm>
            <a:off x="969461" y="0"/>
            <a:ext cx="10253077" cy="6217920"/>
          </a:xfrm>
          <a:prstGeom prst="rect">
            <a:avLst/>
          </a:prstGeom>
        </p:spPr>
      </p:pic>
      <p:sp>
        <p:nvSpPr>
          <p:cNvPr id="5" name="Footer Placeholder 4">
            <a:extLst>
              <a:ext uri="{FF2B5EF4-FFF2-40B4-BE49-F238E27FC236}">
                <a16:creationId xmlns:a16="http://schemas.microsoft.com/office/drawing/2014/main" id="{FC47C0B0-3368-EA7B-52CC-0B5A871BA233}"/>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6" name="Slide Number Placeholder 5">
            <a:extLst>
              <a:ext uri="{FF2B5EF4-FFF2-40B4-BE49-F238E27FC236}">
                <a16:creationId xmlns:a16="http://schemas.microsoft.com/office/drawing/2014/main" id="{A0E15A05-FCDE-B8F9-7C20-AA0091107342}"/>
              </a:ext>
            </a:extLst>
          </p:cNvPr>
          <p:cNvSpPr>
            <a:spLocks noGrp="1"/>
          </p:cNvSpPr>
          <p:nvPr>
            <p:ph type="sldNum" sz="quarter" idx="12"/>
          </p:nvPr>
        </p:nvSpPr>
        <p:spPr/>
        <p:txBody>
          <a:bodyPr/>
          <a:lstStyle/>
          <a:p>
            <a:fld id="{CD8E907E-315C-F745-8CA6-CE49E976B740}" type="slidenum">
              <a:rPr lang="en-US" smtClean="0"/>
              <a:pPr/>
              <a:t>6</a:t>
            </a:fld>
            <a:endParaRPr lang="en-US"/>
          </a:p>
        </p:txBody>
      </p:sp>
    </p:spTree>
    <p:extLst>
      <p:ext uri="{BB962C8B-B14F-4D97-AF65-F5344CB8AC3E}">
        <p14:creationId xmlns:p14="http://schemas.microsoft.com/office/powerpoint/2010/main" val="3996968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ree diagram to show how the Integrated Care System works">
            <a:extLst>
              <a:ext uri="{FF2B5EF4-FFF2-40B4-BE49-F238E27FC236}">
                <a16:creationId xmlns:a16="http://schemas.microsoft.com/office/drawing/2014/main" id="{2434F204-9ED3-C5F7-F420-300F2CA272D2}"/>
              </a:ext>
            </a:extLst>
          </p:cNvPr>
          <p:cNvPicPr>
            <a:picLocks noChangeAspect="1"/>
          </p:cNvPicPr>
          <p:nvPr/>
        </p:nvPicPr>
        <p:blipFill rotWithShape="1">
          <a:blip r:embed="rId3"/>
          <a:srcRect l="3770" t="1888" r="3770" b="1971"/>
          <a:stretch/>
        </p:blipFill>
        <p:spPr>
          <a:xfrm>
            <a:off x="6718661" y="120408"/>
            <a:ext cx="5462819" cy="6131236"/>
          </a:xfrm>
          <a:prstGeom prst="rect">
            <a:avLst/>
          </a:prstGeom>
        </p:spPr>
      </p:pic>
      <p:sp>
        <p:nvSpPr>
          <p:cNvPr id="2" name="Title 1">
            <a:extLst>
              <a:ext uri="{FF2B5EF4-FFF2-40B4-BE49-F238E27FC236}">
                <a16:creationId xmlns:a16="http://schemas.microsoft.com/office/drawing/2014/main" id="{9C68637F-0D64-29F0-9D2A-2860AD3033DA}"/>
              </a:ext>
            </a:extLst>
          </p:cNvPr>
          <p:cNvSpPr>
            <a:spLocks noGrp="1"/>
          </p:cNvSpPr>
          <p:nvPr>
            <p:ph type="title"/>
          </p:nvPr>
        </p:nvSpPr>
        <p:spPr>
          <a:xfrm>
            <a:off x="838200" y="487998"/>
            <a:ext cx="5774473" cy="636450"/>
          </a:xfrm>
        </p:spPr>
        <p:txBody>
          <a:bodyPr/>
          <a:lstStyle/>
          <a:p>
            <a:r>
              <a:rPr lang="en-GB"/>
              <a:t>How we work together</a:t>
            </a:r>
          </a:p>
        </p:txBody>
      </p:sp>
      <p:sp>
        <p:nvSpPr>
          <p:cNvPr id="6" name="Content Placeholder 5">
            <a:extLst>
              <a:ext uri="{FF2B5EF4-FFF2-40B4-BE49-F238E27FC236}">
                <a16:creationId xmlns:a16="http://schemas.microsoft.com/office/drawing/2014/main" id="{6826460A-B0A4-CE29-F039-AA2784D4748B}"/>
              </a:ext>
            </a:extLst>
          </p:cNvPr>
          <p:cNvSpPr>
            <a:spLocks noGrp="1"/>
          </p:cNvSpPr>
          <p:nvPr>
            <p:ph sz="half" idx="1"/>
          </p:nvPr>
        </p:nvSpPr>
        <p:spPr>
          <a:xfrm>
            <a:off x="838200" y="1576285"/>
            <a:ext cx="5946909" cy="3098543"/>
          </a:xfrm>
        </p:spPr>
        <p:txBody>
          <a:bodyPr>
            <a:normAutofit/>
          </a:bodyPr>
          <a:lstStyle/>
          <a:p>
            <a:pPr marL="0" indent="0">
              <a:buNone/>
            </a:pPr>
            <a:r>
              <a:rPr lang="en-GB" sz="1600" b="1">
                <a:solidFill>
                  <a:schemeClr val="accent1"/>
                </a:solidFill>
              </a:rPr>
              <a:t>We are reforming how we work across the health and care system to meet the needs of the whole population, with a commitment to empowering decision-making at a local level. </a:t>
            </a:r>
            <a:endParaRPr lang="en-GB" sz="1600">
              <a:solidFill>
                <a:schemeClr val="accent1"/>
              </a:solidFill>
            </a:endParaRPr>
          </a:p>
          <a:p>
            <a:r>
              <a:rPr lang="en-GB" sz="1400"/>
              <a:t>We recognise the significant opportunities that can be gained through greater integration of public sector and partner organisations. Connecting them through an effective, locally-owned, integrated system of leadership and architecture across all levels and areas. </a:t>
            </a:r>
          </a:p>
          <a:p>
            <a:r>
              <a:rPr lang="en-GB" sz="1400"/>
              <a:t>There are already strong relationships with our two councils, Staffordshire County Council and Stoke-on-Trent City Council, which have been strengthened during our collective response to COVID-19. We want to embed and further develop effective system working arrangements as we develop the Integrated Care Partnership (ICP).</a:t>
            </a:r>
          </a:p>
        </p:txBody>
      </p:sp>
      <p:sp>
        <p:nvSpPr>
          <p:cNvPr id="10" name="TextBox 9">
            <a:extLst>
              <a:ext uri="{FF2B5EF4-FFF2-40B4-BE49-F238E27FC236}">
                <a16:creationId xmlns:a16="http://schemas.microsoft.com/office/drawing/2014/main" id="{FAC36CF8-6627-FCA5-7AA8-5053D09D9CC9}"/>
              </a:ext>
            </a:extLst>
          </p:cNvPr>
          <p:cNvSpPr txBox="1"/>
          <p:nvPr/>
        </p:nvSpPr>
        <p:spPr>
          <a:xfrm>
            <a:off x="951614" y="4833257"/>
            <a:ext cx="435006" cy="553998"/>
          </a:xfrm>
          <a:prstGeom prst="rect">
            <a:avLst/>
          </a:prstGeom>
          <a:noFill/>
        </p:spPr>
        <p:txBody>
          <a:bodyPr wrap="square" lIns="0" tIns="0" rIns="0" bIns="0" rtlCol="0">
            <a:spAutoFit/>
          </a:bodyPr>
          <a:lstStyle/>
          <a:p>
            <a:r>
              <a:rPr lang="en-GB" sz="3600" b="1">
                <a:solidFill>
                  <a:schemeClr val="accent2"/>
                </a:solidFill>
              </a:rPr>
              <a:t>2</a:t>
            </a:r>
          </a:p>
        </p:txBody>
      </p:sp>
      <p:sp>
        <p:nvSpPr>
          <p:cNvPr id="11" name="TextBox 10">
            <a:extLst>
              <a:ext uri="{FF2B5EF4-FFF2-40B4-BE49-F238E27FC236}">
                <a16:creationId xmlns:a16="http://schemas.microsoft.com/office/drawing/2014/main" id="{E7712D4A-60D5-8875-9BCD-1CCEA21A4370}"/>
              </a:ext>
            </a:extLst>
          </p:cNvPr>
          <p:cNvSpPr txBox="1"/>
          <p:nvPr/>
        </p:nvSpPr>
        <p:spPr>
          <a:xfrm>
            <a:off x="951614" y="5364220"/>
            <a:ext cx="1221082" cy="553998"/>
          </a:xfrm>
          <a:prstGeom prst="rect">
            <a:avLst/>
          </a:prstGeom>
          <a:noFill/>
        </p:spPr>
        <p:txBody>
          <a:bodyPr wrap="square" lIns="0" tIns="0" rIns="0" bIns="0" rtlCol="0">
            <a:spAutoFit/>
          </a:bodyPr>
          <a:lstStyle/>
          <a:p>
            <a:r>
              <a:rPr lang="en-GB" sz="1200">
                <a:solidFill>
                  <a:schemeClr val="tx1">
                    <a:lumMod val="85000"/>
                    <a:lumOff val="15000"/>
                  </a:schemeClr>
                </a:solidFill>
              </a:rPr>
              <a:t>Health and Wellbeing Boards and Strategies</a:t>
            </a:r>
          </a:p>
        </p:txBody>
      </p:sp>
      <p:sp>
        <p:nvSpPr>
          <p:cNvPr id="13" name="TextBox 12">
            <a:extLst>
              <a:ext uri="{FF2B5EF4-FFF2-40B4-BE49-F238E27FC236}">
                <a16:creationId xmlns:a16="http://schemas.microsoft.com/office/drawing/2014/main" id="{C975EAB1-C7C5-DA20-BE0D-75163C33EA25}"/>
              </a:ext>
            </a:extLst>
          </p:cNvPr>
          <p:cNvSpPr txBox="1"/>
          <p:nvPr/>
        </p:nvSpPr>
        <p:spPr>
          <a:xfrm>
            <a:off x="2560674" y="4853686"/>
            <a:ext cx="435006" cy="553998"/>
          </a:xfrm>
          <a:prstGeom prst="rect">
            <a:avLst/>
          </a:prstGeom>
          <a:noFill/>
        </p:spPr>
        <p:txBody>
          <a:bodyPr wrap="square" lIns="0" tIns="0" rIns="0" bIns="0" rtlCol="0">
            <a:spAutoFit/>
          </a:bodyPr>
          <a:lstStyle/>
          <a:p>
            <a:r>
              <a:rPr lang="en-GB" sz="3600" b="1">
                <a:solidFill>
                  <a:schemeClr val="accent5"/>
                </a:solidFill>
              </a:rPr>
              <a:t>2</a:t>
            </a:r>
          </a:p>
        </p:txBody>
      </p:sp>
      <p:sp>
        <p:nvSpPr>
          <p:cNvPr id="14" name="TextBox 13">
            <a:extLst>
              <a:ext uri="{FF2B5EF4-FFF2-40B4-BE49-F238E27FC236}">
                <a16:creationId xmlns:a16="http://schemas.microsoft.com/office/drawing/2014/main" id="{2128A095-3382-6997-42FE-7E096F8D594C}"/>
              </a:ext>
            </a:extLst>
          </p:cNvPr>
          <p:cNvSpPr txBox="1"/>
          <p:nvPr/>
        </p:nvSpPr>
        <p:spPr>
          <a:xfrm>
            <a:off x="2560675" y="5384649"/>
            <a:ext cx="1444628" cy="756098"/>
          </a:xfrm>
          <a:prstGeom prst="rect">
            <a:avLst/>
          </a:prstGeom>
          <a:noFill/>
        </p:spPr>
        <p:txBody>
          <a:bodyPr wrap="square" lIns="0" tIns="0" rIns="0" bIns="0" rtlCol="0">
            <a:spAutoFit/>
          </a:bodyPr>
          <a:lstStyle/>
          <a:p>
            <a:r>
              <a:rPr lang="en-GB" sz="1200">
                <a:solidFill>
                  <a:schemeClr val="tx1">
                    <a:lumMod val="85000"/>
                    <a:lumOff val="15000"/>
                  </a:schemeClr>
                </a:solidFill>
              </a:rPr>
              <a:t>Overview and Scrutiny Committees for Health and </a:t>
            </a:r>
            <a:br>
              <a:rPr lang="en-GB" sz="1200">
                <a:solidFill>
                  <a:schemeClr val="tx1">
                    <a:lumMod val="85000"/>
                    <a:lumOff val="15000"/>
                  </a:schemeClr>
                </a:solidFill>
              </a:rPr>
            </a:br>
            <a:r>
              <a:rPr lang="en-GB" sz="1200">
                <a:solidFill>
                  <a:schemeClr val="tx1">
                    <a:lumMod val="85000"/>
                    <a:lumOff val="15000"/>
                  </a:schemeClr>
                </a:solidFill>
              </a:rPr>
              <a:t>Social Care</a:t>
            </a:r>
          </a:p>
        </p:txBody>
      </p:sp>
      <p:sp>
        <p:nvSpPr>
          <p:cNvPr id="16" name="TextBox 15">
            <a:extLst>
              <a:ext uri="{FF2B5EF4-FFF2-40B4-BE49-F238E27FC236}">
                <a16:creationId xmlns:a16="http://schemas.microsoft.com/office/drawing/2014/main" id="{D75F46E9-28B6-1173-2C8D-D355A3E46A86}"/>
              </a:ext>
            </a:extLst>
          </p:cNvPr>
          <p:cNvSpPr txBox="1"/>
          <p:nvPr/>
        </p:nvSpPr>
        <p:spPr>
          <a:xfrm>
            <a:off x="4440236" y="4833257"/>
            <a:ext cx="435006" cy="553998"/>
          </a:xfrm>
          <a:prstGeom prst="rect">
            <a:avLst/>
          </a:prstGeom>
          <a:noFill/>
        </p:spPr>
        <p:txBody>
          <a:bodyPr wrap="square" lIns="0" tIns="0" rIns="0" bIns="0" rtlCol="0">
            <a:spAutoFit/>
          </a:bodyPr>
          <a:lstStyle/>
          <a:p>
            <a:r>
              <a:rPr lang="en-GB" sz="3600" b="1">
                <a:solidFill>
                  <a:schemeClr val="accent4"/>
                </a:solidFill>
              </a:rPr>
              <a:t>2</a:t>
            </a:r>
          </a:p>
        </p:txBody>
      </p:sp>
      <p:sp>
        <p:nvSpPr>
          <p:cNvPr id="17" name="TextBox 16">
            <a:extLst>
              <a:ext uri="{FF2B5EF4-FFF2-40B4-BE49-F238E27FC236}">
                <a16:creationId xmlns:a16="http://schemas.microsoft.com/office/drawing/2014/main" id="{BF29C159-8A3B-694F-8ADA-06C8E543EF0A}"/>
              </a:ext>
            </a:extLst>
          </p:cNvPr>
          <p:cNvSpPr txBox="1"/>
          <p:nvPr/>
        </p:nvSpPr>
        <p:spPr>
          <a:xfrm>
            <a:off x="4440236" y="5364220"/>
            <a:ext cx="987317" cy="369332"/>
          </a:xfrm>
          <a:prstGeom prst="rect">
            <a:avLst/>
          </a:prstGeom>
          <a:noFill/>
        </p:spPr>
        <p:txBody>
          <a:bodyPr wrap="square" lIns="0" tIns="0" rIns="0" bIns="0" rtlCol="0">
            <a:spAutoFit/>
          </a:bodyPr>
          <a:lstStyle/>
          <a:p>
            <a:r>
              <a:rPr lang="en-GB" sz="1200">
                <a:solidFill>
                  <a:schemeClr val="tx1">
                    <a:lumMod val="85000"/>
                    <a:lumOff val="15000"/>
                  </a:schemeClr>
                </a:solidFill>
              </a:rPr>
              <a:t>Healthwatch partners</a:t>
            </a:r>
          </a:p>
        </p:txBody>
      </p:sp>
      <p:sp>
        <p:nvSpPr>
          <p:cNvPr id="19" name="TextBox 18">
            <a:extLst>
              <a:ext uri="{FF2B5EF4-FFF2-40B4-BE49-F238E27FC236}">
                <a16:creationId xmlns:a16="http://schemas.microsoft.com/office/drawing/2014/main" id="{33B25333-E395-A11D-F44E-530B839AC641}"/>
              </a:ext>
            </a:extLst>
          </p:cNvPr>
          <p:cNvSpPr txBox="1"/>
          <p:nvPr/>
        </p:nvSpPr>
        <p:spPr>
          <a:xfrm>
            <a:off x="5716192" y="4833257"/>
            <a:ext cx="435006" cy="553998"/>
          </a:xfrm>
          <a:prstGeom prst="rect">
            <a:avLst/>
          </a:prstGeom>
          <a:noFill/>
        </p:spPr>
        <p:txBody>
          <a:bodyPr wrap="square" lIns="0" tIns="0" rIns="0" bIns="0" rtlCol="0">
            <a:spAutoFit/>
          </a:bodyPr>
          <a:lstStyle/>
          <a:p>
            <a:r>
              <a:rPr lang="en-GB" sz="3600" b="1">
                <a:solidFill>
                  <a:schemeClr val="accent6"/>
                </a:solidFill>
              </a:rPr>
              <a:t>3</a:t>
            </a:r>
          </a:p>
        </p:txBody>
      </p:sp>
      <p:sp>
        <p:nvSpPr>
          <p:cNvPr id="20" name="TextBox 19">
            <a:extLst>
              <a:ext uri="{FF2B5EF4-FFF2-40B4-BE49-F238E27FC236}">
                <a16:creationId xmlns:a16="http://schemas.microsoft.com/office/drawing/2014/main" id="{99860BA0-A439-9549-01AD-5B3AA7D912EC}"/>
              </a:ext>
            </a:extLst>
          </p:cNvPr>
          <p:cNvSpPr txBox="1"/>
          <p:nvPr/>
        </p:nvSpPr>
        <p:spPr>
          <a:xfrm>
            <a:off x="5716191" y="5364220"/>
            <a:ext cx="1451638" cy="738664"/>
          </a:xfrm>
          <a:prstGeom prst="rect">
            <a:avLst/>
          </a:prstGeom>
          <a:noFill/>
        </p:spPr>
        <p:txBody>
          <a:bodyPr wrap="square" lIns="0" tIns="0" rIns="0" bIns="0" rtlCol="0">
            <a:spAutoFit/>
          </a:bodyPr>
          <a:lstStyle/>
          <a:p>
            <a:r>
              <a:rPr lang="en-GB" sz="1200">
                <a:solidFill>
                  <a:schemeClr val="tx1">
                    <a:lumMod val="85000"/>
                    <a:lumOff val="15000"/>
                  </a:schemeClr>
                </a:solidFill>
              </a:rPr>
              <a:t>VCSE Alliance partners –supported by a Memorandum of Understanding</a:t>
            </a:r>
          </a:p>
        </p:txBody>
      </p:sp>
      <p:sp>
        <p:nvSpPr>
          <p:cNvPr id="22" name="TextBox 21">
            <a:extLst>
              <a:ext uri="{FF2B5EF4-FFF2-40B4-BE49-F238E27FC236}">
                <a16:creationId xmlns:a16="http://schemas.microsoft.com/office/drawing/2014/main" id="{25B5ED66-C722-E624-DC8F-189CBA448D9A}"/>
              </a:ext>
            </a:extLst>
          </p:cNvPr>
          <p:cNvSpPr txBox="1"/>
          <p:nvPr/>
        </p:nvSpPr>
        <p:spPr>
          <a:xfrm>
            <a:off x="7591261" y="4839272"/>
            <a:ext cx="435006" cy="553998"/>
          </a:xfrm>
          <a:prstGeom prst="rect">
            <a:avLst/>
          </a:prstGeom>
          <a:noFill/>
        </p:spPr>
        <p:txBody>
          <a:bodyPr wrap="square" lIns="0" tIns="0" rIns="0" bIns="0" rtlCol="0">
            <a:spAutoFit/>
          </a:bodyPr>
          <a:lstStyle/>
          <a:p>
            <a:r>
              <a:rPr lang="en-GB" sz="3600" b="1">
                <a:solidFill>
                  <a:schemeClr val="accent3"/>
                </a:solidFill>
              </a:rPr>
              <a:t>1</a:t>
            </a:r>
          </a:p>
        </p:txBody>
      </p:sp>
      <p:sp>
        <p:nvSpPr>
          <p:cNvPr id="23" name="TextBox 22">
            <a:extLst>
              <a:ext uri="{FF2B5EF4-FFF2-40B4-BE49-F238E27FC236}">
                <a16:creationId xmlns:a16="http://schemas.microsoft.com/office/drawing/2014/main" id="{AAF4E0B7-56E4-F5A9-046A-80FEF609F420}"/>
              </a:ext>
            </a:extLst>
          </p:cNvPr>
          <p:cNvSpPr txBox="1"/>
          <p:nvPr/>
        </p:nvSpPr>
        <p:spPr>
          <a:xfrm>
            <a:off x="7591261" y="5370235"/>
            <a:ext cx="1238586" cy="738664"/>
          </a:xfrm>
          <a:prstGeom prst="rect">
            <a:avLst/>
          </a:prstGeom>
          <a:noFill/>
        </p:spPr>
        <p:txBody>
          <a:bodyPr wrap="square" lIns="0" tIns="0" rIns="0" bIns="0" rtlCol="0">
            <a:spAutoFit/>
          </a:bodyPr>
          <a:lstStyle/>
          <a:p>
            <a:r>
              <a:rPr lang="en-GB" sz="1200">
                <a:solidFill>
                  <a:schemeClr val="tx1">
                    <a:lumMod val="85000"/>
                    <a:lumOff val="15000"/>
                  </a:schemeClr>
                </a:solidFill>
              </a:rPr>
              <a:t>Health and Care Senate – clinical and professional leadership</a:t>
            </a:r>
          </a:p>
        </p:txBody>
      </p:sp>
      <p:grpSp>
        <p:nvGrpSpPr>
          <p:cNvPr id="7" name="Group 6">
            <a:extLst>
              <a:ext uri="{FF2B5EF4-FFF2-40B4-BE49-F238E27FC236}">
                <a16:creationId xmlns:a16="http://schemas.microsoft.com/office/drawing/2014/main" id="{30B5F38A-29E8-D7F9-3C47-1A11F87D2BFC}"/>
              </a:ext>
              <a:ext uri="{C183D7F6-B498-43B3-948B-1728B52AA6E4}">
                <adec:decorative xmlns:adec="http://schemas.microsoft.com/office/drawing/2017/decorative" val="1"/>
              </a:ext>
            </a:extLst>
          </p:cNvPr>
          <p:cNvGrpSpPr/>
          <p:nvPr/>
        </p:nvGrpSpPr>
        <p:grpSpPr>
          <a:xfrm>
            <a:off x="2346470" y="4900560"/>
            <a:ext cx="4995133" cy="1187799"/>
            <a:chOff x="2346470" y="5050272"/>
            <a:chExt cx="4995133" cy="1461247"/>
          </a:xfrm>
        </p:grpSpPr>
        <p:cxnSp>
          <p:nvCxnSpPr>
            <p:cNvPr id="24" name="Straight Connector 23">
              <a:extLst>
                <a:ext uri="{FF2B5EF4-FFF2-40B4-BE49-F238E27FC236}">
                  <a16:creationId xmlns:a16="http://schemas.microsoft.com/office/drawing/2014/main" id="{7F53CFC3-091E-0B6C-EA6C-E6B40361D4BA}"/>
                </a:ext>
                <a:ext uri="{C183D7F6-B498-43B3-948B-1728B52AA6E4}">
                  <adec:decorative xmlns:adec="http://schemas.microsoft.com/office/drawing/2017/decorative" val="1"/>
                </a:ext>
              </a:extLst>
            </p:cNvPr>
            <p:cNvCxnSpPr>
              <a:cxnSpLocks/>
            </p:cNvCxnSpPr>
            <p:nvPr/>
          </p:nvCxnSpPr>
          <p:spPr>
            <a:xfrm>
              <a:off x="2346470" y="5050272"/>
              <a:ext cx="0" cy="146124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C232754-6677-D149-4FAF-C7F9699E5FDB}"/>
                </a:ext>
                <a:ext uri="{C183D7F6-B498-43B3-948B-1728B52AA6E4}">
                  <adec:decorative xmlns:adec="http://schemas.microsoft.com/office/drawing/2017/decorative" val="1"/>
                </a:ext>
              </a:extLst>
            </p:cNvPr>
            <p:cNvCxnSpPr>
              <a:cxnSpLocks/>
            </p:cNvCxnSpPr>
            <p:nvPr/>
          </p:nvCxnSpPr>
          <p:spPr>
            <a:xfrm>
              <a:off x="4205366" y="5050272"/>
              <a:ext cx="0" cy="146124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9238E29-9424-5800-2164-1131EB0144D6}"/>
                </a:ext>
                <a:ext uri="{C183D7F6-B498-43B3-948B-1728B52AA6E4}">
                  <adec:decorative xmlns:adec="http://schemas.microsoft.com/office/drawing/2017/decorative" val="1"/>
                </a:ext>
              </a:extLst>
            </p:cNvPr>
            <p:cNvCxnSpPr>
              <a:cxnSpLocks/>
            </p:cNvCxnSpPr>
            <p:nvPr/>
          </p:nvCxnSpPr>
          <p:spPr>
            <a:xfrm>
              <a:off x="5496475" y="5050272"/>
              <a:ext cx="0" cy="146124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AE66B03-5C4E-5C6C-1AB2-C41464F62F78}"/>
                </a:ext>
                <a:ext uri="{C183D7F6-B498-43B3-948B-1728B52AA6E4}">
                  <adec:decorative xmlns:adec="http://schemas.microsoft.com/office/drawing/2017/decorative" val="1"/>
                </a:ext>
              </a:extLst>
            </p:cNvPr>
            <p:cNvCxnSpPr>
              <a:cxnSpLocks/>
            </p:cNvCxnSpPr>
            <p:nvPr/>
          </p:nvCxnSpPr>
          <p:spPr>
            <a:xfrm>
              <a:off x="7341603" y="5050272"/>
              <a:ext cx="0" cy="1461247"/>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5" name="Footer Placeholder 4">
            <a:extLst>
              <a:ext uri="{FF2B5EF4-FFF2-40B4-BE49-F238E27FC236}">
                <a16:creationId xmlns:a16="http://schemas.microsoft.com/office/drawing/2014/main" id="{4487F065-B36E-B9BC-6F30-FD9947E5AEAD}"/>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74657CDD-F467-3DF6-547A-38B78CA5D72F}"/>
              </a:ext>
            </a:extLst>
          </p:cNvPr>
          <p:cNvSpPr>
            <a:spLocks noGrp="1"/>
          </p:cNvSpPr>
          <p:nvPr>
            <p:ph type="sldNum" sz="quarter" idx="12"/>
          </p:nvPr>
        </p:nvSpPr>
        <p:spPr/>
        <p:txBody>
          <a:bodyPr/>
          <a:lstStyle/>
          <a:p>
            <a:fld id="{CD8E907E-315C-F745-8CA6-CE49E976B740}" type="slidenum">
              <a:rPr lang="en-US" smtClean="0"/>
              <a:pPr/>
              <a:t>7</a:t>
            </a:fld>
            <a:endParaRPr lang="en-US"/>
          </a:p>
        </p:txBody>
      </p:sp>
    </p:spTree>
    <p:extLst>
      <p:ext uri="{BB962C8B-B14F-4D97-AF65-F5344CB8AC3E}">
        <p14:creationId xmlns:p14="http://schemas.microsoft.com/office/powerpoint/2010/main" val="154618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A2A44-0346-D20A-C6DC-75E2ED7F3A50}"/>
              </a:ext>
            </a:extLst>
          </p:cNvPr>
          <p:cNvSpPr>
            <a:spLocks noGrp="1"/>
          </p:cNvSpPr>
          <p:nvPr>
            <p:ph type="title"/>
          </p:nvPr>
        </p:nvSpPr>
        <p:spPr>
          <a:xfrm>
            <a:off x="838200" y="487998"/>
            <a:ext cx="10515600" cy="636450"/>
          </a:xfrm>
        </p:spPr>
        <p:txBody>
          <a:bodyPr>
            <a:noAutofit/>
          </a:bodyPr>
          <a:lstStyle/>
          <a:p>
            <a:r>
              <a:rPr lang="en-GB"/>
              <a:t>Our leadership compact</a:t>
            </a:r>
          </a:p>
        </p:txBody>
      </p:sp>
      <p:grpSp>
        <p:nvGrpSpPr>
          <p:cNvPr id="3" name="background haadings">
            <a:extLst>
              <a:ext uri="{FF2B5EF4-FFF2-40B4-BE49-F238E27FC236}">
                <a16:creationId xmlns:a16="http://schemas.microsoft.com/office/drawing/2014/main" id="{0135AB53-5E28-EF89-9383-51F453587CB1}"/>
              </a:ext>
              <a:ext uri="{C183D7F6-B498-43B3-948B-1728B52AA6E4}">
                <adec:decorative xmlns:adec="http://schemas.microsoft.com/office/drawing/2017/decorative" val="1"/>
              </a:ext>
            </a:extLst>
          </p:cNvPr>
          <p:cNvGrpSpPr/>
          <p:nvPr/>
        </p:nvGrpSpPr>
        <p:grpSpPr>
          <a:xfrm>
            <a:off x="543959" y="1359881"/>
            <a:ext cx="11205589" cy="504000"/>
            <a:chOff x="543959" y="1359881"/>
            <a:chExt cx="11205589" cy="504000"/>
          </a:xfrm>
        </p:grpSpPr>
        <p:sp>
          <p:nvSpPr>
            <p:cNvPr id="71" name="object 4">
              <a:extLst>
                <a:ext uri="{FF2B5EF4-FFF2-40B4-BE49-F238E27FC236}">
                  <a16:creationId xmlns:a16="http://schemas.microsoft.com/office/drawing/2014/main" id="{2BBEEB9B-D1F5-D9C6-7F42-38E4B66BE102}"/>
                </a:ext>
                <a:ext uri="{C183D7F6-B498-43B3-948B-1728B52AA6E4}">
                  <adec:decorative xmlns:adec="http://schemas.microsoft.com/office/drawing/2017/decorative" val="1"/>
                </a:ext>
              </a:extLst>
            </p:cNvPr>
            <p:cNvSpPr/>
            <p:nvPr/>
          </p:nvSpPr>
          <p:spPr>
            <a:xfrm>
              <a:off x="543959" y="1359881"/>
              <a:ext cx="2848474" cy="504000"/>
            </a:xfrm>
            <a:prstGeom prst="round2SameRect">
              <a:avLst>
                <a:gd name="adj1" fmla="val 6697"/>
                <a:gd name="adj2" fmla="val 0"/>
              </a:avLst>
            </a:prstGeom>
            <a:solidFill>
              <a:schemeClr val="accent1"/>
            </a:solidFill>
            <a:ln>
              <a:noFill/>
            </a:ln>
          </p:spPr>
          <p:txBody>
            <a:bodyPr wrap="square" lIns="0" tIns="0" rIns="0" bIns="0" rtlCol="0"/>
            <a:lstStyle/>
            <a:p>
              <a:endParaRPr/>
            </a:p>
          </p:txBody>
        </p:sp>
        <p:sp>
          <p:nvSpPr>
            <p:cNvPr id="65" name="object 4">
              <a:extLst>
                <a:ext uri="{FF2B5EF4-FFF2-40B4-BE49-F238E27FC236}">
                  <a16:creationId xmlns:a16="http://schemas.microsoft.com/office/drawing/2014/main" id="{2119B755-6F99-3F1C-EFF6-6316E194753A}"/>
                </a:ext>
                <a:ext uri="{C183D7F6-B498-43B3-948B-1728B52AA6E4}">
                  <adec:decorative xmlns:adec="http://schemas.microsoft.com/office/drawing/2017/decorative" val="1"/>
                </a:ext>
              </a:extLst>
            </p:cNvPr>
            <p:cNvSpPr/>
            <p:nvPr/>
          </p:nvSpPr>
          <p:spPr>
            <a:xfrm>
              <a:off x="9080721" y="1361681"/>
              <a:ext cx="2668827" cy="502200"/>
            </a:xfrm>
            <a:prstGeom prst="round2SameRect">
              <a:avLst>
                <a:gd name="adj1" fmla="val 6697"/>
                <a:gd name="adj2" fmla="val 0"/>
              </a:avLst>
            </a:prstGeom>
            <a:solidFill>
              <a:schemeClr val="accent3"/>
            </a:solidFill>
            <a:ln>
              <a:noFill/>
            </a:ln>
          </p:spPr>
          <p:txBody>
            <a:bodyPr wrap="square" lIns="0" tIns="0" rIns="0" bIns="0" rtlCol="0"/>
            <a:lstStyle/>
            <a:p>
              <a:endParaRPr/>
            </a:p>
          </p:txBody>
        </p:sp>
        <p:sp>
          <p:nvSpPr>
            <p:cNvPr id="67" name="object 4">
              <a:extLst>
                <a:ext uri="{FF2B5EF4-FFF2-40B4-BE49-F238E27FC236}">
                  <a16:creationId xmlns:a16="http://schemas.microsoft.com/office/drawing/2014/main" id="{7D2A1566-27F4-F59B-0A99-011ED074CCD1}"/>
                </a:ext>
                <a:ext uri="{C183D7F6-B498-43B3-948B-1728B52AA6E4}">
                  <adec:decorative xmlns:adec="http://schemas.microsoft.com/office/drawing/2017/decorative" val="1"/>
                </a:ext>
              </a:extLst>
            </p:cNvPr>
            <p:cNvSpPr/>
            <p:nvPr/>
          </p:nvSpPr>
          <p:spPr>
            <a:xfrm>
              <a:off x="6411786" y="1361681"/>
              <a:ext cx="2597216" cy="502200"/>
            </a:xfrm>
            <a:prstGeom prst="round2SameRect">
              <a:avLst>
                <a:gd name="adj1" fmla="val 6697"/>
                <a:gd name="adj2" fmla="val 0"/>
              </a:avLst>
            </a:prstGeom>
            <a:solidFill>
              <a:schemeClr val="accent6"/>
            </a:solidFill>
            <a:ln>
              <a:noFill/>
            </a:ln>
          </p:spPr>
          <p:txBody>
            <a:bodyPr wrap="square" lIns="0" tIns="0" rIns="0" bIns="0" rtlCol="0"/>
            <a:lstStyle/>
            <a:p>
              <a:endParaRPr/>
            </a:p>
          </p:txBody>
        </p:sp>
        <p:sp>
          <p:nvSpPr>
            <p:cNvPr id="69" name="object 4">
              <a:extLst>
                <a:ext uri="{FF2B5EF4-FFF2-40B4-BE49-F238E27FC236}">
                  <a16:creationId xmlns:a16="http://schemas.microsoft.com/office/drawing/2014/main" id="{714E3141-7B75-4B98-5D43-398C84F17F1D}"/>
                </a:ext>
                <a:ext uri="{C183D7F6-B498-43B3-948B-1728B52AA6E4}">
                  <adec:decorative xmlns:adec="http://schemas.microsoft.com/office/drawing/2017/decorative" val="1"/>
                </a:ext>
              </a:extLst>
            </p:cNvPr>
            <p:cNvSpPr/>
            <p:nvPr/>
          </p:nvSpPr>
          <p:spPr>
            <a:xfrm>
              <a:off x="3470797" y="1361681"/>
              <a:ext cx="2869269" cy="502200"/>
            </a:xfrm>
            <a:prstGeom prst="round2SameRect">
              <a:avLst>
                <a:gd name="adj1" fmla="val 6697"/>
                <a:gd name="adj2" fmla="val 0"/>
              </a:avLst>
            </a:prstGeom>
            <a:solidFill>
              <a:schemeClr val="accent4"/>
            </a:solidFill>
            <a:ln>
              <a:noFill/>
            </a:ln>
          </p:spPr>
          <p:txBody>
            <a:bodyPr wrap="square" lIns="0" tIns="0" rIns="0" bIns="0" rtlCol="0"/>
            <a:lstStyle/>
            <a:p>
              <a:endParaRPr/>
            </a:p>
          </p:txBody>
        </p:sp>
      </p:grpSp>
      <p:sp>
        <p:nvSpPr>
          <p:cNvPr id="72" name="Trust">
            <a:extLst>
              <a:ext uri="{FF2B5EF4-FFF2-40B4-BE49-F238E27FC236}">
                <a16:creationId xmlns:a16="http://schemas.microsoft.com/office/drawing/2014/main" id="{9C52A690-1694-2892-AB44-77C8A672E679}"/>
              </a:ext>
            </a:extLst>
          </p:cNvPr>
          <p:cNvSpPr txBox="1"/>
          <p:nvPr/>
        </p:nvSpPr>
        <p:spPr>
          <a:xfrm>
            <a:off x="1289781" y="1497747"/>
            <a:ext cx="1562772" cy="228268"/>
          </a:xfrm>
          <a:prstGeom prst="rect">
            <a:avLst/>
          </a:prstGeom>
        </p:spPr>
        <p:txBody>
          <a:bodyPr vert="horz" wrap="square" lIns="0" tIns="12700" rIns="0" bIns="0" rtlCol="0">
            <a:spAutoFit/>
          </a:bodyPr>
          <a:lstStyle/>
          <a:p>
            <a:pPr marL="12700">
              <a:lnSpc>
                <a:spcPct val="100000"/>
              </a:lnSpc>
              <a:spcBef>
                <a:spcPts val="100"/>
              </a:spcBef>
            </a:pPr>
            <a:r>
              <a:rPr sz="1400" b="1">
                <a:solidFill>
                  <a:srgbClr val="FFFFFF"/>
                </a:solidFill>
                <a:latin typeface="+mj-lt"/>
                <a:cs typeface="Lucida Sans"/>
              </a:rPr>
              <a:t>Trust</a:t>
            </a:r>
            <a:endParaRPr sz="1400">
              <a:latin typeface="+mj-lt"/>
              <a:cs typeface="Lucida Sans"/>
            </a:endParaRPr>
          </a:p>
        </p:txBody>
      </p:sp>
      <p:sp>
        <p:nvSpPr>
          <p:cNvPr id="73" name="Courage">
            <a:extLst>
              <a:ext uri="{FF2B5EF4-FFF2-40B4-BE49-F238E27FC236}">
                <a16:creationId xmlns:a16="http://schemas.microsoft.com/office/drawing/2014/main" id="{F691DC61-C877-8015-78BF-B4274F3F4661}"/>
              </a:ext>
            </a:extLst>
          </p:cNvPr>
          <p:cNvSpPr txBox="1"/>
          <p:nvPr/>
        </p:nvSpPr>
        <p:spPr>
          <a:xfrm>
            <a:off x="4236669" y="1497747"/>
            <a:ext cx="859128" cy="228268"/>
          </a:xfrm>
          <a:prstGeom prst="rect">
            <a:avLst/>
          </a:prstGeom>
        </p:spPr>
        <p:txBody>
          <a:bodyPr vert="horz" wrap="square" lIns="0" tIns="12700" rIns="0" bIns="0" rtlCol="0">
            <a:spAutoFit/>
          </a:bodyPr>
          <a:lstStyle/>
          <a:p>
            <a:pPr marL="12700">
              <a:lnSpc>
                <a:spcPct val="100000"/>
              </a:lnSpc>
              <a:spcBef>
                <a:spcPts val="100"/>
              </a:spcBef>
            </a:pPr>
            <a:r>
              <a:rPr sz="1400" b="1">
                <a:solidFill>
                  <a:srgbClr val="FFFFFF"/>
                </a:solidFill>
                <a:latin typeface="+mj-lt"/>
                <a:cs typeface="Lucida Sans"/>
              </a:rPr>
              <a:t>Courage</a:t>
            </a:r>
            <a:endParaRPr sz="1400">
              <a:latin typeface="+mj-lt"/>
              <a:cs typeface="Lucida Sans"/>
            </a:endParaRPr>
          </a:p>
        </p:txBody>
      </p:sp>
      <p:sp>
        <p:nvSpPr>
          <p:cNvPr id="74" name="Open">
            <a:extLst>
              <a:ext uri="{FF2B5EF4-FFF2-40B4-BE49-F238E27FC236}">
                <a16:creationId xmlns:a16="http://schemas.microsoft.com/office/drawing/2014/main" id="{89245C19-4DBF-70BE-4723-FB78F539814D}"/>
              </a:ext>
            </a:extLst>
          </p:cNvPr>
          <p:cNvSpPr txBox="1"/>
          <p:nvPr/>
        </p:nvSpPr>
        <p:spPr>
          <a:xfrm>
            <a:off x="7147109" y="1400285"/>
            <a:ext cx="1170816" cy="423193"/>
          </a:xfrm>
          <a:prstGeom prst="rect">
            <a:avLst/>
          </a:prstGeom>
        </p:spPr>
        <p:txBody>
          <a:bodyPr vert="horz" wrap="square" lIns="0" tIns="12700" rIns="0" bIns="0" rtlCol="0">
            <a:spAutoFit/>
          </a:bodyPr>
          <a:lstStyle/>
          <a:p>
            <a:pPr marL="12700" marR="5080">
              <a:lnSpc>
                <a:spcPts val="1580"/>
              </a:lnSpc>
            </a:pPr>
            <a:r>
              <a:rPr sz="1400" b="1">
                <a:solidFill>
                  <a:srgbClr val="FFFFFF"/>
                </a:solidFill>
                <a:latin typeface="+mj-lt"/>
                <a:cs typeface="Lucida Sans"/>
              </a:rPr>
              <a:t>Openness </a:t>
            </a:r>
            <a:r>
              <a:rPr lang="en-GB" sz="1400" b="1">
                <a:solidFill>
                  <a:srgbClr val="FFFFFF"/>
                </a:solidFill>
                <a:latin typeface="+mj-lt"/>
                <a:cs typeface="Lucida Sans"/>
              </a:rPr>
              <a:t>and</a:t>
            </a:r>
            <a:r>
              <a:rPr sz="1400" b="1">
                <a:solidFill>
                  <a:srgbClr val="FFFFFF"/>
                </a:solidFill>
                <a:latin typeface="+mj-lt"/>
                <a:cs typeface="Lucida Sans"/>
              </a:rPr>
              <a:t> Honesty</a:t>
            </a:r>
            <a:endParaRPr sz="1400">
              <a:latin typeface="+mj-lt"/>
              <a:cs typeface="Lucida Sans"/>
            </a:endParaRPr>
          </a:p>
        </p:txBody>
      </p:sp>
      <p:sp>
        <p:nvSpPr>
          <p:cNvPr id="75" name="Leading">
            <a:extLst>
              <a:ext uri="{FF2B5EF4-FFF2-40B4-BE49-F238E27FC236}">
                <a16:creationId xmlns:a16="http://schemas.microsoft.com/office/drawing/2014/main" id="{0C70ADB8-77FF-84A3-F297-F8605A650B1A}"/>
              </a:ext>
            </a:extLst>
          </p:cNvPr>
          <p:cNvSpPr txBox="1"/>
          <p:nvPr/>
        </p:nvSpPr>
        <p:spPr>
          <a:xfrm>
            <a:off x="9824229" y="1400285"/>
            <a:ext cx="1082588" cy="423193"/>
          </a:xfrm>
          <a:prstGeom prst="rect">
            <a:avLst/>
          </a:prstGeom>
        </p:spPr>
        <p:txBody>
          <a:bodyPr vert="horz" wrap="square" lIns="0" tIns="12700" rIns="0" bIns="0" rtlCol="0">
            <a:spAutoFit/>
          </a:bodyPr>
          <a:lstStyle/>
          <a:p>
            <a:pPr marL="12700" marR="5080">
              <a:lnSpc>
                <a:spcPts val="1580"/>
              </a:lnSpc>
              <a:spcBef>
                <a:spcPts val="100"/>
              </a:spcBef>
            </a:pPr>
            <a:r>
              <a:rPr sz="1400" b="1">
                <a:solidFill>
                  <a:srgbClr val="FFFFFF"/>
                </a:solidFill>
                <a:latin typeface="+mj-lt"/>
                <a:cs typeface="Lucida Sans"/>
              </a:rPr>
              <a:t>Leading by </a:t>
            </a:r>
            <a:r>
              <a:rPr lang="en-GB" sz="1400" b="1">
                <a:solidFill>
                  <a:srgbClr val="FFFFFF"/>
                </a:solidFill>
                <a:latin typeface="+mj-lt"/>
                <a:cs typeface="Lucida Sans"/>
              </a:rPr>
              <a:t> </a:t>
            </a:r>
            <a:r>
              <a:rPr sz="1400" b="1">
                <a:solidFill>
                  <a:srgbClr val="FFFFFF"/>
                </a:solidFill>
                <a:latin typeface="+mj-lt"/>
                <a:cs typeface="Lucida Sans"/>
              </a:rPr>
              <a:t>Example</a:t>
            </a:r>
            <a:endParaRPr sz="1400">
              <a:latin typeface="+mj-lt"/>
              <a:cs typeface="Lucida Sans"/>
            </a:endParaRPr>
          </a:p>
        </p:txBody>
      </p:sp>
      <p:sp>
        <p:nvSpPr>
          <p:cNvPr id="76" name="T copy">
            <a:extLst>
              <a:ext uri="{FF2B5EF4-FFF2-40B4-BE49-F238E27FC236}">
                <a16:creationId xmlns:a16="http://schemas.microsoft.com/office/drawing/2014/main" id="{CF30398F-CB00-833C-2710-133DDEB68D4E}"/>
              </a:ext>
            </a:extLst>
          </p:cNvPr>
          <p:cNvSpPr/>
          <p:nvPr/>
        </p:nvSpPr>
        <p:spPr>
          <a:xfrm>
            <a:off x="543959" y="1839237"/>
            <a:ext cx="2848474" cy="1850606"/>
          </a:xfrm>
          <a:prstGeom prst="round2SameRect">
            <a:avLst>
              <a:gd name="adj1" fmla="val 0"/>
              <a:gd name="adj2" fmla="val 2340"/>
            </a:avLst>
          </a:prstGeom>
          <a:solidFill>
            <a:schemeClr val="tx2">
              <a:lumMod val="20000"/>
              <a:lumOff val="80000"/>
            </a:schemeClr>
          </a:solidFill>
          <a:ln>
            <a:noFill/>
          </a:ln>
        </p:spPr>
        <p:txBody>
          <a:bodyPr wrap="square" lIns="72000" tIns="108000" rIns="72000" bIns="144000" rtlCol="0"/>
          <a:lstStyle/>
          <a:p>
            <a:pPr marL="133350" indent="-125413">
              <a:lnSpc>
                <a:spcPts val="1200"/>
              </a:lnSpc>
              <a:spcAft>
                <a:spcPts val="300"/>
              </a:spcAft>
              <a:buFont typeface="Arial" panose="020B0604020202020204" pitchFamily="34" charset="0"/>
              <a:buChar char="•"/>
            </a:pPr>
            <a:r>
              <a:rPr lang="en-GB" sz="1050">
                <a:solidFill>
                  <a:schemeClr val="accent5"/>
                </a:solidFill>
              </a:rPr>
              <a:t>We will be </a:t>
            </a:r>
            <a:r>
              <a:rPr lang="en-GB" sz="1050" b="1">
                <a:solidFill>
                  <a:schemeClr val="accent5"/>
                </a:solidFill>
              </a:rPr>
              <a:t>dependable</a:t>
            </a:r>
            <a:r>
              <a:rPr lang="en-GB" sz="1050">
                <a:solidFill>
                  <a:schemeClr val="accent5"/>
                </a:solidFill>
              </a:rPr>
              <a:t>: we will do what we say we will do and when we can’t, we will explain to others why not</a:t>
            </a:r>
          </a:p>
          <a:p>
            <a:pPr marL="133350" indent="-125413">
              <a:lnSpc>
                <a:spcPts val="1200"/>
              </a:lnSpc>
              <a:spcAft>
                <a:spcPts val="300"/>
              </a:spcAft>
              <a:buFont typeface="Arial" panose="020B0604020202020204" pitchFamily="34" charset="0"/>
              <a:buChar char="•"/>
            </a:pPr>
            <a:r>
              <a:rPr lang="en-GB" sz="1050">
                <a:solidFill>
                  <a:schemeClr val="accent5"/>
                </a:solidFill>
              </a:rPr>
              <a:t>We will act with </a:t>
            </a:r>
            <a:r>
              <a:rPr lang="en-GB" sz="1050" b="1">
                <a:solidFill>
                  <a:schemeClr val="accent5"/>
                </a:solidFill>
              </a:rPr>
              <a:t>integrity </a:t>
            </a:r>
            <a:r>
              <a:rPr lang="en-GB" sz="1050">
                <a:solidFill>
                  <a:schemeClr val="accent5"/>
                </a:solidFill>
              </a:rPr>
              <a:t>and </a:t>
            </a:r>
            <a:r>
              <a:rPr lang="en-GB" sz="1050" b="1">
                <a:solidFill>
                  <a:schemeClr val="accent5"/>
                </a:solidFill>
              </a:rPr>
              <a:t>consistency</a:t>
            </a:r>
            <a:r>
              <a:rPr lang="en-GB" sz="1050">
                <a:solidFill>
                  <a:schemeClr val="accent5"/>
                </a:solidFill>
              </a:rPr>
              <a:t>, working in the interests of the population that we serve</a:t>
            </a:r>
          </a:p>
          <a:p>
            <a:pPr marL="133350" indent="-125413">
              <a:lnSpc>
                <a:spcPts val="1200"/>
              </a:lnSpc>
              <a:spcAft>
                <a:spcPts val="300"/>
              </a:spcAft>
              <a:buFont typeface="Arial" panose="020B0604020202020204" pitchFamily="34" charset="0"/>
              <a:buChar char="•"/>
            </a:pPr>
            <a:r>
              <a:rPr lang="en-GB" sz="1050">
                <a:solidFill>
                  <a:schemeClr val="accent5"/>
                </a:solidFill>
              </a:rPr>
              <a:t>We will be willing to take a </a:t>
            </a:r>
            <a:r>
              <a:rPr lang="en-GB" sz="1050" b="1">
                <a:solidFill>
                  <a:schemeClr val="accent5"/>
                </a:solidFill>
              </a:rPr>
              <a:t>leap of faith </a:t>
            </a:r>
            <a:r>
              <a:rPr lang="en-GB" sz="1050">
                <a:solidFill>
                  <a:schemeClr val="accent5"/>
                </a:solidFill>
              </a:rPr>
              <a:t>because we trust that partners will support us when we are in a more exposed position.</a:t>
            </a:r>
          </a:p>
        </p:txBody>
      </p:sp>
      <p:sp>
        <p:nvSpPr>
          <p:cNvPr id="70" name="C Copy">
            <a:extLst>
              <a:ext uri="{FF2B5EF4-FFF2-40B4-BE49-F238E27FC236}">
                <a16:creationId xmlns:a16="http://schemas.microsoft.com/office/drawing/2014/main" id="{38F1929B-8CE4-E2C8-969D-699434D665A6}"/>
              </a:ext>
            </a:extLst>
          </p:cNvPr>
          <p:cNvSpPr/>
          <p:nvPr/>
        </p:nvSpPr>
        <p:spPr>
          <a:xfrm>
            <a:off x="3470797" y="1841359"/>
            <a:ext cx="2869269" cy="1850606"/>
          </a:xfrm>
          <a:prstGeom prst="round2SameRect">
            <a:avLst>
              <a:gd name="adj1" fmla="val 0"/>
              <a:gd name="adj2" fmla="val 2340"/>
            </a:avLst>
          </a:prstGeom>
          <a:solidFill>
            <a:schemeClr val="tx2">
              <a:lumMod val="20000"/>
              <a:lumOff val="80000"/>
            </a:schemeClr>
          </a:solidFill>
          <a:ln>
            <a:noFill/>
          </a:ln>
        </p:spPr>
        <p:txBody>
          <a:bodyPr wrap="square" lIns="72000" tIns="108000" rIns="72000" bIns="144000" rtlCol="0"/>
          <a:lstStyle/>
          <a:p>
            <a:pPr marL="133350" indent="-125413">
              <a:lnSpc>
                <a:spcPts val="1200"/>
              </a:lnSpc>
              <a:spcAft>
                <a:spcPts val="300"/>
              </a:spcAft>
              <a:buFont typeface="Arial" panose="020B0604020202020204" pitchFamily="34" charset="0"/>
              <a:buChar char="•"/>
            </a:pPr>
            <a:r>
              <a:rPr lang="en-GB" sz="1050">
                <a:solidFill>
                  <a:schemeClr val="accent5"/>
                </a:solidFill>
              </a:rPr>
              <a:t>We will be </a:t>
            </a:r>
            <a:r>
              <a:rPr lang="en-GB" sz="1050" b="1">
                <a:solidFill>
                  <a:schemeClr val="accent5"/>
                </a:solidFill>
              </a:rPr>
              <a:t>ambitious </a:t>
            </a:r>
            <a:r>
              <a:rPr lang="en-GB" sz="1050">
                <a:solidFill>
                  <a:schemeClr val="accent5"/>
                </a:solidFill>
              </a:rPr>
              <a:t>and willing to </a:t>
            </a:r>
            <a:r>
              <a:rPr lang="en-GB" sz="1050" b="1">
                <a:solidFill>
                  <a:schemeClr val="accent5"/>
                </a:solidFill>
              </a:rPr>
              <a:t>do something different</a:t>
            </a:r>
            <a:r>
              <a:rPr lang="en-GB" sz="1050">
                <a:solidFill>
                  <a:schemeClr val="accent5"/>
                </a:solidFill>
              </a:rPr>
              <a:t> to improve health and care for the local population</a:t>
            </a:r>
          </a:p>
          <a:p>
            <a:pPr marL="133350" indent="-125413">
              <a:lnSpc>
                <a:spcPts val="1200"/>
              </a:lnSpc>
              <a:spcAft>
                <a:spcPts val="300"/>
              </a:spcAft>
              <a:buFont typeface="Arial" panose="020B0604020202020204" pitchFamily="34" charset="0"/>
              <a:buChar char="•"/>
            </a:pPr>
            <a:r>
              <a:rPr lang="en-GB" sz="1050">
                <a:solidFill>
                  <a:schemeClr val="accent5"/>
                </a:solidFill>
              </a:rPr>
              <a:t>We will be willing to make </a:t>
            </a:r>
            <a:r>
              <a:rPr lang="en-GB" sz="1050" b="1">
                <a:solidFill>
                  <a:schemeClr val="accent5"/>
                </a:solidFill>
              </a:rPr>
              <a:t>difficult decisions </a:t>
            </a:r>
            <a:r>
              <a:rPr lang="en-GB" sz="1050">
                <a:solidFill>
                  <a:schemeClr val="accent5"/>
                </a:solidFill>
              </a:rPr>
              <a:t>and take proportionate risks for the benefit of the population</a:t>
            </a:r>
          </a:p>
          <a:p>
            <a:pPr marL="133350" indent="-125413">
              <a:lnSpc>
                <a:spcPts val="1200"/>
              </a:lnSpc>
              <a:spcAft>
                <a:spcPts val="300"/>
              </a:spcAft>
              <a:buFont typeface="Arial" panose="020B0604020202020204" pitchFamily="34" charset="0"/>
              <a:buChar char="•"/>
            </a:pPr>
            <a:r>
              <a:rPr lang="en-GB" sz="1050">
                <a:solidFill>
                  <a:schemeClr val="accent5"/>
                </a:solidFill>
              </a:rPr>
              <a:t>We will be open to </a:t>
            </a:r>
            <a:r>
              <a:rPr lang="en-GB" sz="1050" b="1">
                <a:solidFill>
                  <a:schemeClr val="accent5"/>
                </a:solidFill>
              </a:rPr>
              <a:t>changing course </a:t>
            </a:r>
            <a:r>
              <a:rPr lang="en-GB" sz="1050">
                <a:solidFill>
                  <a:schemeClr val="accent5"/>
                </a:solidFill>
              </a:rPr>
              <a:t>if required</a:t>
            </a:r>
          </a:p>
          <a:p>
            <a:pPr marL="133350" indent="-125413">
              <a:lnSpc>
                <a:spcPts val="1200"/>
              </a:lnSpc>
              <a:spcAft>
                <a:spcPts val="300"/>
              </a:spcAft>
              <a:buFont typeface="Arial" panose="020B0604020202020204" pitchFamily="34" charset="0"/>
              <a:buChar char="•"/>
            </a:pPr>
            <a:r>
              <a:rPr lang="en-GB" sz="1050">
                <a:solidFill>
                  <a:schemeClr val="accent5"/>
                </a:solidFill>
              </a:rPr>
              <a:t>We will </a:t>
            </a:r>
            <a:r>
              <a:rPr lang="en-GB" sz="1050" b="1">
                <a:solidFill>
                  <a:schemeClr val="accent5"/>
                </a:solidFill>
              </a:rPr>
              <a:t>speak out </a:t>
            </a:r>
            <a:r>
              <a:rPr lang="en-GB" sz="1050">
                <a:solidFill>
                  <a:schemeClr val="accent5"/>
                </a:solidFill>
              </a:rPr>
              <a:t>about inappropriate behaviour that goes against our compact.</a:t>
            </a:r>
          </a:p>
        </p:txBody>
      </p:sp>
      <p:sp>
        <p:nvSpPr>
          <p:cNvPr id="68" name="O copy">
            <a:extLst>
              <a:ext uri="{FF2B5EF4-FFF2-40B4-BE49-F238E27FC236}">
                <a16:creationId xmlns:a16="http://schemas.microsoft.com/office/drawing/2014/main" id="{97E935E8-7378-9AF1-F6E2-0CF7F122EC14}"/>
              </a:ext>
            </a:extLst>
          </p:cNvPr>
          <p:cNvSpPr/>
          <p:nvPr/>
        </p:nvSpPr>
        <p:spPr>
          <a:xfrm>
            <a:off x="6411786" y="1846205"/>
            <a:ext cx="2597216" cy="1850606"/>
          </a:xfrm>
          <a:prstGeom prst="round2SameRect">
            <a:avLst>
              <a:gd name="adj1" fmla="val 0"/>
              <a:gd name="adj2" fmla="val 2340"/>
            </a:avLst>
          </a:prstGeom>
          <a:solidFill>
            <a:schemeClr val="tx2">
              <a:lumMod val="20000"/>
              <a:lumOff val="80000"/>
            </a:schemeClr>
          </a:solidFill>
          <a:ln>
            <a:noFill/>
          </a:ln>
        </p:spPr>
        <p:txBody>
          <a:bodyPr wrap="square" lIns="72000" tIns="108000" rIns="72000" bIns="144000" rtlCol="0"/>
          <a:lstStyle/>
          <a:p>
            <a:pPr marL="179387" indent="-171450">
              <a:lnSpc>
                <a:spcPts val="1200"/>
              </a:lnSpc>
              <a:spcAft>
                <a:spcPts val="300"/>
              </a:spcAft>
              <a:buFont typeface="Arial" panose="020B0604020202020204" pitchFamily="34" charset="0"/>
              <a:buChar char="•"/>
            </a:pPr>
            <a:r>
              <a:rPr lang="en-GB" sz="1050">
                <a:solidFill>
                  <a:srgbClr val="404140"/>
                </a:solidFill>
                <a:latin typeface="Arial" panose="020B0604020202020204" pitchFamily="34" charset="0"/>
              </a:rPr>
              <a:t>We will be </a:t>
            </a:r>
            <a:r>
              <a:rPr lang="en-GB" sz="1050" b="1">
                <a:solidFill>
                  <a:srgbClr val="404140"/>
                </a:solidFill>
                <a:latin typeface="Arial" panose="020B0604020202020204" pitchFamily="34" charset="0"/>
              </a:rPr>
              <a:t>open </a:t>
            </a:r>
            <a:r>
              <a:rPr lang="en-GB" sz="1050">
                <a:solidFill>
                  <a:srgbClr val="404140"/>
                </a:solidFill>
                <a:latin typeface="Arial" panose="020B0604020202020204" pitchFamily="34" charset="0"/>
              </a:rPr>
              <a:t>and </a:t>
            </a:r>
            <a:r>
              <a:rPr lang="en-GB" sz="1050" b="1">
                <a:solidFill>
                  <a:srgbClr val="404140"/>
                </a:solidFill>
                <a:latin typeface="Arial" panose="020B0604020202020204" pitchFamily="34" charset="0"/>
              </a:rPr>
              <a:t>honest </a:t>
            </a:r>
            <a:r>
              <a:rPr lang="en-GB" sz="1050">
                <a:solidFill>
                  <a:srgbClr val="404140"/>
                </a:solidFill>
                <a:latin typeface="Arial" panose="020B0604020202020204" pitchFamily="34" charset="0"/>
              </a:rPr>
              <a:t>about what we can and cannot do</a:t>
            </a:r>
          </a:p>
          <a:p>
            <a:pPr marL="179387" indent="-171450">
              <a:lnSpc>
                <a:spcPts val="1200"/>
              </a:lnSpc>
              <a:spcAft>
                <a:spcPts val="300"/>
              </a:spcAft>
              <a:buFont typeface="Arial" panose="020B0604020202020204" pitchFamily="34" charset="0"/>
              <a:buChar char="•"/>
            </a:pPr>
            <a:r>
              <a:rPr lang="en-GB" sz="1050">
                <a:solidFill>
                  <a:srgbClr val="404140"/>
                </a:solidFill>
                <a:latin typeface="Arial" panose="020B0604020202020204" pitchFamily="34" charset="0"/>
              </a:rPr>
              <a:t>We will create a </a:t>
            </a:r>
            <a:r>
              <a:rPr lang="en-GB" sz="1050" b="1">
                <a:solidFill>
                  <a:srgbClr val="404140"/>
                </a:solidFill>
                <a:latin typeface="Arial" panose="020B0604020202020204" pitchFamily="34" charset="0"/>
              </a:rPr>
              <a:t>psychologically safe environment </a:t>
            </a:r>
            <a:r>
              <a:rPr lang="en-GB" sz="1050">
                <a:solidFill>
                  <a:srgbClr val="404140"/>
                </a:solidFill>
                <a:latin typeface="Arial" panose="020B0604020202020204" pitchFamily="34" charset="0"/>
              </a:rPr>
              <a:t>where people feel that they can raise thoughts and concerns without fear of negative consequences</a:t>
            </a:r>
          </a:p>
          <a:p>
            <a:pPr marL="179387" indent="-171450">
              <a:lnSpc>
                <a:spcPts val="1200"/>
              </a:lnSpc>
              <a:spcAft>
                <a:spcPts val="300"/>
              </a:spcAft>
              <a:buFont typeface="Arial" panose="020B0604020202020204" pitchFamily="34" charset="0"/>
              <a:buChar char="•"/>
            </a:pPr>
            <a:r>
              <a:rPr lang="en-GB" sz="1050">
                <a:solidFill>
                  <a:srgbClr val="404140"/>
                </a:solidFill>
                <a:latin typeface="Arial" panose="020B0604020202020204" pitchFamily="34" charset="0"/>
              </a:rPr>
              <a:t>Where there is disagreement, we will be prepared to </a:t>
            </a:r>
            <a:r>
              <a:rPr lang="en-GB" sz="1050" b="1">
                <a:solidFill>
                  <a:srgbClr val="404140"/>
                </a:solidFill>
                <a:latin typeface="Arial" panose="020B0604020202020204" pitchFamily="34" charset="0"/>
              </a:rPr>
              <a:t>concede </a:t>
            </a:r>
            <a:r>
              <a:rPr lang="en-GB" sz="1050">
                <a:solidFill>
                  <a:srgbClr val="404140"/>
                </a:solidFill>
                <a:latin typeface="Arial" panose="020B0604020202020204" pitchFamily="34" charset="0"/>
              </a:rPr>
              <a:t>a little to reach a consensus.</a:t>
            </a:r>
          </a:p>
        </p:txBody>
      </p:sp>
      <p:sp>
        <p:nvSpPr>
          <p:cNvPr id="66" name="L copy">
            <a:extLst>
              <a:ext uri="{FF2B5EF4-FFF2-40B4-BE49-F238E27FC236}">
                <a16:creationId xmlns:a16="http://schemas.microsoft.com/office/drawing/2014/main" id="{6ADD559E-FB72-A3E2-E5BC-989FAA29FD6D}"/>
              </a:ext>
            </a:extLst>
          </p:cNvPr>
          <p:cNvSpPr/>
          <p:nvPr/>
        </p:nvSpPr>
        <p:spPr>
          <a:xfrm>
            <a:off x="9080721" y="1846205"/>
            <a:ext cx="2668827" cy="1850606"/>
          </a:xfrm>
          <a:prstGeom prst="round2SameRect">
            <a:avLst>
              <a:gd name="adj1" fmla="val 0"/>
              <a:gd name="adj2" fmla="val 2340"/>
            </a:avLst>
          </a:prstGeom>
          <a:solidFill>
            <a:schemeClr val="tx2">
              <a:lumMod val="20000"/>
              <a:lumOff val="80000"/>
            </a:schemeClr>
          </a:solidFill>
          <a:ln>
            <a:noFill/>
          </a:ln>
        </p:spPr>
        <p:txBody>
          <a:bodyPr wrap="square" lIns="72000" tIns="108000" rIns="72000" bIns="144000" rtlCol="0"/>
          <a:lstStyle/>
          <a:p>
            <a:pPr marL="133350" indent="-125413">
              <a:lnSpc>
                <a:spcPts val="1200"/>
              </a:lnSpc>
              <a:spcAft>
                <a:spcPts val="300"/>
              </a:spcAft>
              <a:buFont typeface="Arial" panose="020B0604020202020204" pitchFamily="34" charset="0"/>
              <a:buChar char="•"/>
            </a:pPr>
            <a:r>
              <a:rPr lang="en-GB" sz="1050">
                <a:solidFill>
                  <a:schemeClr val="accent5"/>
                </a:solidFill>
              </a:rPr>
              <a:t>We will </a:t>
            </a:r>
            <a:r>
              <a:rPr lang="en-GB" sz="1050" b="1">
                <a:solidFill>
                  <a:schemeClr val="accent5"/>
                </a:solidFill>
              </a:rPr>
              <a:t>lead</a:t>
            </a:r>
            <a:r>
              <a:rPr lang="en-GB" sz="1050">
                <a:solidFill>
                  <a:schemeClr val="accent5"/>
                </a:solidFill>
              </a:rPr>
              <a:t> </a:t>
            </a:r>
            <a:r>
              <a:rPr lang="en-GB" sz="1050" b="1">
                <a:solidFill>
                  <a:schemeClr val="accent5"/>
                </a:solidFill>
              </a:rPr>
              <a:t>with</a:t>
            </a:r>
            <a:r>
              <a:rPr lang="en-GB" sz="1050">
                <a:solidFill>
                  <a:schemeClr val="accent5"/>
                </a:solidFill>
              </a:rPr>
              <a:t> </a:t>
            </a:r>
            <a:r>
              <a:rPr lang="en-GB" sz="1050" b="1">
                <a:solidFill>
                  <a:schemeClr val="accent5"/>
                </a:solidFill>
              </a:rPr>
              <a:t>conviction</a:t>
            </a:r>
            <a:r>
              <a:rPr lang="en-GB" sz="1050">
                <a:solidFill>
                  <a:schemeClr val="accent5"/>
                </a:solidFill>
              </a:rPr>
              <a:t> and be ambassadors of our shared ICS vision</a:t>
            </a:r>
          </a:p>
          <a:p>
            <a:pPr marL="133350" indent="-125413">
              <a:lnSpc>
                <a:spcPts val="1200"/>
              </a:lnSpc>
              <a:spcAft>
                <a:spcPts val="300"/>
              </a:spcAft>
              <a:buFont typeface="Arial" panose="020B0604020202020204" pitchFamily="34" charset="0"/>
              <a:buChar char="•"/>
            </a:pPr>
            <a:r>
              <a:rPr lang="en-GB" sz="1050">
                <a:solidFill>
                  <a:schemeClr val="accent5"/>
                </a:solidFill>
              </a:rPr>
              <a:t>We will be committed to </a:t>
            </a:r>
            <a:r>
              <a:rPr lang="en-GB" sz="1050" b="1">
                <a:solidFill>
                  <a:schemeClr val="accent5"/>
                </a:solidFill>
              </a:rPr>
              <a:t>playing</a:t>
            </a:r>
            <a:r>
              <a:rPr lang="en-GB" sz="1050">
                <a:solidFill>
                  <a:schemeClr val="accent5"/>
                </a:solidFill>
              </a:rPr>
              <a:t> </a:t>
            </a:r>
            <a:r>
              <a:rPr lang="en-GB" sz="1050" b="1">
                <a:solidFill>
                  <a:schemeClr val="accent5"/>
                </a:solidFill>
              </a:rPr>
              <a:t>our</a:t>
            </a:r>
            <a:r>
              <a:rPr lang="en-GB" sz="1050">
                <a:solidFill>
                  <a:schemeClr val="accent5"/>
                </a:solidFill>
              </a:rPr>
              <a:t> </a:t>
            </a:r>
            <a:r>
              <a:rPr lang="en-GB" sz="1050" b="1">
                <a:solidFill>
                  <a:schemeClr val="accent5"/>
                </a:solidFill>
              </a:rPr>
              <a:t>part</a:t>
            </a:r>
            <a:r>
              <a:rPr lang="en-GB" sz="1050">
                <a:solidFill>
                  <a:schemeClr val="accent5"/>
                </a:solidFill>
              </a:rPr>
              <a:t> in delivering the ICS vision</a:t>
            </a:r>
          </a:p>
          <a:p>
            <a:pPr marL="133350" indent="-125413">
              <a:lnSpc>
                <a:spcPts val="1200"/>
              </a:lnSpc>
              <a:spcAft>
                <a:spcPts val="300"/>
              </a:spcAft>
              <a:buFont typeface="Arial" panose="020B0604020202020204" pitchFamily="34" charset="0"/>
              <a:buChar char="•"/>
            </a:pPr>
            <a:r>
              <a:rPr lang="en-GB" sz="1050">
                <a:solidFill>
                  <a:schemeClr val="accent5"/>
                </a:solidFill>
              </a:rPr>
              <a:t>We will live our </a:t>
            </a:r>
            <a:r>
              <a:rPr lang="en-GB" sz="1050" b="1">
                <a:solidFill>
                  <a:schemeClr val="accent5"/>
                </a:solidFill>
              </a:rPr>
              <a:t>shared</a:t>
            </a:r>
            <a:r>
              <a:rPr lang="en-GB" sz="1050">
                <a:solidFill>
                  <a:schemeClr val="accent5"/>
                </a:solidFill>
              </a:rPr>
              <a:t> </a:t>
            </a:r>
            <a:r>
              <a:rPr lang="en-GB" sz="1050" b="1">
                <a:solidFill>
                  <a:schemeClr val="accent5"/>
                </a:solidFill>
              </a:rPr>
              <a:t>values</a:t>
            </a:r>
            <a:r>
              <a:rPr lang="en-GB" sz="1050">
                <a:solidFill>
                  <a:schemeClr val="accent5"/>
                </a:solidFill>
              </a:rPr>
              <a:t> and agreed leadership behaviours</a:t>
            </a:r>
          </a:p>
          <a:p>
            <a:pPr marL="133350" indent="-125413">
              <a:lnSpc>
                <a:spcPts val="1200"/>
              </a:lnSpc>
              <a:spcAft>
                <a:spcPts val="300"/>
              </a:spcAft>
              <a:buFont typeface="Arial" panose="020B0604020202020204" pitchFamily="34" charset="0"/>
              <a:buChar char="•"/>
            </a:pPr>
            <a:r>
              <a:rPr lang="en-GB" sz="1050">
                <a:solidFill>
                  <a:schemeClr val="accent5"/>
                </a:solidFill>
              </a:rPr>
              <a:t>We will positively promote </a:t>
            </a:r>
            <a:r>
              <a:rPr lang="en-GB" sz="1050" b="1">
                <a:solidFill>
                  <a:schemeClr val="accent5"/>
                </a:solidFill>
              </a:rPr>
              <a:t>collaborative</a:t>
            </a:r>
            <a:r>
              <a:rPr lang="en-GB" sz="1050">
                <a:solidFill>
                  <a:schemeClr val="accent5"/>
                </a:solidFill>
              </a:rPr>
              <a:t> </a:t>
            </a:r>
            <a:r>
              <a:rPr lang="en-GB" sz="1050" b="1">
                <a:solidFill>
                  <a:schemeClr val="accent5"/>
                </a:solidFill>
              </a:rPr>
              <a:t>working</a:t>
            </a:r>
            <a:r>
              <a:rPr lang="en-GB" sz="1050">
                <a:solidFill>
                  <a:schemeClr val="accent5"/>
                </a:solidFill>
              </a:rPr>
              <a:t> across our organisations.</a:t>
            </a:r>
          </a:p>
        </p:txBody>
      </p:sp>
      <p:grpSp>
        <p:nvGrpSpPr>
          <p:cNvPr id="14" name="Trust icon">
            <a:extLst>
              <a:ext uri="{FF2B5EF4-FFF2-40B4-BE49-F238E27FC236}">
                <a16:creationId xmlns:a16="http://schemas.microsoft.com/office/drawing/2014/main" id="{BA0C3E7B-1F61-CD1B-7ABA-D5ABC0CDF9C2}"/>
              </a:ext>
              <a:ext uri="{C183D7F6-B498-43B3-948B-1728B52AA6E4}">
                <adec:decorative xmlns:adec="http://schemas.microsoft.com/office/drawing/2017/decorative" val="1"/>
              </a:ext>
            </a:extLst>
          </p:cNvPr>
          <p:cNvGrpSpPr/>
          <p:nvPr/>
        </p:nvGrpSpPr>
        <p:grpSpPr>
          <a:xfrm>
            <a:off x="628282" y="1326005"/>
            <a:ext cx="578716" cy="586800"/>
            <a:chOff x="628282" y="1326005"/>
            <a:chExt cx="578716" cy="586800"/>
          </a:xfrm>
        </p:grpSpPr>
        <p:sp>
          <p:nvSpPr>
            <p:cNvPr id="118" name="object 20">
              <a:extLst>
                <a:ext uri="{FF2B5EF4-FFF2-40B4-BE49-F238E27FC236}">
                  <a16:creationId xmlns:a16="http://schemas.microsoft.com/office/drawing/2014/main" id="{BC7E30F6-45D7-1A54-5A58-4F1FC20A4A0D}"/>
                </a:ext>
              </a:extLst>
            </p:cNvPr>
            <p:cNvSpPr/>
            <p:nvPr/>
          </p:nvSpPr>
          <p:spPr>
            <a:xfrm>
              <a:off x="628282" y="1326005"/>
              <a:ext cx="578716" cy="586800"/>
            </a:xfrm>
            <a:custGeom>
              <a:avLst/>
              <a:gdLst/>
              <a:ahLst/>
              <a:cxnLst/>
              <a:rect l="l" t="t" r="r" b="b"/>
              <a:pathLst>
                <a:path w="558165"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599F"/>
            </a:solidFill>
          </p:spPr>
          <p:txBody>
            <a:bodyPr wrap="square" lIns="0" tIns="0" rIns="0" bIns="0" rtlCol="0"/>
            <a:lstStyle/>
            <a:p>
              <a:endParaRPr/>
            </a:p>
          </p:txBody>
        </p:sp>
        <p:sp>
          <p:nvSpPr>
            <p:cNvPr id="119" name="object 25">
              <a:extLst>
                <a:ext uri="{FF2B5EF4-FFF2-40B4-BE49-F238E27FC236}">
                  <a16:creationId xmlns:a16="http://schemas.microsoft.com/office/drawing/2014/main" id="{70B1ABE5-C026-80CD-6B10-A4A92A13CFFC}"/>
                </a:ext>
              </a:extLst>
            </p:cNvPr>
            <p:cNvSpPr/>
            <p:nvPr/>
          </p:nvSpPr>
          <p:spPr>
            <a:xfrm>
              <a:off x="694192" y="1392988"/>
              <a:ext cx="446898" cy="453600"/>
            </a:xfrm>
            <a:custGeom>
              <a:avLst/>
              <a:gdLst/>
              <a:ahLst/>
              <a:cxnLst/>
              <a:rect l="l" t="t" r="r" b="b"/>
              <a:pathLst>
                <a:path w="446405"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5"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1"/>
            </a:solidFill>
          </p:spPr>
          <p:txBody>
            <a:bodyPr wrap="square" lIns="0" tIns="0" rIns="0" bIns="0" rtlCol="0"/>
            <a:lstStyle/>
            <a:p>
              <a:endParaRPr>
                <a:solidFill>
                  <a:schemeClr val="accent1"/>
                </a:solidFill>
              </a:endParaRPr>
            </a:p>
          </p:txBody>
        </p:sp>
        <p:pic>
          <p:nvPicPr>
            <p:cNvPr id="12" name="Picture 11">
              <a:extLst>
                <a:ext uri="{FF2B5EF4-FFF2-40B4-BE49-F238E27FC236}">
                  <a16:creationId xmlns:a16="http://schemas.microsoft.com/office/drawing/2014/main" id="{DBCB49E8-7DC0-D43A-3A95-1DD411AAEF4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49321" y="1455015"/>
              <a:ext cx="328577" cy="328577"/>
            </a:xfrm>
            <a:prstGeom prst="rect">
              <a:avLst/>
            </a:prstGeom>
          </p:spPr>
        </p:pic>
      </p:grpSp>
      <p:grpSp>
        <p:nvGrpSpPr>
          <p:cNvPr id="17" name="Courage icon">
            <a:extLst>
              <a:ext uri="{FF2B5EF4-FFF2-40B4-BE49-F238E27FC236}">
                <a16:creationId xmlns:a16="http://schemas.microsoft.com/office/drawing/2014/main" id="{CE58711E-808F-8977-F9BF-14362402B10E}"/>
              </a:ext>
              <a:ext uri="{C183D7F6-B498-43B3-948B-1728B52AA6E4}">
                <adec:decorative xmlns:adec="http://schemas.microsoft.com/office/drawing/2017/decorative" val="1"/>
              </a:ext>
            </a:extLst>
          </p:cNvPr>
          <p:cNvGrpSpPr/>
          <p:nvPr/>
        </p:nvGrpSpPr>
        <p:grpSpPr>
          <a:xfrm>
            <a:off x="3563987" y="1326005"/>
            <a:ext cx="577398" cy="586800"/>
            <a:chOff x="3563987" y="1326005"/>
            <a:chExt cx="577398" cy="586800"/>
          </a:xfrm>
        </p:grpSpPr>
        <p:sp>
          <p:nvSpPr>
            <p:cNvPr id="115" name="object 21">
              <a:extLst>
                <a:ext uri="{FF2B5EF4-FFF2-40B4-BE49-F238E27FC236}">
                  <a16:creationId xmlns:a16="http://schemas.microsoft.com/office/drawing/2014/main" id="{B7308933-482C-5B4F-86D9-1F939FFCBB3D}"/>
                </a:ext>
              </a:extLst>
            </p:cNvPr>
            <p:cNvSpPr/>
            <p:nvPr/>
          </p:nvSpPr>
          <p:spPr>
            <a:xfrm>
              <a:off x="3563987" y="1326005"/>
              <a:ext cx="577398"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6AD"/>
            </a:solidFill>
          </p:spPr>
          <p:txBody>
            <a:bodyPr wrap="square" lIns="0" tIns="0" rIns="0" bIns="0" rtlCol="0"/>
            <a:lstStyle/>
            <a:p>
              <a:endParaRPr/>
            </a:p>
          </p:txBody>
        </p:sp>
        <p:sp>
          <p:nvSpPr>
            <p:cNvPr id="116" name="object 24">
              <a:extLst>
                <a:ext uri="{FF2B5EF4-FFF2-40B4-BE49-F238E27FC236}">
                  <a16:creationId xmlns:a16="http://schemas.microsoft.com/office/drawing/2014/main" id="{1622DF08-3B15-C88A-B8DC-9ADAC71DE038}"/>
                </a:ext>
              </a:extLst>
            </p:cNvPr>
            <p:cNvSpPr/>
            <p:nvPr/>
          </p:nvSpPr>
          <p:spPr>
            <a:xfrm>
              <a:off x="3629520" y="1392605"/>
              <a:ext cx="446332"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4"/>
            </a:solidFill>
          </p:spPr>
          <p:txBody>
            <a:bodyPr wrap="square" lIns="0" tIns="0" rIns="0" bIns="0" rtlCol="0"/>
            <a:lstStyle/>
            <a:p>
              <a:endParaRPr/>
            </a:p>
          </p:txBody>
        </p:sp>
        <p:pic>
          <p:nvPicPr>
            <p:cNvPr id="16" name="Picture 15">
              <a:extLst>
                <a:ext uri="{FF2B5EF4-FFF2-40B4-BE49-F238E27FC236}">
                  <a16:creationId xmlns:a16="http://schemas.microsoft.com/office/drawing/2014/main" id="{D8E4C479-BFE9-D4EE-82E5-6AA3F9A428EF}"/>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3676960" y="1450361"/>
              <a:ext cx="351295" cy="351295"/>
            </a:xfrm>
            <a:prstGeom prst="rect">
              <a:avLst/>
            </a:prstGeom>
          </p:spPr>
        </p:pic>
      </p:grpSp>
      <p:grpSp>
        <p:nvGrpSpPr>
          <p:cNvPr id="20" name="Open icon">
            <a:extLst>
              <a:ext uri="{FF2B5EF4-FFF2-40B4-BE49-F238E27FC236}">
                <a16:creationId xmlns:a16="http://schemas.microsoft.com/office/drawing/2014/main" id="{4130A48E-5A74-0495-6444-3375F7E4FAC8}"/>
              </a:ext>
              <a:ext uri="{C183D7F6-B498-43B3-948B-1728B52AA6E4}">
                <adec:decorative xmlns:adec="http://schemas.microsoft.com/office/drawing/2017/decorative" val="1"/>
              </a:ext>
            </a:extLst>
          </p:cNvPr>
          <p:cNvGrpSpPr/>
          <p:nvPr/>
        </p:nvGrpSpPr>
        <p:grpSpPr>
          <a:xfrm>
            <a:off x="6491347" y="1326005"/>
            <a:ext cx="577398" cy="586800"/>
            <a:chOff x="6491347" y="1326005"/>
            <a:chExt cx="577398" cy="586800"/>
          </a:xfrm>
        </p:grpSpPr>
        <p:sp>
          <p:nvSpPr>
            <p:cNvPr id="112" name="object 22">
              <a:extLst>
                <a:ext uri="{FF2B5EF4-FFF2-40B4-BE49-F238E27FC236}">
                  <a16:creationId xmlns:a16="http://schemas.microsoft.com/office/drawing/2014/main" id="{D6839134-0B80-15F4-72DB-D61D2B96D5EB}"/>
                </a:ext>
              </a:extLst>
            </p:cNvPr>
            <p:cNvSpPr/>
            <p:nvPr/>
          </p:nvSpPr>
          <p:spPr>
            <a:xfrm>
              <a:off x="6491347" y="1326005"/>
              <a:ext cx="577398"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F1A233"/>
            </a:solidFill>
          </p:spPr>
          <p:txBody>
            <a:bodyPr wrap="square" lIns="0" tIns="0" rIns="0" bIns="0" rtlCol="0"/>
            <a:lstStyle/>
            <a:p>
              <a:endParaRPr/>
            </a:p>
          </p:txBody>
        </p:sp>
        <p:sp>
          <p:nvSpPr>
            <p:cNvPr id="113" name="object 26">
              <a:extLst>
                <a:ext uri="{FF2B5EF4-FFF2-40B4-BE49-F238E27FC236}">
                  <a16:creationId xmlns:a16="http://schemas.microsoft.com/office/drawing/2014/main" id="{92722661-5D47-8934-5F64-B543DF6BAD34}"/>
                </a:ext>
              </a:extLst>
            </p:cNvPr>
            <p:cNvSpPr/>
            <p:nvPr/>
          </p:nvSpPr>
          <p:spPr>
            <a:xfrm>
              <a:off x="6556880" y="1392605"/>
              <a:ext cx="446332"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6"/>
            </a:solidFill>
          </p:spPr>
          <p:txBody>
            <a:bodyPr wrap="square" lIns="0" tIns="0" rIns="0" bIns="0" rtlCol="0"/>
            <a:lstStyle/>
            <a:p>
              <a:endParaRPr/>
            </a:p>
          </p:txBody>
        </p:sp>
        <p:pic>
          <p:nvPicPr>
            <p:cNvPr id="19" name="Picture 18">
              <a:extLst>
                <a:ext uri="{FF2B5EF4-FFF2-40B4-BE49-F238E27FC236}">
                  <a16:creationId xmlns:a16="http://schemas.microsoft.com/office/drawing/2014/main" id="{1C68C359-8DAC-C56E-E89D-8F903ADCD703}"/>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6625734" y="1462764"/>
              <a:ext cx="328577" cy="328577"/>
            </a:xfrm>
            <a:prstGeom prst="rect">
              <a:avLst/>
            </a:prstGeom>
          </p:spPr>
        </p:pic>
      </p:grpSp>
      <p:grpSp>
        <p:nvGrpSpPr>
          <p:cNvPr id="23" name="Leading icon">
            <a:extLst>
              <a:ext uri="{FF2B5EF4-FFF2-40B4-BE49-F238E27FC236}">
                <a16:creationId xmlns:a16="http://schemas.microsoft.com/office/drawing/2014/main" id="{76EDF7DF-9C74-634E-CCC7-FADA43515940}"/>
              </a:ext>
              <a:ext uri="{C183D7F6-B498-43B3-948B-1728B52AA6E4}">
                <adec:decorative xmlns:adec="http://schemas.microsoft.com/office/drawing/2017/decorative" val="1"/>
              </a:ext>
            </a:extLst>
          </p:cNvPr>
          <p:cNvGrpSpPr/>
          <p:nvPr/>
        </p:nvGrpSpPr>
        <p:grpSpPr>
          <a:xfrm>
            <a:off x="9175112" y="1326005"/>
            <a:ext cx="577398" cy="586800"/>
            <a:chOff x="9175112" y="1326005"/>
            <a:chExt cx="577398" cy="586800"/>
          </a:xfrm>
        </p:grpSpPr>
        <p:sp>
          <p:nvSpPr>
            <p:cNvPr id="109" name="object 23">
              <a:extLst>
                <a:ext uri="{FF2B5EF4-FFF2-40B4-BE49-F238E27FC236}">
                  <a16:creationId xmlns:a16="http://schemas.microsoft.com/office/drawing/2014/main" id="{E5A87120-9E8E-907F-0E70-5B6BCD7B0F4D}"/>
                </a:ext>
              </a:extLst>
            </p:cNvPr>
            <p:cNvSpPr/>
            <p:nvPr/>
          </p:nvSpPr>
          <p:spPr>
            <a:xfrm>
              <a:off x="9175112" y="1326005"/>
              <a:ext cx="577398" cy="586800"/>
            </a:xfrm>
            <a:custGeom>
              <a:avLst/>
              <a:gdLst/>
              <a:ahLst/>
              <a:cxnLst/>
              <a:rect l="l" t="t" r="r" b="b"/>
              <a:pathLst>
                <a:path w="558165"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AD8"/>
            </a:solidFill>
          </p:spPr>
          <p:txBody>
            <a:bodyPr wrap="square" lIns="0" tIns="0" rIns="0" bIns="0" rtlCol="0"/>
            <a:lstStyle/>
            <a:p>
              <a:endParaRPr/>
            </a:p>
          </p:txBody>
        </p:sp>
        <p:sp>
          <p:nvSpPr>
            <p:cNvPr id="110" name="object 27">
              <a:extLst>
                <a:ext uri="{FF2B5EF4-FFF2-40B4-BE49-F238E27FC236}">
                  <a16:creationId xmlns:a16="http://schemas.microsoft.com/office/drawing/2014/main" id="{FECC1A13-97E8-51DE-F4E2-B4265E9DBD94}"/>
                </a:ext>
              </a:extLst>
            </p:cNvPr>
            <p:cNvSpPr/>
            <p:nvPr/>
          </p:nvSpPr>
          <p:spPr>
            <a:xfrm>
              <a:off x="9240645" y="1392605"/>
              <a:ext cx="446332"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5"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3"/>
            </a:solidFill>
          </p:spPr>
          <p:txBody>
            <a:bodyPr wrap="square" lIns="0" tIns="0" rIns="0" bIns="0" rtlCol="0"/>
            <a:lstStyle/>
            <a:p>
              <a:endParaRPr/>
            </a:p>
          </p:txBody>
        </p:sp>
        <p:pic>
          <p:nvPicPr>
            <p:cNvPr id="22" name="Picture 21">
              <a:extLst>
                <a:ext uri="{FF2B5EF4-FFF2-40B4-BE49-F238E27FC236}">
                  <a16:creationId xmlns:a16="http://schemas.microsoft.com/office/drawing/2014/main" id="{CD32E72D-2043-B499-900A-161676DFBB7A}"/>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9290927" y="1461692"/>
              <a:ext cx="349698" cy="349698"/>
            </a:xfrm>
            <a:prstGeom prst="rect">
              <a:avLst/>
            </a:prstGeom>
          </p:spPr>
        </p:pic>
      </p:grpSp>
      <p:grpSp>
        <p:nvGrpSpPr>
          <p:cNvPr id="6" name="background haadings">
            <a:extLst>
              <a:ext uri="{FF2B5EF4-FFF2-40B4-BE49-F238E27FC236}">
                <a16:creationId xmlns:a16="http://schemas.microsoft.com/office/drawing/2014/main" id="{A7F253F5-3902-AFF8-EEC0-4481CDD31A75}"/>
              </a:ext>
              <a:ext uri="{C183D7F6-B498-43B3-948B-1728B52AA6E4}">
                <adec:decorative xmlns:adec="http://schemas.microsoft.com/office/drawing/2017/decorative" val="1"/>
              </a:ext>
            </a:extLst>
          </p:cNvPr>
          <p:cNvGrpSpPr/>
          <p:nvPr/>
        </p:nvGrpSpPr>
        <p:grpSpPr>
          <a:xfrm>
            <a:off x="543958" y="3793391"/>
            <a:ext cx="11205590" cy="504000"/>
            <a:chOff x="543958" y="3793391"/>
            <a:chExt cx="11205590" cy="504000"/>
          </a:xfrm>
        </p:grpSpPr>
        <p:sp>
          <p:nvSpPr>
            <p:cNvPr id="77" name="object 4">
              <a:extLst>
                <a:ext uri="{FF2B5EF4-FFF2-40B4-BE49-F238E27FC236}">
                  <a16:creationId xmlns:a16="http://schemas.microsoft.com/office/drawing/2014/main" id="{46938CCB-B3A8-E247-F2A2-31EE43FE8CD6}"/>
                </a:ext>
                <a:ext uri="{C183D7F6-B498-43B3-948B-1728B52AA6E4}">
                  <adec:decorative xmlns:adec="http://schemas.microsoft.com/office/drawing/2017/decorative" val="1"/>
                </a:ext>
              </a:extLst>
            </p:cNvPr>
            <p:cNvSpPr/>
            <p:nvPr/>
          </p:nvSpPr>
          <p:spPr>
            <a:xfrm>
              <a:off x="9080721" y="3793391"/>
              <a:ext cx="2668827" cy="504000"/>
            </a:xfrm>
            <a:prstGeom prst="round2SameRect">
              <a:avLst>
                <a:gd name="adj1" fmla="val 6697"/>
                <a:gd name="adj2" fmla="val 0"/>
              </a:avLst>
            </a:prstGeom>
            <a:solidFill>
              <a:schemeClr val="accent3"/>
            </a:solidFill>
            <a:ln>
              <a:noFill/>
            </a:ln>
          </p:spPr>
          <p:txBody>
            <a:bodyPr wrap="square" lIns="0" tIns="0" rIns="0" bIns="0" rtlCol="0"/>
            <a:lstStyle/>
            <a:p>
              <a:endParaRPr/>
            </a:p>
          </p:txBody>
        </p:sp>
        <p:sp>
          <p:nvSpPr>
            <p:cNvPr id="79" name="object 4">
              <a:extLst>
                <a:ext uri="{FF2B5EF4-FFF2-40B4-BE49-F238E27FC236}">
                  <a16:creationId xmlns:a16="http://schemas.microsoft.com/office/drawing/2014/main" id="{F1DE81DE-FB4D-3879-612B-FA5D61A31036}"/>
                </a:ext>
                <a:ext uri="{C183D7F6-B498-43B3-948B-1728B52AA6E4}">
                  <adec:decorative xmlns:adec="http://schemas.microsoft.com/office/drawing/2017/decorative" val="1"/>
                </a:ext>
              </a:extLst>
            </p:cNvPr>
            <p:cNvSpPr/>
            <p:nvPr/>
          </p:nvSpPr>
          <p:spPr>
            <a:xfrm>
              <a:off x="6411785" y="3793391"/>
              <a:ext cx="2597217" cy="504000"/>
            </a:xfrm>
            <a:prstGeom prst="round2SameRect">
              <a:avLst>
                <a:gd name="adj1" fmla="val 6697"/>
                <a:gd name="adj2" fmla="val 0"/>
              </a:avLst>
            </a:prstGeom>
            <a:solidFill>
              <a:schemeClr val="accent6"/>
            </a:solidFill>
            <a:ln>
              <a:noFill/>
            </a:ln>
          </p:spPr>
          <p:txBody>
            <a:bodyPr wrap="square" lIns="0" tIns="0" rIns="0" bIns="0" rtlCol="0"/>
            <a:lstStyle/>
            <a:p>
              <a:endParaRPr/>
            </a:p>
          </p:txBody>
        </p:sp>
        <p:sp>
          <p:nvSpPr>
            <p:cNvPr id="81" name="object 4">
              <a:extLst>
                <a:ext uri="{FF2B5EF4-FFF2-40B4-BE49-F238E27FC236}">
                  <a16:creationId xmlns:a16="http://schemas.microsoft.com/office/drawing/2014/main" id="{76C2F7B4-7722-CC9A-134D-73EBA392A475}"/>
                </a:ext>
                <a:ext uri="{C183D7F6-B498-43B3-948B-1728B52AA6E4}">
                  <adec:decorative xmlns:adec="http://schemas.microsoft.com/office/drawing/2017/decorative" val="1"/>
                </a:ext>
              </a:extLst>
            </p:cNvPr>
            <p:cNvSpPr/>
            <p:nvPr/>
          </p:nvSpPr>
          <p:spPr>
            <a:xfrm>
              <a:off x="3470798" y="3793391"/>
              <a:ext cx="2869268" cy="504000"/>
            </a:xfrm>
            <a:prstGeom prst="round2SameRect">
              <a:avLst>
                <a:gd name="adj1" fmla="val 6697"/>
                <a:gd name="adj2" fmla="val 0"/>
              </a:avLst>
            </a:prstGeom>
            <a:solidFill>
              <a:schemeClr val="accent4"/>
            </a:solidFill>
            <a:ln>
              <a:noFill/>
            </a:ln>
          </p:spPr>
          <p:txBody>
            <a:bodyPr wrap="square" lIns="0" tIns="0" rIns="0" bIns="0" rtlCol="0"/>
            <a:lstStyle/>
            <a:p>
              <a:endParaRPr/>
            </a:p>
          </p:txBody>
        </p:sp>
        <p:sp>
          <p:nvSpPr>
            <p:cNvPr id="83" name="object 4">
              <a:extLst>
                <a:ext uri="{FF2B5EF4-FFF2-40B4-BE49-F238E27FC236}">
                  <a16:creationId xmlns:a16="http://schemas.microsoft.com/office/drawing/2014/main" id="{8A1C2099-092C-2C57-B56D-93684B734939}"/>
                </a:ext>
                <a:ext uri="{C183D7F6-B498-43B3-948B-1728B52AA6E4}">
                  <adec:decorative xmlns:adec="http://schemas.microsoft.com/office/drawing/2017/decorative" val="1"/>
                </a:ext>
              </a:extLst>
            </p:cNvPr>
            <p:cNvSpPr/>
            <p:nvPr/>
          </p:nvSpPr>
          <p:spPr>
            <a:xfrm>
              <a:off x="543958" y="3793391"/>
              <a:ext cx="2848473" cy="504000"/>
            </a:xfrm>
            <a:prstGeom prst="round2SameRect">
              <a:avLst>
                <a:gd name="adj1" fmla="val 6697"/>
                <a:gd name="adj2" fmla="val 0"/>
              </a:avLst>
            </a:prstGeom>
            <a:solidFill>
              <a:schemeClr val="accent1"/>
            </a:solidFill>
            <a:ln>
              <a:noFill/>
            </a:ln>
          </p:spPr>
          <p:txBody>
            <a:bodyPr wrap="square" lIns="0" tIns="0" rIns="0" bIns="0" rtlCol="0"/>
            <a:lstStyle/>
            <a:p>
              <a:endParaRPr/>
            </a:p>
          </p:txBody>
        </p:sp>
      </p:grpSp>
      <p:sp>
        <p:nvSpPr>
          <p:cNvPr id="84" name="Respect">
            <a:extLst>
              <a:ext uri="{FF2B5EF4-FFF2-40B4-BE49-F238E27FC236}">
                <a16:creationId xmlns:a16="http://schemas.microsoft.com/office/drawing/2014/main" id="{D26072CF-5F2D-46F2-BFCA-BCCAF4F08124}"/>
              </a:ext>
            </a:extLst>
          </p:cNvPr>
          <p:cNvSpPr txBox="1"/>
          <p:nvPr/>
        </p:nvSpPr>
        <p:spPr>
          <a:xfrm>
            <a:off x="1289781" y="3931257"/>
            <a:ext cx="962723" cy="228268"/>
          </a:xfrm>
          <a:prstGeom prst="rect">
            <a:avLst/>
          </a:prstGeom>
        </p:spPr>
        <p:txBody>
          <a:bodyPr vert="horz" wrap="square" lIns="0" tIns="12700" rIns="0" bIns="0" rtlCol="0">
            <a:spAutoFit/>
          </a:bodyPr>
          <a:lstStyle/>
          <a:p>
            <a:pPr marL="12700">
              <a:lnSpc>
                <a:spcPct val="100000"/>
              </a:lnSpc>
              <a:spcBef>
                <a:spcPts val="100"/>
              </a:spcBef>
            </a:pPr>
            <a:r>
              <a:rPr lang="en-GB" sz="1400" b="1">
                <a:solidFill>
                  <a:srgbClr val="FFFFFF"/>
                </a:solidFill>
                <a:latin typeface="+mj-lt"/>
                <a:cs typeface="Lucida Sans"/>
              </a:rPr>
              <a:t>Respect</a:t>
            </a:r>
            <a:endParaRPr sz="1400">
              <a:latin typeface="+mj-lt"/>
              <a:cs typeface="Lucida Sans"/>
            </a:endParaRPr>
          </a:p>
        </p:txBody>
      </p:sp>
      <p:sp>
        <p:nvSpPr>
          <p:cNvPr id="85" name="Kind">
            <a:extLst>
              <a:ext uri="{FF2B5EF4-FFF2-40B4-BE49-F238E27FC236}">
                <a16:creationId xmlns:a16="http://schemas.microsoft.com/office/drawing/2014/main" id="{742AE02A-E0F6-9EB8-5E10-79464D7D6337}"/>
              </a:ext>
            </a:extLst>
          </p:cNvPr>
          <p:cNvSpPr txBox="1"/>
          <p:nvPr/>
        </p:nvSpPr>
        <p:spPr>
          <a:xfrm>
            <a:off x="4236669" y="3833795"/>
            <a:ext cx="1615538" cy="423193"/>
          </a:xfrm>
          <a:prstGeom prst="rect">
            <a:avLst/>
          </a:prstGeom>
        </p:spPr>
        <p:txBody>
          <a:bodyPr vert="horz" wrap="square" lIns="0" tIns="12700" rIns="0" bIns="0" rtlCol="0">
            <a:spAutoFit/>
          </a:bodyPr>
          <a:lstStyle/>
          <a:p>
            <a:pPr marL="12700" marR="5080">
              <a:lnSpc>
                <a:spcPts val="1580"/>
              </a:lnSpc>
              <a:spcBef>
                <a:spcPts val="100"/>
              </a:spcBef>
            </a:pPr>
            <a:r>
              <a:rPr lang="en-GB" sz="1400" b="1">
                <a:solidFill>
                  <a:srgbClr val="FFFFFF"/>
                </a:solidFill>
                <a:latin typeface="+mj-lt"/>
                <a:cs typeface="Lucida Sans"/>
              </a:rPr>
              <a:t>Kindness and  Compassion</a:t>
            </a:r>
            <a:endParaRPr lang="en-GB" sz="1400">
              <a:latin typeface="+mj-lt"/>
              <a:cs typeface="Lucida Sans"/>
            </a:endParaRPr>
          </a:p>
        </p:txBody>
      </p:sp>
      <p:sp>
        <p:nvSpPr>
          <p:cNvPr id="86" name="system">
            <a:extLst>
              <a:ext uri="{FF2B5EF4-FFF2-40B4-BE49-F238E27FC236}">
                <a16:creationId xmlns:a16="http://schemas.microsoft.com/office/drawing/2014/main" id="{2277E1D6-2427-C054-F5ED-8136DC2BF4B9}"/>
              </a:ext>
            </a:extLst>
          </p:cNvPr>
          <p:cNvSpPr txBox="1"/>
          <p:nvPr/>
        </p:nvSpPr>
        <p:spPr>
          <a:xfrm>
            <a:off x="7147109" y="3931257"/>
            <a:ext cx="1170816" cy="228268"/>
          </a:xfrm>
          <a:prstGeom prst="rect">
            <a:avLst/>
          </a:prstGeom>
        </p:spPr>
        <p:txBody>
          <a:bodyPr vert="horz" wrap="square" lIns="0" tIns="12700" rIns="0" bIns="0" rtlCol="0">
            <a:spAutoFit/>
          </a:bodyPr>
          <a:lstStyle/>
          <a:p>
            <a:pPr marL="12700">
              <a:lnSpc>
                <a:spcPct val="100000"/>
              </a:lnSpc>
              <a:spcBef>
                <a:spcPts val="100"/>
              </a:spcBef>
            </a:pPr>
            <a:r>
              <a:rPr lang="en-GB" sz="1400" b="1">
                <a:solidFill>
                  <a:srgbClr val="FFFFFF"/>
                </a:solidFill>
                <a:latin typeface="+mj-lt"/>
                <a:cs typeface="Lucida Sans"/>
              </a:rPr>
              <a:t>System First</a:t>
            </a:r>
            <a:endParaRPr lang="en-GB" sz="1400">
              <a:latin typeface="+mj-lt"/>
              <a:cs typeface="Lucida Sans"/>
            </a:endParaRPr>
          </a:p>
        </p:txBody>
      </p:sp>
      <p:sp>
        <p:nvSpPr>
          <p:cNvPr id="87" name="Look">
            <a:extLst>
              <a:ext uri="{FF2B5EF4-FFF2-40B4-BE49-F238E27FC236}">
                <a16:creationId xmlns:a16="http://schemas.microsoft.com/office/drawing/2014/main" id="{71711627-E2B8-A457-6F3D-8F8740348643}"/>
              </a:ext>
            </a:extLst>
          </p:cNvPr>
          <p:cNvSpPr txBox="1"/>
          <p:nvPr/>
        </p:nvSpPr>
        <p:spPr>
          <a:xfrm>
            <a:off x="9824228" y="3931257"/>
            <a:ext cx="1569801" cy="228268"/>
          </a:xfrm>
          <a:prstGeom prst="rect">
            <a:avLst/>
          </a:prstGeom>
        </p:spPr>
        <p:txBody>
          <a:bodyPr vert="horz" wrap="square" lIns="0" tIns="12700" rIns="0" bIns="0" rtlCol="0">
            <a:spAutoFit/>
          </a:bodyPr>
          <a:lstStyle/>
          <a:p>
            <a:pPr marL="12700" marR="5080">
              <a:lnSpc>
                <a:spcPct val="100000"/>
              </a:lnSpc>
              <a:spcBef>
                <a:spcPts val="100"/>
              </a:spcBef>
            </a:pPr>
            <a:r>
              <a:rPr lang="en-GB" sz="1400" b="1">
                <a:solidFill>
                  <a:srgbClr val="FFFFFF"/>
                </a:solidFill>
                <a:latin typeface="+mj-lt"/>
                <a:cs typeface="Lucida Sans"/>
              </a:rPr>
              <a:t>Looking Forward</a:t>
            </a:r>
            <a:endParaRPr lang="en-GB" sz="1400">
              <a:latin typeface="+mj-lt"/>
              <a:cs typeface="Lucida Sans"/>
            </a:endParaRPr>
          </a:p>
        </p:txBody>
      </p:sp>
      <p:sp>
        <p:nvSpPr>
          <p:cNvPr id="88" name="R copy">
            <a:extLst>
              <a:ext uri="{FF2B5EF4-FFF2-40B4-BE49-F238E27FC236}">
                <a16:creationId xmlns:a16="http://schemas.microsoft.com/office/drawing/2014/main" id="{3FECBF90-BAC6-2C98-FA78-7BF2BA149BEC}"/>
              </a:ext>
            </a:extLst>
          </p:cNvPr>
          <p:cNvSpPr/>
          <p:nvPr/>
        </p:nvSpPr>
        <p:spPr>
          <a:xfrm>
            <a:off x="543958" y="4275110"/>
            <a:ext cx="2848473" cy="1990876"/>
          </a:xfrm>
          <a:prstGeom prst="round2SameRect">
            <a:avLst>
              <a:gd name="adj1" fmla="val 0"/>
              <a:gd name="adj2" fmla="val 2340"/>
            </a:avLst>
          </a:prstGeom>
          <a:solidFill>
            <a:schemeClr val="tx2">
              <a:lumMod val="20000"/>
              <a:lumOff val="80000"/>
            </a:schemeClr>
          </a:solidFill>
          <a:ln>
            <a:noFill/>
          </a:ln>
        </p:spPr>
        <p:txBody>
          <a:bodyPr wrap="square" lIns="72000" tIns="108000" rIns="72000" bIns="108000" rtlCol="0"/>
          <a:lstStyle/>
          <a:p>
            <a:pPr marL="133350" indent="-125413">
              <a:lnSpc>
                <a:spcPts val="1200"/>
              </a:lnSpc>
              <a:spcAft>
                <a:spcPts val="300"/>
              </a:spcAft>
              <a:buFont typeface="Arial" panose="020B0604020202020204" pitchFamily="34" charset="0"/>
              <a:buChar char="•"/>
            </a:pPr>
            <a:r>
              <a:rPr lang="en-GB" sz="1050">
                <a:solidFill>
                  <a:schemeClr val="accent5"/>
                </a:solidFill>
              </a:rPr>
              <a:t>We will be </a:t>
            </a:r>
            <a:r>
              <a:rPr lang="en-GB" sz="1050" b="1">
                <a:solidFill>
                  <a:schemeClr val="accent5"/>
                </a:solidFill>
              </a:rPr>
              <a:t>inclusive </a:t>
            </a:r>
            <a:r>
              <a:rPr lang="en-GB" sz="1050">
                <a:solidFill>
                  <a:schemeClr val="accent5"/>
                </a:solidFill>
              </a:rPr>
              <a:t>and encourage all partners to contribute and express their opinions</a:t>
            </a:r>
          </a:p>
          <a:p>
            <a:pPr marL="133350" indent="-125413">
              <a:lnSpc>
                <a:spcPts val="1200"/>
              </a:lnSpc>
              <a:spcAft>
                <a:spcPts val="300"/>
              </a:spcAft>
              <a:buFont typeface="Arial" panose="020B0604020202020204" pitchFamily="34" charset="0"/>
              <a:buChar char="•"/>
            </a:pPr>
            <a:r>
              <a:rPr lang="en-GB" sz="1050">
                <a:solidFill>
                  <a:schemeClr val="accent5"/>
                </a:solidFill>
              </a:rPr>
              <a:t>We will </a:t>
            </a:r>
            <a:r>
              <a:rPr lang="en-GB" sz="1050" b="1">
                <a:solidFill>
                  <a:schemeClr val="accent5"/>
                </a:solidFill>
              </a:rPr>
              <a:t>listen actively </a:t>
            </a:r>
            <a:r>
              <a:rPr lang="en-GB" sz="1050">
                <a:solidFill>
                  <a:schemeClr val="accent5"/>
                </a:solidFill>
              </a:rPr>
              <a:t>to others, without jumping to conclusions based on assumptions</a:t>
            </a:r>
          </a:p>
          <a:p>
            <a:pPr marL="133350" indent="-125413">
              <a:lnSpc>
                <a:spcPts val="1200"/>
              </a:lnSpc>
              <a:spcAft>
                <a:spcPts val="300"/>
              </a:spcAft>
              <a:buFont typeface="Arial" panose="020B0604020202020204" pitchFamily="34" charset="0"/>
              <a:buChar char="•"/>
            </a:pPr>
            <a:r>
              <a:rPr lang="en-GB" sz="1050">
                <a:solidFill>
                  <a:schemeClr val="accent5"/>
                </a:solidFill>
              </a:rPr>
              <a:t>We will take the time to </a:t>
            </a:r>
            <a:r>
              <a:rPr lang="en-GB" sz="1050" b="1">
                <a:solidFill>
                  <a:schemeClr val="accent5"/>
                </a:solidFill>
              </a:rPr>
              <a:t>understand </a:t>
            </a:r>
            <a:r>
              <a:rPr lang="en-GB" sz="1050">
                <a:solidFill>
                  <a:schemeClr val="accent5"/>
                </a:solidFill>
              </a:rPr>
              <a:t>others’ points of view and </a:t>
            </a:r>
            <a:r>
              <a:rPr lang="en-GB" sz="1050" b="1">
                <a:solidFill>
                  <a:schemeClr val="accent5"/>
                </a:solidFill>
              </a:rPr>
              <a:t>empathise </a:t>
            </a:r>
            <a:r>
              <a:rPr lang="en-GB" sz="1050">
                <a:solidFill>
                  <a:schemeClr val="accent5"/>
                </a:solidFill>
              </a:rPr>
              <a:t>with their position</a:t>
            </a:r>
          </a:p>
          <a:p>
            <a:pPr marL="133350" indent="-125413">
              <a:lnSpc>
                <a:spcPts val="1200"/>
              </a:lnSpc>
              <a:spcAft>
                <a:spcPts val="300"/>
              </a:spcAft>
              <a:buFont typeface="Arial" panose="020B0604020202020204" pitchFamily="34" charset="0"/>
              <a:buChar char="•"/>
            </a:pPr>
            <a:r>
              <a:rPr lang="en-GB" sz="1050">
                <a:solidFill>
                  <a:schemeClr val="accent5"/>
                </a:solidFill>
              </a:rPr>
              <a:t>We will respect and uphold </a:t>
            </a:r>
            <a:r>
              <a:rPr lang="en-GB" sz="1050" b="1">
                <a:solidFill>
                  <a:schemeClr val="accent5"/>
                </a:solidFill>
              </a:rPr>
              <a:t>collective decisions </a:t>
            </a:r>
            <a:r>
              <a:rPr lang="en-GB" sz="1050">
                <a:solidFill>
                  <a:schemeClr val="accent5"/>
                </a:solidFill>
              </a:rPr>
              <a:t>made.</a:t>
            </a:r>
          </a:p>
        </p:txBody>
      </p:sp>
      <p:sp>
        <p:nvSpPr>
          <p:cNvPr id="82" name="K copy">
            <a:extLst>
              <a:ext uri="{FF2B5EF4-FFF2-40B4-BE49-F238E27FC236}">
                <a16:creationId xmlns:a16="http://schemas.microsoft.com/office/drawing/2014/main" id="{4525F534-054B-6DDF-20DB-01FBF63C7F5C}"/>
              </a:ext>
            </a:extLst>
          </p:cNvPr>
          <p:cNvSpPr/>
          <p:nvPr/>
        </p:nvSpPr>
        <p:spPr>
          <a:xfrm>
            <a:off x="3470798" y="4277232"/>
            <a:ext cx="2869268" cy="1990876"/>
          </a:xfrm>
          <a:prstGeom prst="round2SameRect">
            <a:avLst>
              <a:gd name="adj1" fmla="val 0"/>
              <a:gd name="adj2" fmla="val 2340"/>
            </a:avLst>
          </a:prstGeom>
          <a:solidFill>
            <a:schemeClr val="tx2">
              <a:lumMod val="20000"/>
              <a:lumOff val="80000"/>
            </a:schemeClr>
          </a:solidFill>
          <a:ln>
            <a:noFill/>
          </a:ln>
        </p:spPr>
        <p:txBody>
          <a:bodyPr wrap="square" lIns="72000" tIns="108000" rIns="72000" bIns="108000" rtlCol="0"/>
          <a:lstStyle/>
          <a:p>
            <a:pPr marL="133350" indent="-125413">
              <a:lnSpc>
                <a:spcPts val="1200"/>
              </a:lnSpc>
              <a:spcAft>
                <a:spcPts val="300"/>
              </a:spcAft>
              <a:buFont typeface="Arial" panose="020B0604020202020204" pitchFamily="34" charset="0"/>
              <a:buChar char="•"/>
            </a:pPr>
            <a:r>
              <a:rPr lang="en-GB" sz="1050">
                <a:solidFill>
                  <a:schemeClr val="accent5"/>
                </a:solidFill>
              </a:rPr>
              <a:t>We will show </a:t>
            </a:r>
            <a:r>
              <a:rPr lang="en-GB" sz="1050" b="1">
                <a:solidFill>
                  <a:schemeClr val="accent5"/>
                </a:solidFill>
              </a:rPr>
              <a:t>kindness</a:t>
            </a:r>
            <a:r>
              <a:rPr lang="en-GB" sz="1050">
                <a:solidFill>
                  <a:schemeClr val="accent5"/>
                </a:solidFill>
              </a:rPr>
              <a:t>, </a:t>
            </a:r>
            <a:r>
              <a:rPr lang="en-GB" sz="1050" b="1">
                <a:solidFill>
                  <a:schemeClr val="accent5"/>
                </a:solidFill>
              </a:rPr>
              <a:t>empathy </a:t>
            </a:r>
            <a:r>
              <a:rPr lang="en-GB" sz="1050">
                <a:solidFill>
                  <a:schemeClr val="accent5"/>
                </a:solidFill>
              </a:rPr>
              <a:t>and </a:t>
            </a:r>
            <a:r>
              <a:rPr lang="en-GB" sz="1050" b="1">
                <a:solidFill>
                  <a:schemeClr val="accent5"/>
                </a:solidFill>
              </a:rPr>
              <a:t>understanding </a:t>
            </a:r>
            <a:r>
              <a:rPr lang="en-GB" sz="1050">
                <a:solidFill>
                  <a:schemeClr val="accent5"/>
                </a:solidFill>
              </a:rPr>
              <a:t>towards others</a:t>
            </a:r>
          </a:p>
          <a:p>
            <a:pPr marL="133350" indent="-125413">
              <a:lnSpc>
                <a:spcPts val="1200"/>
              </a:lnSpc>
              <a:spcAft>
                <a:spcPts val="300"/>
              </a:spcAft>
              <a:buFont typeface="Arial" panose="020B0604020202020204" pitchFamily="34" charset="0"/>
              <a:buChar char="•"/>
            </a:pPr>
            <a:r>
              <a:rPr lang="en-GB" sz="1050">
                <a:solidFill>
                  <a:schemeClr val="accent5"/>
                </a:solidFill>
              </a:rPr>
              <a:t>We will </a:t>
            </a:r>
            <a:r>
              <a:rPr lang="en-GB" sz="1050" b="1">
                <a:solidFill>
                  <a:schemeClr val="accent5"/>
                </a:solidFill>
              </a:rPr>
              <a:t>speak kindly </a:t>
            </a:r>
            <a:r>
              <a:rPr lang="en-GB" sz="1050">
                <a:solidFill>
                  <a:schemeClr val="accent5"/>
                </a:solidFill>
              </a:rPr>
              <a:t>of each other</a:t>
            </a:r>
          </a:p>
          <a:p>
            <a:pPr marL="133350" indent="-125413">
              <a:lnSpc>
                <a:spcPts val="1200"/>
              </a:lnSpc>
              <a:spcAft>
                <a:spcPts val="300"/>
              </a:spcAft>
              <a:buFont typeface="Arial" panose="020B0604020202020204" pitchFamily="34" charset="0"/>
              <a:buChar char="•"/>
            </a:pPr>
            <a:r>
              <a:rPr lang="en-GB" sz="1050">
                <a:solidFill>
                  <a:schemeClr val="accent5"/>
                </a:solidFill>
              </a:rPr>
              <a:t>We will support each other and seek to solve problems </a:t>
            </a:r>
            <a:r>
              <a:rPr lang="en-GB" sz="1050" b="1">
                <a:solidFill>
                  <a:schemeClr val="accent5"/>
                </a:solidFill>
              </a:rPr>
              <a:t>collectively</a:t>
            </a:r>
            <a:endParaRPr lang="en-GB" sz="1050">
              <a:solidFill>
                <a:schemeClr val="accent5"/>
              </a:solidFill>
            </a:endParaRPr>
          </a:p>
          <a:p>
            <a:pPr marL="133350" indent="-125413">
              <a:lnSpc>
                <a:spcPts val="1200"/>
              </a:lnSpc>
              <a:spcAft>
                <a:spcPts val="300"/>
              </a:spcAft>
              <a:buFont typeface="Arial" panose="020B0604020202020204" pitchFamily="34" charset="0"/>
              <a:buChar char="•"/>
            </a:pPr>
            <a:r>
              <a:rPr lang="en-GB" sz="1050">
                <a:solidFill>
                  <a:schemeClr val="accent5"/>
                </a:solidFill>
              </a:rPr>
              <a:t>We will challenge each other </a:t>
            </a:r>
            <a:r>
              <a:rPr lang="en-GB" sz="1050" b="1">
                <a:solidFill>
                  <a:schemeClr val="accent5"/>
                </a:solidFill>
              </a:rPr>
              <a:t>constructively </a:t>
            </a:r>
            <a:r>
              <a:rPr lang="en-GB" sz="1050">
                <a:solidFill>
                  <a:schemeClr val="accent5"/>
                </a:solidFill>
              </a:rPr>
              <a:t>and with </a:t>
            </a:r>
            <a:r>
              <a:rPr lang="en-GB" sz="1050" b="1">
                <a:solidFill>
                  <a:schemeClr val="accent5"/>
                </a:solidFill>
              </a:rPr>
              <a:t>compassion.</a:t>
            </a:r>
            <a:endParaRPr lang="en-GB" sz="1050">
              <a:solidFill>
                <a:schemeClr val="accent5"/>
              </a:solidFill>
            </a:endParaRPr>
          </a:p>
        </p:txBody>
      </p:sp>
      <p:sp>
        <p:nvSpPr>
          <p:cNvPr id="80" name="S copy">
            <a:extLst>
              <a:ext uri="{FF2B5EF4-FFF2-40B4-BE49-F238E27FC236}">
                <a16:creationId xmlns:a16="http://schemas.microsoft.com/office/drawing/2014/main" id="{0F093ED2-B327-6664-44D2-91185DC37504}"/>
              </a:ext>
            </a:extLst>
          </p:cNvPr>
          <p:cNvSpPr/>
          <p:nvPr/>
        </p:nvSpPr>
        <p:spPr>
          <a:xfrm>
            <a:off x="6411785" y="4282078"/>
            <a:ext cx="2597217" cy="1990876"/>
          </a:xfrm>
          <a:prstGeom prst="round2SameRect">
            <a:avLst>
              <a:gd name="adj1" fmla="val 0"/>
              <a:gd name="adj2" fmla="val 2340"/>
            </a:avLst>
          </a:prstGeom>
          <a:solidFill>
            <a:schemeClr val="tx2">
              <a:lumMod val="20000"/>
              <a:lumOff val="80000"/>
            </a:schemeClr>
          </a:solidFill>
          <a:ln>
            <a:noFill/>
          </a:ln>
        </p:spPr>
        <p:txBody>
          <a:bodyPr wrap="square" lIns="72000" tIns="108000" rIns="72000" bIns="108000" rtlCol="0"/>
          <a:lstStyle/>
          <a:p>
            <a:pPr marL="133350" indent="-125413">
              <a:lnSpc>
                <a:spcPts val="1200"/>
              </a:lnSpc>
              <a:spcAft>
                <a:spcPts val="300"/>
              </a:spcAft>
              <a:buFont typeface="Arial" panose="020B0604020202020204" pitchFamily="34" charset="0"/>
              <a:buChar char="•"/>
            </a:pPr>
            <a:r>
              <a:rPr lang="en-GB" sz="1050">
                <a:solidFill>
                  <a:schemeClr val="accent5"/>
                </a:solidFill>
              </a:rPr>
              <a:t>We will put </a:t>
            </a:r>
            <a:r>
              <a:rPr lang="en-GB" sz="1050" b="1">
                <a:solidFill>
                  <a:schemeClr val="accent5"/>
                </a:solidFill>
              </a:rPr>
              <a:t>organisational loyalty and imperatives</a:t>
            </a:r>
            <a:r>
              <a:rPr lang="en-GB" sz="1050">
                <a:solidFill>
                  <a:schemeClr val="accent5"/>
                </a:solidFill>
              </a:rPr>
              <a:t> to one side for the benefit of the population we serve</a:t>
            </a:r>
          </a:p>
          <a:p>
            <a:pPr marL="133350" indent="-125413">
              <a:lnSpc>
                <a:spcPts val="1200"/>
              </a:lnSpc>
              <a:spcAft>
                <a:spcPts val="300"/>
              </a:spcAft>
              <a:buFont typeface="Arial" panose="020B0604020202020204" pitchFamily="34" charset="0"/>
              <a:buChar char="•"/>
            </a:pPr>
            <a:r>
              <a:rPr lang="en-GB" sz="1050">
                <a:solidFill>
                  <a:schemeClr val="accent5"/>
                </a:solidFill>
              </a:rPr>
              <a:t>We will spend the Staffordshire &amp; Stoke-on-Trent pound </a:t>
            </a:r>
            <a:r>
              <a:rPr lang="en-GB" sz="1050" b="1">
                <a:solidFill>
                  <a:schemeClr val="accent5"/>
                </a:solidFill>
              </a:rPr>
              <a:t>together</a:t>
            </a:r>
            <a:r>
              <a:rPr lang="en-GB" sz="1050">
                <a:solidFill>
                  <a:schemeClr val="accent5"/>
                </a:solidFill>
              </a:rPr>
              <a:t> and </a:t>
            </a:r>
            <a:r>
              <a:rPr lang="en-GB" sz="1050" b="1">
                <a:solidFill>
                  <a:schemeClr val="accent5"/>
                </a:solidFill>
              </a:rPr>
              <a:t>once</a:t>
            </a:r>
          </a:p>
          <a:p>
            <a:pPr marL="133350" indent="-125413">
              <a:lnSpc>
                <a:spcPts val="1200"/>
              </a:lnSpc>
              <a:spcAft>
                <a:spcPts val="300"/>
              </a:spcAft>
              <a:buFont typeface="Arial" panose="020B0604020202020204" pitchFamily="34" charset="0"/>
              <a:buChar char="•"/>
            </a:pPr>
            <a:r>
              <a:rPr lang="en-GB" sz="1050">
                <a:solidFill>
                  <a:schemeClr val="accent5"/>
                </a:solidFill>
              </a:rPr>
              <a:t>We will develop, agree and uphold a </a:t>
            </a:r>
            <a:r>
              <a:rPr lang="en-GB" sz="1050" b="1">
                <a:solidFill>
                  <a:schemeClr val="accent5"/>
                </a:solidFill>
              </a:rPr>
              <a:t>collective</a:t>
            </a:r>
            <a:r>
              <a:rPr lang="en-GB" sz="1050">
                <a:solidFill>
                  <a:schemeClr val="accent5"/>
                </a:solidFill>
              </a:rPr>
              <a:t> and </a:t>
            </a:r>
            <a:r>
              <a:rPr lang="en-GB" sz="1050" b="1">
                <a:solidFill>
                  <a:schemeClr val="accent5"/>
                </a:solidFill>
              </a:rPr>
              <a:t>consistent</a:t>
            </a:r>
            <a:r>
              <a:rPr lang="en-GB" sz="1050">
                <a:solidFill>
                  <a:schemeClr val="accent5"/>
                </a:solidFill>
              </a:rPr>
              <a:t> narrative</a:t>
            </a:r>
          </a:p>
          <a:p>
            <a:pPr marL="133350" indent="-125413">
              <a:lnSpc>
                <a:spcPts val="1200"/>
              </a:lnSpc>
              <a:spcAft>
                <a:spcPts val="300"/>
              </a:spcAft>
              <a:buFont typeface="Arial" panose="020B0604020202020204" pitchFamily="34" charset="0"/>
              <a:buChar char="•"/>
            </a:pPr>
            <a:r>
              <a:rPr lang="en-GB" sz="1050">
                <a:solidFill>
                  <a:schemeClr val="accent5"/>
                </a:solidFill>
              </a:rPr>
              <a:t>We will present a </a:t>
            </a:r>
            <a:r>
              <a:rPr lang="en-GB" sz="1050" b="1">
                <a:solidFill>
                  <a:schemeClr val="accent5"/>
                </a:solidFill>
              </a:rPr>
              <a:t>united</a:t>
            </a:r>
            <a:r>
              <a:rPr lang="en-GB" sz="1050">
                <a:solidFill>
                  <a:schemeClr val="accent5"/>
                </a:solidFill>
              </a:rPr>
              <a:t> </a:t>
            </a:r>
            <a:r>
              <a:rPr lang="en-GB" sz="1050" b="1">
                <a:solidFill>
                  <a:schemeClr val="accent5"/>
                </a:solidFill>
              </a:rPr>
              <a:t>front</a:t>
            </a:r>
            <a:r>
              <a:rPr lang="en-GB" sz="1050">
                <a:solidFill>
                  <a:schemeClr val="accent5"/>
                </a:solidFill>
              </a:rPr>
              <a:t> to regulators.</a:t>
            </a:r>
          </a:p>
        </p:txBody>
      </p:sp>
      <p:sp>
        <p:nvSpPr>
          <p:cNvPr id="78" name="L copy">
            <a:extLst>
              <a:ext uri="{FF2B5EF4-FFF2-40B4-BE49-F238E27FC236}">
                <a16:creationId xmlns:a16="http://schemas.microsoft.com/office/drawing/2014/main" id="{66E9350E-5DA9-7921-8056-E9B3FB1D9D18}"/>
              </a:ext>
            </a:extLst>
          </p:cNvPr>
          <p:cNvSpPr/>
          <p:nvPr/>
        </p:nvSpPr>
        <p:spPr>
          <a:xfrm>
            <a:off x="9080721" y="4282078"/>
            <a:ext cx="2668827" cy="1990876"/>
          </a:xfrm>
          <a:prstGeom prst="round2SameRect">
            <a:avLst>
              <a:gd name="adj1" fmla="val 0"/>
              <a:gd name="adj2" fmla="val 2340"/>
            </a:avLst>
          </a:prstGeom>
          <a:solidFill>
            <a:schemeClr val="tx2">
              <a:lumMod val="20000"/>
              <a:lumOff val="80000"/>
            </a:schemeClr>
          </a:solidFill>
          <a:ln>
            <a:noFill/>
          </a:ln>
        </p:spPr>
        <p:txBody>
          <a:bodyPr wrap="square" lIns="72000" tIns="108000" rIns="72000" bIns="108000" rtlCol="0"/>
          <a:lstStyle/>
          <a:p>
            <a:pPr marL="133350" indent="-125413">
              <a:lnSpc>
                <a:spcPts val="1200"/>
              </a:lnSpc>
              <a:spcAft>
                <a:spcPts val="300"/>
              </a:spcAft>
              <a:buFont typeface="Arial" panose="020B0604020202020204" pitchFamily="34" charset="0"/>
              <a:buChar char="•"/>
            </a:pPr>
            <a:r>
              <a:rPr lang="en-GB" sz="1050">
                <a:solidFill>
                  <a:schemeClr val="accent5"/>
                </a:solidFill>
              </a:rPr>
              <a:t>We will focus on </a:t>
            </a:r>
            <a:r>
              <a:rPr lang="en-GB" sz="1050" b="1">
                <a:solidFill>
                  <a:schemeClr val="accent5"/>
                </a:solidFill>
              </a:rPr>
              <a:t>what is possible </a:t>
            </a:r>
            <a:r>
              <a:rPr lang="en-GB" sz="1050">
                <a:solidFill>
                  <a:schemeClr val="accent5"/>
                </a:solidFill>
              </a:rPr>
              <a:t>going forwards, and not allow the past to dictate the future</a:t>
            </a:r>
          </a:p>
          <a:p>
            <a:pPr marL="133350" indent="-125413">
              <a:lnSpc>
                <a:spcPts val="1200"/>
              </a:lnSpc>
              <a:spcAft>
                <a:spcPts val="300"/>
              </a:spcAft>
              <a:buFont typeface="Arial" panose="020B0604020202020204" pitchFamily="34" charset="0"/>
              <a:buChar char="•"/>
            </a:pPr>
            <a:r>
              <a:rPr lang="en-GB" sz="1050">
                <a:solidFill>
                  <a:schemeClr val="accent5"/>
                </a:solidFill>
              </a:rPr>
              <a:t>We will be </a:t>
            </a:r>
            <a:r>
              <a:rPr lang="en-GB" sz="1050" b="1">
                <a:solidFill>
                  <a:schemeClr val="accent5"/>
                </a:solidFill>
              </a:rPr>
              <a:t>open-minded </a:t>
            </a:r>
            <a:r>
              <a:rPr lang="en-GB" sz="1050">
                <a:solidFill>
                  <a:schemeClr val="accent5"/>
                </a:solidFill>
              </a:rPr>
              <a:t>and willing to consider new ideas and suggestions</a:t>
            </a:r>
          </a:p>
          <a:p>
            <a:pPr marL="133350" indent="-125413">
              <a:lnSpc>
                <a:spcPts val="1200"/>
              </a:lnSpc>
              <a:spcAft>
                <a:spcPts val="300"/>
              </a:spcAft>
              <a:buFont typeface="Arial" panose="020B0604020202020204" pitchFamily="34" charset="0"/>
              <a:buChar char="•"/>
            </a:pPr>
            <a:r>
              <a:rPr lang="en-GB" sz="1050">
                <a:solidFill>
                  <a:schemeClr val="accent5"/>
                </a:solidFill>
              </a:rPr>
              <a:t>We will show a willingness to </a:t>
            </a:r>
            <a:r>
              <a:rPr lang="en-GB" sz="1050" b="1">
                <a:solidFill>
                  <a:schemeClr val="accent5"/>
                </a:solidFill>
              </a:rPr>
              <a:t>change the status quo </a:t>
            </a:r>
            <a:r>
              <a:rPr lang="en-GB" sz="1050">
                <a:solidFill>
                  <a:schemeClr val="accent5"/>
                </a:solidFill>
              </a:rPr>
              <a:t>and demonstrate a positive ‘can do’ attitude</a:t>
            </a:r>
          </a:p>
          <a:p>
            <a:pPr marL="133350" indent="-125413">
              <a:lnSpc>
                <a:spcPts val="1200"/>
              </a:lnSpc>
              <a:spcAft>
                <a:spcPts val="300"/>
              </a:spcAft>
              <a:buFont typeface="Arial" panose="020B0604020202020204" pitchFamily="34" charset="0"/>
              <a:buChar char="•"/>
            </a:pPr>
            <a:r>
              <a:rPr lang="en-GB" sz="1050">
                <a:solidFill>
                  <a:schemeClr val="accent5"/>
                </a:solidFill>
              </a:rPr>
              <a:t>We will be open to </a:t>
            </a:r>
            <a:r>
              <a:rPr lang="en-GB" sz="1050" b="1">
                <a:solidFill>
                  <a:schemeClr val="accent5"/>
                </a:solidFill>
              </a:rPr>
              <a:t>conflict resolution.</a:t>
            </a:r>
            <a:endParaRPr lang="en-GB" sz="1050">
              <a:solidFill>
                <a:schemeClr val="accent5"/>
              </a:solidFill>
            </a:endParaRPr>
          </a:p>
        </p:txBody>
      </p:sp>
      <p:grpSp>
        <p:nvGrpSpPr>
          <p:cNvPr id="26" name="Respect icon">
            <a:extLst>
              <a:ext uri="{FF2B5EF4-FFF2-40B4-BE49-F238E27FC236}">
                <a16:creationId xmlns:a16="http://schemas.microsoft.com/office/drawing/2014/main" id="{5499AAA3-E8C6-B4B8-92AC-4867AB4B395B}"/>
              </a:ext>
              <a:ext uri="{C183D7F6-B498-43B3-948B-1728B52AA6E4}">
                <adec:decorative xmlns:adec="http://schemas.microsoft.com/office/drawing/2017/decorative" val="1"/>
              </a:ext>
            </a:extLst>
          </p:cNvPr>
          <p:cNvGrpSpPr/>
          <p:nvPr/>
        </p:nvGrpSpPr>
        <p:grpSpPr>
          <a:xfrm>
            <a:off x="628282" y="3760372"/>
            <a:ext cx="578716" cy="586800"/>
            <a:chOff x="628282" y="3760372"/>
            <a:chExt cx="578716" cy="586800"/>
          </a:xfrm>
        </p:grpSpPr>
        <p:sp>
          <p:nvSpPr>
            <p:cNvPr id="106" name="object 20">
              <a:extLst>
                <a:ext uri="{FF2B5EF4-FFF2-40B4-BE49-F238E27FC236}">
                  <a16:creationId xmlns:a16="http://schemas.microsoft.com/office/drawing/2014/main" id="{6C6556FB-A6D1-409D-D730-AA3FC4C1440E}"/>
                </a:ext>
              </a:extLst>
            </p:cNvPr>
            <p:cNvSpPr/>
            <p:nvPr/>
          </p:nvSpPr>
          <p:spPr>
            <a:xfrm>
              <a:off x="628282" y="3760372"/>
              <a:ext cx="578716" cy="586800"/>
            </a:xfrm>
            <a:custGeom>
              <a:avLst/>
              <a:gdLst/>
              <a:ahLst/>
              <a:cxnLst/>
              <a:rect l="l" t="t" r="r" b="b"/>
              <a:pathLst>
                <a:path w="558165"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599F"/>
            </a:solidFill>
          </p:spPr>
          <p:txBody>
            <a:bodyPr wrap="square" lIns="0" tIns="0" rIns="0" bIns="0" rtlCol="0"/>
            <a:lstStyle/>
            <a:p>
              <a:endParaRPr/>
            </a:p>
          </p:txBody>
        </p:sp>
        <p:sp>
          <p:nvSpPr>
            <p:cNvPr id="107" name="object 25">
              <a:extLst>
                <a:ext uri="{FF2B5EF4-FFF2-40B4-BE49-F238E27FC236}">
                  <a16:creationId xmlns:a16="http://schemas.microsoft.com/office/drawing/2014/main" id="{F171186B-FF98-3255-C89D-EC1430F6FC4B}"/>
                </a:ext>
              </a:extLst>
            </p:cNvPr>
            <p:cNvSpPr/>
            <p:nvPr/>
          </p:nvSpPr>
          <p:spPr>
            <a:xfrm>
              <a:off x="694192" y="3827355"/>
              <a:ext cx="446898" cy="453600"/>
            </a:xfrm>
            <a:custGeom>
              <a:avLst/>
              <a:gdLst/>
              <a:ahLst/>
              <a:cxnLst/>
              <a:rect l="l" t="t" r="r" b="b"/>
              <a:pathLst>
                <a:path w="446405"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5"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1"/>
            </a:solidFill>
          </p:spPr>
          <p:txBody>
            <a:bodyPr wrap="square" lIns="0" tIns="0" rIns="0" bIns="0" rtlCol="0"/>
            <a:lstStyle/>
            <a:p>
              <a:endParaRPr/>
            </a:p>
          </p:txBody>
        </p:sp>
        <p:pic>
          <p:nvPicPr>
            <p:cNvPr id="25" name="Picture 24">
              <a:extLst>
                <a:ext uri="{FF2B5EF4-FFF2-40B4-BE49-F238E27FC236}">
                  <a16:creationId xmlns:a16="http://schemas.microsoft.com/office/drawing/2014/main" id="{4A2C0BC2-128A-E720-6B2D-47D43652AC47}"/>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756951" y="3897795"/>
              <a:ext cx="320947" cy="320947"/>
            </a:xfrm>
            <a:prstGeom prst="rect">
              <a:avLst/>
            </a:prstGeom>
          </p:spPr>
        </p:pic>
      </p:grpSp>
      <p:grpSp>
        <p:nvGrpSpPr>
          <p:cNvPr id="29" name="Kindness icon">
            <a:extLst>
              <a:ext uri="{FF2B5EF4-FFF2-40B4-BE49-F238E27FC236}">
                <a16:creationId xmlns:a16="http://schemas.microsoft.com/office/drawing/2014/main" id="{3B9CAA1F-4234-A106-FA2B-9E84460B3400}"/>
              </a:ext>
              <a:ext uri="{C183D7F6-B498-43B3-948B-1728B52AA6E4}">
                <adec:decorative xmlns:adec="http://schemas.microsoft.com/office/drawing/2017/decorative" val="1"/>
              </a:ext>
            </a:extLst>
          </p:cNvPr>
          <p:cNvGrpSpPr/>
          <p:nvPr/>
        </p:nvGrpSpPr>
        <p:grpSpPr>
          <a:xfrm>
            <a:off x="3563987" y="3760372"/>
            <a:ext cx="577398" cy="586800"/>
            <a:chOff x="3563987" y="3760372"/>
            <a:chExt cx="577398" cy="586800"/>
          </a:xfrm>
        </p:grpSpPr>
        <p:sp>
          <p:nvSpPr>
            <p:cNvPr id="103" name="object 21">
              <a:extLst>
                <a:ext uri="{FF2B5EF4-FFF2-40B4-BE49-F238E27FC236}">
                  <a16:creationId xmlns:a16="http://schemas.microsoft.com/office/drawing/2014/main" id="{FAF39700-AEAB-3C4F-B7E8-84020971A5A7}"/>
                </a:ext>
              </a:extLst>
            </p:cNvPr>
            <p:cNvSpPr/>
            <p:nvPr/>
          </p:nvSpPr>
          <p:spPr>
            <a:xfrm>
              <a:off x="3563987" y="3760372"/>
              <a:ext cx="577398"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6AD"/>
            </a:solidFill>
          </p:spPr>
          <p:txBody>
            <a:bodyPr wrap="square" lIns="0" tIns="0" rIns="0" bIns="0" rtlCol="0"/>
            <a:lstStyle/>
            <a:p>
              <a:endParaRPr/>
            </a:p>
          </p:txBody>
        </p:sp>
        <p:sp>
          <p:nvSpPr>
            <p:cNvPr id="104" name="object 24">
              <a:extLst>
                <a:ext uri="{FF2B5EF4-FFF2-40B4-BE49-F238E27FC236}">
                  <a16:creationId xmlns:a16="http://schemas.microsoft.com/office/drawing/2014/main" id="{7E2D1911-DF72-7162-61EC-9195B067BEE9}"/>
                </a:ext>
              </a:extLst>
            </p:cNvPr>
            <p:cNvSpPr/>
            <p:nvPr/>
          </p:nvSpPr>
          <p:spPr>
            <a:xfrm>
              <a:off x="3629520" y="3826972"/>
              <a:ext cx="446332"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4"/>
            </a:solidFill>
          </p:spPr>
          <p:txBody>
            <a:bodyPr wrap="square" lIns="0" tIns="0" rIns="0" bIns="0" rtlCol="0"/>
            <a:lstStyle/>
            <a:p>
              <a:endParaRPr/>
            </a:p>
          </p:txBody>
        </p:sp>
        <p:pic>
          <p:nvPicPr>
            <p:cNvPr id="28" name="Picture 27">
              <a:extLst>
                <a:ext uri="{FF2B5EF4-FFF2-40B4-BE49-F238E27FC236}">
                  <a16:creationId xmlns:a16="http://schemas.microsoft.com/office/drawing/2014/main" id="{20940F3C-2DF0-59BA-1F3F-A4AA018B60FE}"/>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3696473" y="3897309"/>
              <a:ext cx="324000" cy="324000"/>
            </a:xfrm>
            <a:prstGeom prst="rect">
              <a:avLst/>
            </a:prstGeom>
          </p:spPr>
        </p:pic>
      </p:grpSp>
      <p:grpSp>
        <p:nvGrpSpPr>
          <p:cNvPr id="32" name="System">
            <a:extLst>
              <a:ext uri="{FF2B5EF4-FFF2-40B4-BE49-F238E27FC236}">
                <a16:creationId xmlns:a16="http://schemas.microsoft.com/office/drawing/2014/main" id="{75149398-6874-748C-BC13-5B62813EDBD8}"/>
              </a:ext>
              <a:ext uri="{C183D7F6-B498-43B3-948B-1728B52AA6E4}">
                <adec:decorative xmlns:adec="http://schemas.microsoft.com/office/drawing/2017/decorative" val="1"/>
              </a:ext>
            </a:extLst>
          </p:cNvPr>
          <p:cNvGrpSpPr/>
          <p:nvPr/>
        </p:nvGrpSpPr>
        <p:grpSpPr>
          <a:xfrm>
            <a:off x="6491347" y="3760372"/>
            <a:ext cx="577398" cy="586800"/>
            <a:chOff x="6491347" y="3760372"/>
            <a:chExt cx="577398" cy="586800"/>
          </a:xfrm>
        </p:grpSpPr>
        <p:sp>
          <p:nvSpPr>
            <p:cNvPr id="100" name="object 22">
              <a:extLst>
                <a:ext uri="{FF2B5EF4-FFF2-40B4-BE49-F238E27FC236}">
                  <a16:creationId xmlns:a16="http://schemas.microsoft.com/office/drawing/2014/main" id="{EF1CC49F-DF88-91F7-E3B4-01FA29B70E83}"/>
                </a:ext>
              </a:extLst>
            </p:cNvPr>
            <p:cNvSpPr/>
            <p:nvPr/>
          </p:nvSpPr>
          <p:spPr>
            <a:xfrm>
              <a:off x="6491347" y="3760372"/>
              <a:ext cx="577398" cy="586800"/>
            </a:xfrm>
            <a:custGeom>
              <a:avLst/>
              <a:gdLst/>
              <a:ahLst/>
              <a:cxnLst/>
              <a:rect l="l" t="t" r="r" b="b"/>
              <a:pathLst>
                <a:path w="558164"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F1A233"/>
            </a:solidFill>
          </p:spPr>
          <p:txBody>
            <a:bodyPr wrap="square" lIns="0" tIns="0" rIns="0" bIns="0" rtlCol="0"/>
            <a:lstStyle/>
            <a:p>
              <a:endParaRPr/>
            </a:p>
          </p:txBody>
        </p:sp>
        <p:sp>
          <p:nvSpPr>
            <p:cNvPr id="101" name="object 26">
              <a:extLst>
                <a:ext uri="{FF2B5EF4-FFF2-40B4-BE49-F238E27FC236}">
                  <a16:creationId xmlns:a16="http://schemas.microsoft.com/office/drawing/2014/main" id="{FD16A16F-250E-1494-5EBF-B37E4E08AC24}"/>
                </a:ext>
              </a:extLst>
            </p:cNvPr>
            <p:cNvSpPr/>
            <p:nvPr/>
          </p:nvSpPr>
          <p:spPr>
            <a:xfrm>
              <a:off x="6556880" y="3826972"/>
              <a:ext cx="446332"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4"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6"/>
            </a:solidFill>
          </p:spPr>
          <p:txBody>
            <a:bodyPr wrap="square" lIns="0" tIns="0" rIns="0" bIns="0" rtlCol="0"/>
            <a:lstStyle/>
            <a:p>
              <a:endParaRPr/>
            </a:p>
          </p:txBody>
        </p:sp>
        <p:pic>
          <p:nvPicPr>
            <p:cNvPr id="31" name="Picture 30">
              <a:extLst>
                <a:ext uri="{FF2B5EF4-FFF2-40B4-BE49-F238E27FC236}">
                  <a16:creationId xmlns:a16="http://schemas.microsoft.com/office/drawing/2014/main" id="{E899099A-F0F5-B4A4-6DFA-88284AAA9514}"/>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6602269" y="3875060"/>
              <a:ext cx="361903" cy="361903"/>
            </a:xfrm>
            <a:prstGeom prst="rect">
              <a:avLst/>
            </a:prstGeom>
          </p:spPr>
        </p:pic>
      </p:grpSp>
      <p:grpSp>
        <p:nvGrpSpPr>
          <p:cNvPr id="35" name="Looking forward">
            <a:extLst>
              <a:ext uri="{FF2B5EF4-FFF2-40B4-BE49-F238E27FC236}">
                <a16:creationId xmlns:a16="http://schemas.microsoft.com/office/drawing/2014/main" id="{3D87D2C7-38DB-E920-CB39-0EE4222A331F}"/>
              </a:ext>
              <a:ext uri="{C183D7F6-B498-43B3-948B-1728B52AA6E4}">
                <adec:decorative xmlns:adec="http://schemas.microsoft.com/office/drawing/2017/decorative" val="1"/>
              </a:ext>
            </a:extLst>
          </p:cNvPr>
          <p:cNvGrpSpPr/>
          <p:nvPr/>
        </p:nvGrpSpPr>
        <p:grpSpPr>
          <a:xfrm>
            <a:off x="9175112" y="3760372"/>
            <a:ext cx="577398" cy="586800"/>
            <a:chOff x="9175112" y="3760372"/>
            <a:chExt cx="577398" cy="586800"/>
          </a:xfrm>
        </p:grpSpPr>
        <p:sp>
          <p:nvSpPr>
            <p:cNvPr id="97" name="object 23">
              <a:extLst>
                <a:ext uri="{FF2B5EF4-FFF2-40B4-BE49-F238E27FC236}">
                  <a16:creationId xmlns:a16="http://schemas.microsoft.com/office/drawing/2014/main" id="{F6DDF0C0-3460-9847-308B-6CBBDC9FE76E}"/>
                </a:ext>
              </a:extLst>
            </p:cNvPr>
            <p:cNvSpPr/>
            <p:nvPr/>
          </p:nvSpPr>
          <p:spPr>
            <a:xfrm>
              <a:off x="9175112" y="3760372"/>
              <a:ext cx="577398" cy="586800"/>
            </a:xfrm>
            <a:custGeom>
              <a:avLst/>
              <a:gdLst/>
              <a:ahLst/>
              <a:cxnLst/>
              <a:rect l="l" t="t" r="r" b="b"/>
              <a:pathLst>
                <a:path w="558165" h="558164">
                  <a:moveTo>
                    <a:pt x="279006" y="0"/>
                  </a:moveTo>
                  <a:lnTo>
                    <a:pt x="233750" y="3651"/>
                  </a:lnTo>
                  <a:lnTo>
                    <a:pt x="190819" y="14222"/>
                  </a:lnTo>
                  <a:lnTo>
                    <a:pt x="150787" y="31139"/>
                  </a:lnTo>
                  <a:lnTo>
                    <a:pt x="114229" y="53828"/>
                  </a:lnTo>
                  <a:lnTo>
                    <a:pt x="81719" y="81713"/>
                  </a:lnTo>
                  <a:lnTo>
                    <a:pt x="53832" y="114221"/>
                  </a:lnTo>
                  <a:lnTo>
                    <a:pt x="31142" y="150777"/>
                  </a:lnTo>
                  <a:lnTo>
                    <a:pt x="14224" y="190808"/>
                  </a:lnTo>
                  <a:lnTo>
                    <a:pt x="3651" y="233738"/>
                  </a:lnTo>
                  <a:lnTo>
                    <a:pt x="0" y="278993"/>
                  </a:lnTo>
                  <a:lnTo>
                    <a:pt x="3651" y="324252"/>
                  </a:lnTo>
                  <a:lnTo>
                    <a:pt x="14224" y="367185"/>
                  </a:lnTo>
                  <a:lnTo>
                    <a:pt x="31142" y="407217"/>
                  </a:lnTo>
                  <a:lnTo>
                    <a:pt x="53832" y="443775"/>
                  </a:lnTo>
                  <a:lnTo>
                    <a:pt x="81719" y="476284"/>
                  </a:lnTo>
                  <a:lnTo>
                    <a:pt x="114229" y="504171"/>
                  </a:lnTo>
                  <a:lnTo>
                    <a:pt x="150787" y="526859"/>
                  </a:lnTo>
                  <a:lnTo>
                    <a:pt x="190819" y="543777"/>
                  </a:lnTo>
                  <a:lnTo>
                    <a:pt x="233750" y="554348"/>
                  </a:lnTo>
                  <a:lnTo>
                    <a:pt x="279006" y="557999"/>
                  </a:lnTo>
                  <a:lnTo>
                    <a:pt x="324262" y="554348"/>
                  </a:lnTo>
                  <a:lnTo>
                    <a:pt x="367193" y="543777"/>
                  </a:lnTo>
                  <a:lnTo>
                    <a:pt x="407224" y="526859"/>
                  </a:lnTo>
                  <a:lnTo>
                    <a:pt x="443783" y="504171"/>
                  </a:lnTo>
                  <a:lnTo>
                    <a:pt x="476292" y="476284"/>
                  </a:lnTo>
                  <a:lnTo>
                    <a:pt x="504180" y="443775"/>
                  </a:lnTo>
                  <a:lnTo>
                    <a:pt x="526870" y="407217"/>
                  </a:lnTo>
                  <a:lnTo>
                    <a:pt x="543788" y="367185"/>
                  </a:lnTo>
                  <a:lnTo>
                    <a:pt x="554360" y="324252"/>
                  </a:lnTo>
                  <a:lnTo>
                    <a:pt x="558012" y="278993"/>
                  </a:lnTo>
                  <a:lnTo>
                    <a:pt x="554360" y="233738"/>
                  </a:lnTo>
                  <a:lnTo>
                    <a:pt x="543788" y="190808"/>
                  </a:lnTo>
                  <a:lnTo>
                    <a:pt x="526870" y="150777"/>
                  </a:lnTo>
                  <a:lnTo>
                    <a:pt x="504180" y="114221"/>
                  </a:lnTo>
                  <a:lnTo>
                    <a:pt x="476292" y="81713"/>
                  </a:lnTo>
                  <a:lnTo>
                    <a:pt x="443783" y="53828"/>
                  </a:lnTo>
                  <a:lnTo>
                    <a:pt x="407224" y="31139"/>
                  </a:lnTo>
                  <a:lnTo>
                    <a:pt x="367193" y="14222"/>
                  </a:lnTo>
                  <a:lnTo>
                    <a:pt x="324262" y="3651"/>
                  </a:lnTo>
                  <a:lnTo>
                    <a:pt x="279006" y="0"/>
                  </a:lnTo>
                  <a:close/>
                </a:path>
              </a:pathLst>
            </a:custGeom>
            <a:solidFill>
              <a:srgbClr val="33BAD8"/>
            </a:solidFill>
          </p:spPr>
          <p:txBody>
            <a:bodyPr wrap="square" lIns="0" tIns="0" rIns="0" bIns="0" rtlCol="0"/>
            <a:lstStyle/>
            <a:p>
              <a:endParaRPr/>
            </a:p>
          </p:txBody>
        </p:sp>
        <p:sp>
          <p:nvSpPr>
            <p:cNvPr id="98" name="object 27">
              <a:extLst>
                <a:ext uri="{FF2B5EF4-FFF2-40B4-BE49-F238E27FC236}">
                  <a16:creationId xmlns:a16="http://schemas.microsoft.com/office/drawing/2014/main" id="{9189F272-1F32-D132-4D9C-AE4931B5772A}"/>
                </a:ext>
              </a:extLst>
            </p:cNvPr>
            <p:cNvSpPr/>
            <p:nvPr/>
          </p:nvSpPr>
          <p:spPr>
            <a:xfrm>
              <a:off x="9240645" y="3826972"/>
              <a:ext cx="446332" cy="453600"/>
            </a:xfrm>
            <a:custGeom>
              <a:avLst/>
              <a:gdLst/>
              <a:ahLst/>
              <a:cxnLst/>
              <a:rect l="l" t="t" r="r" b="b"/>
              <a:pathLst>
                <a:path w="446404" h="446405">
                  <a:moveTo>
                    <a:pt x="223202" y="0"/>
                  </a:moveTo>
                  <a:lnTo>
                    <a:pt x="178220" y="4534"/>
                  </a:lnTo>
                  <a:lnTo>
                    <a:pt x="136324" y="17541"/>
                  </a:lnTo>
                  <a:lnTo>
                    <a:pt x="98410" y="38120"/>
                  </a:lnTo>
                  <a:lnTo>
                    <a:pt x="65376" y="65376"/>
                  </a:lnTo>
                  <a:lnTo>
                    <a:pt x="38120" y="98410"/>
                  </a:lnTo>
                  <a:lnTo>
                    <a:pt x="17541" y="136324"/>
                  </a:lnTo>
                  <a:lnTo>
                    <a:pt x="4534" y="178220"/>
                  </a:lnTo>
                  <a:lnTo>
                    <a:pt x="0" y="223202"/>
                  </a:lnTo>
                  <a:lnTo>
                    <a:pt x="4534" y="268184"/>
                  </a:lnTo>
                  <a:lnTo>
                    <a:pt x="17541" y="310080"/>
                  </a:lnTo>
                  <a:lnTo>
                    <a:pt x="38120" y="347994"/>
                  </a:lnTo>
                  <a:lnTo>
                    <a:pt x="65376" y="381028"/>
                  </a:lnTo>
                  <a:lnTo>
                    <a:pt x="98410" y="408284"/>
                  </a:lnTo>
                  <a:lnTo>
                    <a:pt x="136324" y="428863"/>
                  </a:lnTo>
                  <a:lnTo>
                    <a:pt x="178220" y="441870"/>
                  </a:lnTo>
                  <a:lnTo>
                    <a:pt x="223202" y="446404"/>
                  </a:lnTo>
                  <a:lnTo>
                    <a:pt x="268184" y="441870"/>
                  </a:lnTo>
                  <a:lnTo>
                    <a:pt x="310080" y="428863"/>
                  </a:lnTo>
                  <a:lnTo>
                    <a:pt x="347994" y="408284"/>
                  </a:lnTo>
                  <a:lnTo>
                    <a:pt x="381028" y="381028"/>
                  </a:lnTo>
                  <a:lnTo>
                    <a:pt x="408284" y="347994"/>
                  </a:lnTo>
                  <a:lnTo>
                    <a:pt x="428863" y="310080"/>
                  </a:lnTo>
                  <a:lnTo>
                    <a:pt x="441870" y="268184"/>
                  </a:lnTo>
                  <a:lnTo>
                    <a:pt x="446405" y="223202"/>
                  </a:lnTo>
                  <a:lnTo>
                    <a:pt x="441870" y="178220"/>
                  </a:lnTo>
                  <a:lnTo>
                    <a:pt x="428863" y="136324"/>
                  </a:lnTo>
                  <a:lnTo>
                    <a:pt x="408284" y="98410"/>
                  </a:lnTo>
                  <a:lnTo>
                    <a:pt x="381028" y="65376"/>
                  </a:lnTo>
                  <a:lnTo>
                    <a:pt x="347994" y="38120"/>
                  </a:lnTo>
                  <a:lnTo>
                    <a:pt x="310080" y="17541"/>
                  </a:lnTo>
                  <a:lnTo>
                    <a:pt x="268184" y="4534"/>
                  </a:lnTo>
                  <a:lnTo>
                    <a:pt x="223202" y="0"/>
                  </a:lnTo>
                  <a:close/>
                </a:path>
              </a:pathLst>
            </a:custGeom>
            <a:solidFill>
              <a:schemeClr val="accent3"/>
            </a:solidFill>
          </p:spPr>
          <p:txBody>
            <a:bodyPr wrap="square" lIns="0" tIns="0" rIns="0" bIns="0" rtlCol="0"/>
            <a:lstStyle/>
            <a:p>
              <a:endParaRPr/>
            </a:p>
          </p:txBody>
        </p:sp>
        <p:pic>
          <p:nvPicPr>
            <p:cNvPr id="34" name="Picture 33">
              <a:extLst>
                <a:ext uri="{FF2B5EF4-FFF2-40B4-BE49-F238E27FC236}">
                  <a16:creationId xmlns:a16="http://schemas.microsoft.com/office/drawing/2014/main" id="{F15897B8-FBFE-0825-FF5C-DD5E63268D75}"/>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9276059" y="3868334"/>
              <a:ext cx="385299" cy="385299"/>
            </a:xfrm>
            <a:prstGeom prst="rect">
              <a:avLst/>
            </a:prstGeom>
          </p:spPr>
        </p:pic>
      </p:grpSp>
      <p:sp>
        <p:nvSpPr>
          <p:cNvPr id="5" name="Footer Placeholder 4">
            <a:extLst>
              <a:ext uri="{FF2B5EF4-FFF2-40B4-BE49-F238E27FC236}">
                <a16:creationId xmlns:a16="http://schemas.microsoft.com/office/drawing/2014/main" id="{8187303E-1087-7905-E0C4-4D85B180F7F3}"/>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42CB11D4-E813-8C43-9B21-55AD73AF25FF}"/>
              </a:ext>
            </a:extLst>
          </p:cNvPr>
          <p:cNvSpPr>
            <a:spLocks noGrp="1"/>
          </p:cNvSpPr>
          <p:nvPr>
            <p:ph type="sldNum" sz="quarter" idx="12"/>
          </p:nvPr>
        </p:nvSpPr>
        <p:spPr/>
        <p:txBody>
          <a:bodyPr/>
          <a:lstStyle/>
          <a:p>
            <a:fld id="{CD8E907E-315C-F745-8CA6-CE49E976B740}" type="slidenum">
              <a:rPr lang="en-US" smtClean="0"/>
              <a:pPr/>
              <a:t>8</a:t>
            </a:fld>
            <a:endParaRPr lang="en-US"/>
          </a:p>
        </p:txBody>
      </p:sp>
    </p:spTree>
    <p:extLst>
      <p:ext uri="{BB962C8B-B14F-4D97-AF65-F5344CB8AC3E}">
        <p14:creationId xmlns:p14="http://schemas.microsoft.com/office/powerpoint/2010/main" val="1554043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1F937-6DC5-5C16-2A32-6AA9211F9496}"/>
              </a:ext>
            </a:extLst>
          </p:cNvPr>
          <p:cNvSpPr>
            <a:spLocks noGrp="1"/>
          </p:cNvSpPr>
          <p:nvPr>
            <p:ph type="title"/>
          </p:nvPr>
        </p:nvSpPr>
        <p:spPr>
          <a:xfrm>
            <a:off x="838200" y="487998"/>
            <a:ext cx="10515600" cy="1202690"/>
          </a:xfrm>
        </p:spPr>
        <p:txBody>
          <a:bodyPr>
            <a:normAutofit/>
          </a:bodyPr>
          <a:lstStyle/>
          <a:p>
            <a:r>
              <a:rPr lang="en-GB" sz="4000"/>
              <a:t>Building something different – place-based working </a:t>
            </a:r>
          </a:p>
        </p:txBody>
      </p:sp>
      <p:sp>
        <p:nvSpPr>
          <p:cNvPr id="3" name="Content Placeholder 2">
            <a:extLst>
              <a:ext uri="{FF2B5EF4-FFF2-40B4-BE49-F238E27FC236}">
                <a16:creationId xmlns:a16="http://schemas.microsoft.com/office/drawing/2014/main" id="{7FA2C287-AAAB-5F24-711E-44F233DE4186}"/>
              </a:ext>
            </a:extLst>
          </p:cNvPr>
          <p:cNvSpPr>
            <a:spLocks noGrp="1"/>
          </p:cNvSpPr>
          <p:nvPr>
            <p:ph idx="1"/>
          </p:nvPr>
        </p:nvSpPr>
        <p:spPr>
          <a:xfrm>
            <a:off x="838200" y="1825625"/>
            <a:ext cx="4726858" cy="4351338"/>
          </a:xfrm>
        </p:spPr>
        <p:txBody>
          <a:bodyPr>
            <a:normAutofit fontScale="92500"/>
          </a:bodyPr>
          <a:lstStyle/>
          <a:p>
            <a:pPr marL="0" indent="0">
              <a:buNone/>
            </a:pPr>
            <a:r>
              <a:rPr lang="en-GB" sz="1600" b="1">
                <a:solidFill>
                  <a:schemeClr val="accent1"/>
                </a:solidFill>
              </a:rPr>
              <a:t>To work effectively, our integrated care system will need to promote collaboration between lots of different organisations, NHS teams and local people.</a:t>
            </a:r>
          </a:p>
          <a:p>
            <a:r>
              <a:rPr lang="en-GB" sz="1600"/>
              <a:t>We recognise the need for local delegation – for local NHS staff be in charge of running our services. </a:t>
            </a:r>
          </a:p>
          <a:p>
            <a:r>
              <a:rPr lang="en-GB" sz="1600"/>
              <a:t>We are developing networks at place to support our 25 Primary Care Networks (PCNs). </a:t>
            </a:r>
          </a:p>
          <a:p>
            <a:r>
              <a:rPr lang="en-GB" sz="1600"/>
              <a:t>To link up our communities and neighbourhoods, we will develop and grow place-based engagement and involvement networks. </a:t>
            </a:r>
          </a:p>
          <a:p>
            <a:r>
              <a:rPr lang="en-GB" sz="1600"/>
              <a:t>We will establish a dedicated resource in each area. They will work with our networks of organisations and local people of all ages to help us increase our reach and active involvement with our diverse communities, enabling us to hear from and involve people in our work.</a:t>
            </a:r>
            <a:endParaRPr lang="en-GB" sz="1400" b="1">
              <a:solidFill>
                <a:schemeClr val="accent1"/>
              </a:solidFill>
            </a:endParaRPr>
          </a:p>
          <a:p>
            <a:pPr marL="0" indent="0">
              <a:buNone/>
            </a:pPr>
            <a:endParaRPr lang="en-GB" sz="2400"/>
          </a:p>
        </p:txBody>
      </p:sp>
      <p:pic>
        <p:nvPicPr>
          <p:cNvPr id="8" name="Picture 7" descr="Map outlining the three ICS levels of System, Place and Neighbourhoods">
            <a:extLst>
              <a:ext uri="{FF2B5EF4-FFF2-40B4-BE49-F238E27FC236}">
                <a16:creationId xmlns:a16="http://schemas.microsoft.com/office/drawing/2014/main" id="{2DEADB8A-517C-F25B-07EF-269DFB519AFC}"/>
              </a:ext>
            </a:extLst>
          </p:cNvPr>
          <p:cNvPicPr>
            <a:picLocks noChangeAspect="1"/>
          </p:cNvPicPr>
          <p:nvPr/>
        </p:nvPicPr>
        <p:blipFill rotWithShape="1">
          <a:blip r:embed="rId3"/>
          <a:srcRect l="7154" t="2760" r="3109" b="5215"/>
          <a:stretch/>
        </p:blipFill>
        <p:spPr>
          <a:xfrm>
            <a:off x="5857253" y="1356853"/>
            <a:ext cx="6334747" cy="4945806"/>
          </a:xfrm>
          <a:prstGeom prst="rect">
            <a:avLst/>
          </a:prstGeom>
        </p:spPr>
      </p:pic>
      <p:sp>
        <p:nvSpPr>
          <p:cNvPr id="5" name="Footer Placeholder 4">
            <a:extLst>
              <a:ext uri="{FF2B5EF4-FFF2-40B4-BE49-F238E27FC236}">
                <a16:creationId xmlns:a16="http://schemas.microsoft.com/office/drawing/2014/main" id="{4E90BDC1-9EC0-BA96-DD35-5A02BD8E7D29}"/>
              </a:ext>
            </a:extLst>
          </p:cNvPr>
          <p:cNvSpPr>
            <a:spLocks noGrp="1"/>
          </p:cNvSpPr>
          <p:nvPr>
            <p:ph type="ftr" sz="quarter" idx="11"/>
          </p:nvPr>
        </p:nvSpPr>
        <p:spPr/>
        <p:txBody>
          <a:bodyPr/>
          <a:lstStyle/>
          <a:p>
            <a:r>
              <a:rPr lang="en-US"/>
              <a:t>Staffordshire and Stoke-on-Trent Integrated Care Board</a:t>
            </a:r>
          </a:p>
          <a:p>
            <a:r>
              <a:rPr lang="en-US"/>
              <a:t>
</a:t>
            </a:r>
          </a:p>
        </p:txBody>
      </p:sp>
      <p:sp>
        <p:nvSpPr>
          <p:cNvPr id="4" name="Slide Number Placeholder 3">
            <a:extLst>
              <a:ext uri="{FF2B5EF4-FFF2-40B4-BE49-F238E27FC236}">
                <a16:creationId xmlns:a16="http://schemas.microsoft.com/office/drawing/2014/main" id="{E5BC4366-65EB-4360-1437-287D22ECC731}"/>
              </a:ext>
            </a:extLst>
          </p:cNvPr>
          <p:cNvSpPr>
            <a:spLocks noGrp="1"/>
          </p:cNvSpPr>
          <p:nvPr>
            <p:ph type="sldNum" sz="quarter" idx="12"/>
          </p:nvPr>
        </p:nvSpPr>
        <p:spPr/>
        <p:txBody>
          <a:bodyPr/>
          <a:lstStyle/>
          <a:p>
            <a:fld id="{CD8E907E-315C-F745-8CA6-CE49E976B740}" type="slidenum">
              <a:rPr lang="en-US" smtClean="0"/>
              <a:pPr/>
              <a:t>9</a:t>
            </a:fld>
            <a:endParaRPr lang="en-US"/>
          </a:p>
        </p:txBody>
      </p:sp>
    </p:spTree>
    <p:extLst>
      <p:ext uri="{BB962C8B-B14F-4D97-AF65-F5344CB8AC3E}">
        <p14:creationId xmlns:p14="http://schemas.microsoft.com/office/powerpoint/2010/main" val="387859527"/>
      </p:ext>
    </p:extLst>
  </p:cSld>
  <p:clrMapOvr>
    <a:masterClrMapping/>
  </p:clrMapOvr>
</p:sld>
</file>

<file path=ppt/theme/theme1.xml><?xml version="1.0" encoding="utf-8"?>
<a:theme xmlns:a="http://schemas.openxmlformats.org/drawingml/2006/main" name="Office Theme">
  <a:themeElements>
    <a:clrScheme name="S&amp;SOT ICB NHS colours">
      <a:dk1>
        <a:srgbClr val="000000"/>
      </a:dk1>
      <a:lt1>
        <a:srgbClr val="FFFFFF"/>
      </a:lt1>
      <a:dk2>
        <a:srgbClr val="8898A3"/>
      </a:dk2>
      <a:lt2>
        <a:srgbClr val="E7E6E6"/>
      </a:lt2>
      <a:accent1>
        <a:srgbClr val="002F86"/>
      </a:accent1>
      <a:accent2>
        <a:srgbClr val="005EB8"/>
      </a:accent2>
      <a:accent3>
        <a:srgbClr val="00A8CE"/>
      </a:accent3>
      <a:accent4>
        <a:srgbClr val="00A399"/>
      </a:accent4>
      <a:accent5>
        <a:srgbClr val="415462"/>
      </a:accent5>
      <a:accent6>
        <a:srgbClr val="EC8A00"/>
      </a:accent6>
      <a:hlink>
        <a:srgbClr val="005DB7"/>
      </a:hlink>
      <a:folHlink>
        <a:srgbClr val="002F8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E8F7B88A9E67D4F9DE00F0FEFE54832" ma:contentTypeVersion="1601" ma:contentTypeDescription="Create a new document." ma:contentTypeScope="" ma:versionID="e70ea114e5f835d816e9aebe27fc0881">
  <xsd:schema xmlns:xsd="http://www.w3.org/2001/XMLSchema" xmlns:xs="http://www.w3.org/2001/XMLSchema" xmlns:p="http://schemas.microsoft.com/office/2006/metadata/properties" xmlns:ns2="d06b9faf-e485-43ba-9767-f211651fe416" xmlns:ns3="b889fb21-b3e6-4d01-8b28-186d59d90d4d" targetNamespace="http://schemas.microsoft.com/office/2006/metadata/properties" ma:root="true" ma:fieldsID="06ebe0eeb265e9119269813273017f1b" ns2:_="" ns3:_="">
    <xsd:import namespace="d06b9faf-e485-43ba-9767-f211651fe416"/>
    <xsd:import namespace="b889fb21-b3e6-4d01-8b28-186d59d90d4d"/>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2:SharedWithUsers" minOccurs="0"/>
                <xsd:element ref="ns2:SharedWithDetails" minOccurs="0"/>
                <xsd:element ref="ns3:MediaServiceEventHashCode" minOccurs="0"/>
                <xsd:element ref="ns3:MediaServiceGenerationTime" minOccurs="0"/>
                <xsd:element ref="ns3:MediaServiceAutoKeyPoints" minOccurs="0"/>
                <xsd:element ref="ns3:MediaServiceKeyPoints"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6b9faf-e485-43ba-9767-f211651fe416"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6" nillable="true" ma:displayName="Taxonomy Catch All Column" ma:hidden="true" ma:list="{ef5f131c-f282-49ee-8324-d712b0bfdbce}" ma:internalName="TaxCatchAll" ma:showField="CatchAllData" ma:web="d06b9faf-e485-43ba-9767-f211651fe41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889fb21-b3e6-4d01-8b28-186d59d90d4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5e3038f7-01d3-45c6-9ff3-08a5a011bcb7"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TaxCatchAll xmlns="d06b9faf-e485-43ba-9767-f211651fe416" xsi:nil="true"/>
    <lcf76f155ced4ddcb4097134ff3c332f xmlns="b889fb21-b3e6-4d01-8b28-186d59d90d4d">
      <Terms xmlns="http://schemas.microsoft.com/office/infopath/2007/PartnerControls"/>
    </lcf76f155ced4ddcb4097134ff3c332f>
    <_dlc_DocId xmlns="d06b9faf-e485-43ba-9767-f211651fe416">COMENG-1439613251-658013</_dlc_DocId>
    <_dlc_DocIdUrl xmlns="d06b9faf-e485-43ba-9767-f211651fe416">
      <Url>https://csucloudservices.sharepoint.com/teams/comms/_layouts/15/DocIdRedir.aspx?ID=COMENG-1439613251-658013</Url>
      <Description>COMENG-1439613251-658013</Description>
    </_dlc_DocIdUrl>
  </documentManagement>
</p:properties>
</file>

<file path=customXml/itemProps1.xml><?xml version="1.0" encoding="utf-8"?>
<ds:datastoreItem xmlns:ds="http://schemas.openxmlformats.org/officeDocument/2006/customXml" ds:itemID="{7D47026E-6FE4-4320-86A7-37F36A27A29C}">
  <ds:schemaRefs>
    <ds:schemaRef ds:uri="b889fb21-b3e6-4d01-8b28-186d59d90d4d"/>
    <ds:schemaRef ds:uri="d06b9faf-e485-43ba-9767-f211651fe41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9784F8B-C825-40F5-BCD9-82F62732848C}">
  <ds:schemaRefs>
    <ds:schemaRef ds:uri="http://schemas.microsoft.com/sharepoint/v3/contenttype/forms"/>
  </ds:schemaRefs>
</ds:datastoreItem>
</file>

<file path=customXml/itemProps3.xml><?xml version="1.0" encoding="utf-8"?>
<ds:datastoreItem xmlns:ds="http://schemas.openxmlformats.org/officeDocument/2006/customXml" ds:itemID="{822B62F5-BCCB-4C98-BF09-675F9F9C724A}">
  <ds:schemaRefs>
    <ds:schemaRef ds:uri="http://schemas.microsoft.com/sharepoint/events"/>
  </ds:schemaRefs>
</ds:datastoreItem>
</file>

<file path=customXml/itemProps4.xml><?xml version="1.0" encoding="utf-8"?>
<ds:datastoreItem xmlns:ds="http://schemas.openxmlformats.org/officeDocument/2006/customXml" ds:itemID="{468CC172-6E47-4C5F-8896-69F57BB65998}">
  <ds:schemaRefs>
    <ds:schemaRef ds:uri="b889fb21-b3e6-4d01-8b28-186d59d90d4d"/>
    <ds:schemaRef ds:uri="d06b9faf-e485-43ba-9767-f211651fe41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38</Slides>
  <Notes>16</Notes>
  <HiddenSlides>0</HiddenSlide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Working with People and Communities Strategy 2022/23</vt:lpstr>
      <vt:lpstr>Foreword</vt:lpstr>
      <vt:lpstr>Introduction</vt:lpstr>
      <vt:lpstr>Purpose and aim of the strategy</vt:lpstr>
      <vt:lpstr>Who we are</vt:lpstr>
      <vt:lpstr>Our population</vt:lpstr>
      <vt:lpstr>How we work together</vt:lpstr>
      <vt:lpstr>Our leadership compact</vt:lpstr>
      <vt:lpstr>Building something different – place-based working </vt:lpstr>
      <vt:lpstr>Establishing the public voice at place </vt:lpstr>
      <vt:lpstr>Provider Collaboratives and Primary Care Networks </vt:lpstr>
      <vt:lpstr>Working with local people – progress and challenges to date </vt:lpstr>
      <vt:lpstr>Working with local people –  progress and challenges to date </vt:lpstr>
      <vt:lpstr>Evolving community engagement and involvement</vt:lpstr>
      <vt:lpstr>Evolving community engagement and involvement</vt:lpstr>
      <vt:lpstr>Core local principles</vt:lpstr>
      <vt:lpstr>Next steps</vt:lpstr>
      <vt:lpstr>Creating a new way of working to tackle health inequalities</vt:lpstr>
      <vt:lpstr>Takeaways from COVID-19</vt:lpstr>
      <vt:lpstr>Transformation </vt:lpstr>
      <vt:lpstr>Meeting our legal obligations for public involvement</vt:lpstr>
      <vt:lpstr>Governance and assurance</vt:lpstr>
      <vt:lpstr>Monitoring patient experience</vt:lpstr>
      <vt:lpstr>Emerging Stakeholder Framework </vt:lpstr>
      <vt:lpstr>Role of the VCSE sector in the ICS</vt:lpstr>
      <vt:lpstr>The VCSE partnership working model</vt:lpstr>
      <vt:lpstr>The VCSE partnership working model</vt:lpstr>
      <vt:lpstr>Understanding our local population </vt:lpstr>
      <vt:lpstr>Putting the public voice at the heart of everything</vt:lpstr>
      <vt:lpstr>Supporting Behaviour Change </vt:lpstr>
      <vt:lpstr>Operating Plan Priorities 2022/23</vt:lpstr>
      <vt:lpstr>Priorities for 2022/23 building on recent successes</vt:lpstr>
      <vt:lpstr>Supporting our people</vt:lpstr>
      <vt:lpstr>Monitoring and evaluation</vt:lpstr>
      <vt:lpstr>Monitoring and evaluation</vt:lpstr>
      <vt:lpstr>Appendices</vt:lpstr>
      <vt:lpstr>Co-development with communities</vt:lpstr>
      <vt:lpstr>Developing our approach to future engagement and involvement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Laura Clucas (MLCSU)</dc:creator>
  <cp:revision>1</cp:revision>
  <dcterms:created xsi:type="dcterms:W3CDTF">2022-05-09T08:33:07Z</dcterms:created>
  <dcterms:modified xsi:type="dcterms:W3CDTF">2022-06-30T17:55:19Z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0x010100BE8F7B88A9E67D4F9DE00F0FEFE54832</vt:lpwstr>
  </property>
  <property fmtid="{D5CDD505-2E9C-101B-9397-08002B2CF9AE}" pid="3" name="MediaServiceImageTags">
    <vt:lpwstr/>
  </property>
  <property fmtid="{D5CDD505-2E9C-101B-9397-08002B2CF9AE}" pid="4" name="_dlc_DocIdItemGuid">
    <vt:lpwstr>2aac1ddc-f593-4cf6-ba36-8acfaa773082</vt:lpwstr>
  </property>
</Properties>
</file>