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372" r:id="rId5"/>
    <p:sldId id="377" r:id="rId6"/>
    <p:sldId id="266" r:id="rId7"/>
    <p:sldId id="268" r:id="rId8"/>
    <p:sldId id="3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a:srgbClr val="CFD5EA"/>
    <a:srgbClr val="DFE2F1"/>
    <a:srgbClr val="C0C8F6"/>
    <a:srgbClr val="D0CEEC"/>
    <a:srgbClr val="EFEFEF"/>
    <a:srgbClr val="05AAD1"/>
    <a:srgbClr val="B19957"/>
    <a:srgbClr val="E221E7"/>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B740EB-E542-45BA-B1A1-650A60AFB7E3}" v="168" dt="2023-11-22T13:36:04.5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1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Winter (QNC) SSOT ICB" userId="29b23fe0-9692-41c5-8e2e-4e532a59cf7f" providerId="ADAL" clId="{C1B740EB-E542-45BA-B1A1-650A60AFB7E3}"/>
    <pc:docChg chg="undo custSel addSld modSld">
      <pc:chgData name="Paul Winter (QNC) SSOT ICB" userId="29b23fe0-9692-41c5-8e2e-4e532a59cf7f" providerId="ADAL" clId="{C1B740EB-E542-45BA-B1A1-650A60AFB7E3}" dt="2023-11-22T13:36:08.639" v="1198" actId="14100"/>
      <pc:docMkLst>
        <pc:docMk/>
      </pc:docMkLst>
      <pc:sldChg chg="modSp add mod">
        <pc:chgData name="Paul Winter (QNC) SSOT ICB" userId="29b23fe0-9692-41c5-8e2e-4e532a59cf7f" providerId="ADAL" clId="{C1B740EB-E542-45BA-B1A1-650A60AFB7E3}" dt="2023-11-22T13:24:47.341" v="1023" actId="1076"/>
        <pc:sldMkLst>
          <pc:docMk/>
          <pc:sldMk cId="1444572870" sldId="266"/>
        </pc:sldMkLst>
        <pc:spChg chg="mod">
          <ac:chgData name="Paul Winter (QNC) SSOT ICB" userId="29b23fe0-9692-41c5-8e2e-4e532a59cf7f" providerId="ADAL" clId="{C1B740EB-E542-45BA-B1A1-650A60AFB7E3}" dt="2023-11-22T13:22:01.762" v="1008" actId="1076"/>
          <ac:spMkLst>
            <pc:docMk/>
            <pc:sldMk cId="1444572870" sldId="266"/>
            <ac:spMk id="3" creationId="{90ABC84C-8B80-426C-9641-18AA73824D0C}"/>
          </ac:spMkLst>
        </pc:spChg>
        <pc:spChg chg="mod">
          <ac:chgData name="Paul Winter (QNC) SSOT ICB" userId="29b23fe0-9692-41c5-8e2e-4e532a59cf7f" providerId="ADAL" clId="{C1B740EB-E542-45BA-B1A1-650A60AFB7E3}" dt="2023-11-22T13:22:53.842" v="1011" actId="14100"/>
          <ac:spMkLst>
            <pc:docMk/>
            <pc:sldMk cId="1444572870" sldId="266"/>
            <ac:spMk id="4" creationId="{178689B2-ACCF-4D4C-9B77-C9E31AED5915}"/>
          </ac:spMkLst>
        </pc:spChg>
        <pc:spChg chg="mod">
          <ac:chgData name="Paul Winter (QNC) SSOT ICB" userId="29b23fe0-9692-41c5-8e2e-4e532a59cf7f" providerId="ADAL" clId="{C1B740EB-E542-45BA-B1A1-650A60AFB7E3}" dt="2023-11-22T13:23:35.010" v="1016" actId="14100"/>
          <ac:spMkLst>
            <pc:docMk/>
            <pc:sldMk cId="1444572870" sldId="266"/>
            <ac:spMk id="5" creationId="{B6D2A21E-40DE-4091-9EFC-C1E43A5759F4}"/>
          </ac:spMkLst>
        </pc:spChg>
        <pc:spChg chg="mod">
          <ac:chgData name="Paul Winter (QNC) SSOT ICB" userId="29b23fe0-9692-41c5-8e2e-4e532a59cf7f" providerId="ADAL" clId="{C1B740EB-E542-45BA-B1A1-650A60AFB7E3}" dt="2023-11-22T13:24:20.003" v="1020" actId="14100"/>
          <ac:spMkLst>
            <pc:docMk/>
            <pc:sldMk cId="1444572870" sldId="266"/>
            <ac:spMk id="6" creationId="{7A6F201C-9E63-4D86-B3D1-3BB8835E4245}"/>
          </ac:spMkLst>
        </pc:spChg>
        <pc:spChg chg="mod">
          <ac:chgData name="Paul Winter (QNC) SSOT ICB" userId="29b23fe0-9692-41c5-8e2e-4e532a59cf7f" providerId="ADAL" clId="{C1B740EB-E542-45BA-B1A1-650A60AFB7E3}" dt="2023-11-22T13:21:39.914" v="1006" actId="1076"/>
          <ac:spMkLst>
            <pc:docMk/>
            <pc:sldMk cId="1444572870" sldId="266"/>
            <ac:spMk id="13" creationId="{120D66B1-E10E-4194-91B1-E6D74D414EBA}"/>
          </ac:spMkLst>
        </pc:spChg>
        <pc:spChg chg="mod">
          <ac:chgData name="Paul Winter (QNC) SSOT ICB" userId="29b23fe0-9692-41c5-8e2e-4e532a59cf7f" providerId="ADAL" clId="{C1B740EB-E542-45BA-B1A1-650A60AFB7E3}" dt="2023-11-22T13:20:22.649" v="1000" actId="20577"/>
          <ac:spMkLst>
            <pc:docMk/>
            <pc:sldMk cId="1444572870" sldId="266"/>
            <ac:spMk id="16" creationId="{4126DC9C-607D-4886-8A4F-ED763B4527DB}"/>
          </ac:spMkLst>
        </pc:spChg>
        <pc:spChg chg="mod">
          <ac:chgData name="Paul Winter (QNC) SSOT ICB" userId="29b23fe0-9692-41c5-8e2e-4e532a59cf7f" providerId="ADAL" clId="{C1B740EB-E542-45BA-B1A1-650A60AFB7E3}" dt="2023-11-22T13:21:54.114" v="1007" actId="1076"/>
          <ac:spMkLst>
            <pc:docMk/>
            <pc:sldMk cId="1444572870" sldId="266"/>
            <ac:spMk id="17" creationId="{01AEEF3A-2DEE-4965-A6D7-64149E8B3C6B}"/>
          </ac:spMkLst>
        </pc:spChg>
        <pc:spChg chg="mod">
          <ac:chgData name="Paul Winter (QNC) SSOT ICB" userId="29b23fe0-9692-41c5-8e2e-4e532a59cf7f" providerId="ADAL" clId="{C1B740EB-E542-45BA-B1A1-650A60AFB7E3}" dt="2023-11-22T13:23:51.411" v="1017" actId="1076"/>
          <ac:spMkLst>
            <pc:docMk/>
            <pc:sldMk cId="1444572870" sldId="266"/>
            <ac:spMk id="21" creationId="{B25A6DB7-40BA-4C74-8EA9-E8C90220A1B6}"/>
          </ac:spMkLst>
        </pc:spChg>
        <pc:spChg chg="mod">
          <ac:chgData name="Paul Winter (QNC) SSOT ICB" userId="29b23fe0-9692-41c5-8e2e-4e532a59cf7f" providerId="ADAL" clId="{C1B740EB-E542-45BA-B1A1-650A60AFB7E3}" dt="2023-11-22T13:24:28.221" v="1021" actId="1076"/>
          <ac:spMkLst>
            <pc:docMk/>
            <pc:sldMk cId="1444572870" sldId="266"/>
            <ac:spMk id="22" creationId="{6FAF4BA4-94E8-4900-84F5-25A5161776A0}"/>
          </ac:spMkLst>
        </pc:spChg>
        <pc:spChg chg="mod">
          <ac:chgData name="Paul Winter (QNC) SSOT ICB" userId="29b23fe0-9692-41c5-8e2e-4e532a59cf7f" providerId="ADAL" clId="{C1B740EB-E542-45BA-B1A1-650A60AFB7E3}" dt="2023-11-22T13:22:19.962" v="1010" actId="1076"/>
          <ac:spMkLst>
            <pc:docMk/>
            <pc:sldMk cId="1444572870" sldId="266"/>
            <ac:spMk id="23" creationId="{23497231-E1B7-41AE-B32C-572E1184C5CB}"/>
          </ac:spMkLst>
        </pc:spChg>
        <pc:spChg chg="mod">
          <ac:chgData name="Paul Winter (QNC) SSOT ICB" userId="29b23fe0-9692-41c5-8e2e-4e532a59cf7f" providerId="ADAL" clId="{C1B740EB-E542-45BA-B1A1-650A60AFB7E3}" dt="2023-11-22T13:24:34.285" v="1022" actId="1076"/>
          <ac:spMkLst>
            <pc:docMk/>
            <pc:sldMk cId="1444572870" sldId="266"/>
            <ac:spMk id="24" creationId="{7460D9B3-31EE-4E51-A715-321708551FF2}"/>
          </ac:spMkLst>
        </pc:spChg>
        <pc:spChg chg="mod">
          <ac:chgData name="Paul Winter (QNC) SSOT ICB" userId="29b23fe0-9692-41c5-8e2e-4e532a59cf7f" providerId="ADAL" clId="{C1B740EB-E542-45BA-B1A1-650A60AFB7E3}" dt="2023-11-22T13:24:03.154" v="1019" actId="1076"/>
          <ac:spMkLst>
            <pc:docMk/>
            <pc:sldMk cId="1444572870" sldId="266"/>
            <ac:spMk id="25" creationId="{BC072DE2-7CED-4966-A95C-B601349D7268}"/>
          </ac:spMkLst>
        </pc:spChg>
        <pc:spChg chg="mod">
          <ac:chgData name="Paul Winter (QNC) SSOT ICB" userId="29b23fe0-9692-41c5-8e2e-4e532a59cf7f" providerId="ADAL" clId="{C1B740EB-E542-45BA-B1A1-650A60AFB7E3}" dt="2023-11-22T13:23:11.274" v="1012" actId="14100"/>
          <ac:spMkLst>
            <pc:docMk/>
            <pc:sldMk cId="1444572870" sldId="266"/>
            <ac:spMk id="28" creationId="{79D52838-A342-4CEB-B91A-2982E92FE678}"/>
          </ac:spMkLst>
        </pc:spChg>
        <pc:spChg chg="mod">
          <ac:chgData name="Paul Winter (QNC) SSOT ICB" userId="29b23fe0-9692-41c5-8e2e-4e532a59cf7f" providerId="ADAL" clId="{C1B740EB-E542-45BA-B1A1-650A60AFB7E3}" dt="2023-11-22T13:23:57.332" v="1018" actId="1076"/>
          <ac:spMkLst>
            <pc:docMk/>
            <pc:sldMk cId="1444572870" sldId="266"/>
            <ac:spMk id="31" creationId="{693B65A9-1112-482F-A180-3604AEB06D63}"/>
          </ac:spMkLst>
        </pc:spChg>
        <pc:spChg chg="mod">
          <ac:chgData name="Paul Winter (QNC) SSOT ICB" userId="29b23fe0-9692-41c5-8e2e-4e532a59cf7f" providerId="ADAL" clId="{C1B740EB-E542-45BA-B1A1-650A60AFB7E3}" dt="2023-11-22T13:22:08.495" v="1009" actId="1076"/>
          <ac:spMkLst>
            <pc:docMk/>
            <pc:sldMk cId="1444572870" sldId="266"/>
            <ac:spMk id="32" creationId="{9C3D1A6B-1BBE-4497-B8BB-1B363F65EAC9}"/>
          </ac:spMkLst>
        </pc:spChg>
        <pc:spChg chg="mod">
          <ac:chgData name="Paul Winter (QNC) SSOT ICB" userId="29b23fe0-9692-41c5-8e2e-4e532a59cf7f" providerId="ADAL" clId="{C1B740EB-E542-45BA-B1A1-650A60AFB7E3}" dt="2023-11-22T13:23:28.695" v="1015" actId="1076"/>
          <ac:spMkLst>
            <pc:docMk/>
            <pc:sldMk cId="1444572870" sldId="266"/>
            <ac:spMk id="33" creationId="{15231A53-4A5D-4FD7-8583-422A25248167}"/>
          </ac:spMkLst>
        </pc:spChg>
        <pc:spChg chg="mod">
          <ac:chgData name="Paul Winter (QNC) SSOT ICB" userId="29b23fe0-9692-41c5-8e2e-4e532a59cf7f" providerId="ADAL" clId="{C1B740EB-E542-45BA-B1A1-650A60AFB7E3}" dt="2023-11-22T13:24:47.341" v="1023" actId="1076"/>
          <ac:spMkLst>
            <pc:docMk/>
            <pc:sldMk cId="1444572870" sldId="266"/>
            <ac:spMk id="34" creationId="{A687A4FF-23E9-4356-A1D8-F9A4400C4B94}"/>
          </ac:spMkLst>
        </pc:spChg>
      </pc:sldChg>
      <pc:sldChg chg="add">
        <pc:chgData name="Paul Winter (QNC) SSOT ICB" userId="29b23fe0-9692-41c5-8e2e-4e532a59cf7f" providerId="ADAL" clId="{C1B740EB-E542-45BA-B1A1-650A60AFB7E3}" dt="2023-11-22T12:08:46.309" v="0"/>
        <pc:sldMkLst>
          <pc:docMk/>
          <pc:sldMk cId="3423445407" sldId="268"/>
        </pc:sldMkLst>
      </pc:sldChg>
      <pc:sldChg chg="addSp delSp modSp mod">
        <pc:chgData name="Paul Winter (QNC) SSOT ICB" userId="29b23fe0-9692-41c5-8e2e-4e532a59cf7f" providerId="ADAL" clId="{C1B740EB-E542-45BA-B1A1-650A60AFB7E3}" dt="2023-11-22T13:33:29.433" v="1176" actId="20577"/>
        <pc:sldMkLst>
          <pc:docMk/>
          <pc:sldMk cId="4236579234" sldId="372"/>
        </pc:sldMkLst>
        <pc:spChg chg="add mod">
          <ac:chgData name="Paul Winter (QNC) SSOT ICB" userId="29b23fe0-9692-41c5-8e2e-4e532a59cf7f" providerId="ADAL" clId="{C1B740EB-E542-45BA-B1A1-650A60AFB7E3}" dt="2023-11-22T12:36:47.463" v="442" actId="1076"/>
          <ac:spMkLst>
            <pc:docMk/>
            <pc:sldMk cId="4236579234" sldId="372"/>
            <ac:spMk id="2" creationId="{0A50EEE7-9D64-A2A6-7E39-5248478AE219}"/>
          </ac:spMkLst>
        </pc:spChg>
        <pc:spChg chg="mod">
          <ac:chgData name="Paul Winter (QNC) SSOT ICB" userId="29b23fe0-9692-41c5-8e2e-4e532a59cf7f" providerId="ADAL" clId="{C1B740EB-E542-45BA-B1A1-650A60AFB7E3}" dt="2023-11-22T12:26:53.393" v="308" actId="20577"/>
          <ac:spMkLst>
            <pc:docMk/>
            <pc:sldMk cId="4236579234" sldId="372"/>
            <ac:spMk id="5" creationId="{00000000-0000-0000-0000-000000000000}"/>
          </ac:spMkLst>
        </pc:spChg>
        <pc:spChg chg="mod">
          <ac:chgData name="Paul Winter (QNC) SSOT ICB" userId="29b23fe0-9692-41c5-8e2e-4e532a59cf7f" providerId="ADAL" clId="{C1B740EB-E542-45BA-B1A1-650A60AFB7E3}" dt="2023-11-22T12:34:02.152" v="422" actId="1076"/>
          <ac:spMkLst>
            <pc:docMk/>
            <pc:sldMk cId="4236579234" sldId="372"/>
            <ac:spMk id="6" creationId="{00000000-0000-0000-0000-000000000000}"/>
          </ac:spMkLst>
        </pc:spChg>
        <pc:spChg chg="mod">
          <ac:chgData name="Paul Winter (QNC) SSOT ICB" userId="29b23fe0-9692-41c5-8e2e-4e532a59cf7f" providerId="ADAL" clId="{C1B740EB-E542-45BA-B1A1-650A60AFB7E3}" dt="2023-11-22T12:35:51.742" v="441" actId="20577"/>
          <ac:spMkLst>
            <pc:docMk/>
            <pc:sldMk cId="4236579234" sldId="372"/>
            <ac:spMk id="7" creationId="{00000000-0000-0000-0000-000000000000}"/>
          </ac:spMkLst>
        </pc:spChg>
        <pc:spChg chg="del mod">
          <ac:chgData name="Paul Winter (QNC) SSOT ICB" userId="29b23fe0-9692-41c5-8e2e-4e532a59cf7f" providerId="ADAL" clId="{C1B740EB-E542-45BA-B1A1-650A60AFB7E3}" dt="2023-11-22T12:18:14.630" v="88" actId="478"/>
          <ac:spMkLst>
            <pc:docMk/>
            <pc:sldMk cId="4236579234" sldId="372"/>
            <ac:spMk id="14" creationId="{00000000-0000-0000-0000-000000000000}"/>
          </ac:spMkLst>
        </pc:spChg>
        <pc:spChg chg="add del mod">
          <ac:chgData name="Paul Winter (QNC) SSOT ICB" userId="29b23fe0-9692-41c5-8e2e-4e532a59cf7f" providerId="ADAL" clId="{C1B740EB-E542-45BA-B1A1-650A60AFB7E3}" dt="2023-11-22T12:21:43.179" v="139" actId="12084"/>
          <ac:spMkLst>
            <pc:docMk/>
            <pc:sldMk cId="4236579234" sldId="372"/>
            <ac:spMk id="16" creationId="{E8634A42-164F-958A-4D52-87C8BE0B1839}"/>
          </ac:spMkLst>
        </pc:spChg>
        <pc:spChg chg="add del">
          <ac:chgData name="Paul Winter (QNC) SSOT ICB" userId="29b23fe0-9692-41c5-8e2e-4e532a59cf7f" providerId="ADAL" clId="{C1B740EB-E542-45BA-B1A1-650A60AFB7E3}" dt="2023-11-22T12:20:10.786" v="132" actId="478"/>
          <ac:spMkLst>
            <pc:docMk/>
            <pc:sldMk cId="4236579234" sldId="372"/>
            <ac:spMk id="17" creationId="{F537249C-7C41-F8D7-81EE-0A3569CC8B3F}"/>
          </ac:spMkLst>
        </pc:spChg>
        <pc:spChg chg="add mod">
          <ac:chgData name="Paul Winter (QNC) SSOT ICB" userId="29b23fe0-9692-41c5-8e2e-4e532a59cf7f" providerId="ADAL" clId="{C1B740EB-E542-45BA-B1A1-650A60AFB7E3}" dt="2023-11-22T12:58:51.632" v="682" actId="1076"/>
          <ac:spMkLst>
            <pc:docMk/>
            <pc:sldMk cId="4236579234" sldId="372"/>
            <ac:spMk id="24" creationId="{12E0521C-FD0E-19BC-5580-E80E716AB566}"/>
          </ac:spMkLst>
        </pc:spChg>
        <pc:spChg chg="add mod">
          <ac:chgData name="Paul Winter (QNC) SSOT ICB" userId="29b23fe0-9692-41c5-8e2e-4e532a59cf7f" providerId="ADAL" clId="{C1B740EB-E542-45BA-B1A1-650A60AFB7E3}" dt="2023-11-22T12:59:22.898" v="685" actId="1076"/>
          <ac:spMkLst>
            <pc:docMk/>
            <pc:sldMk cId="4236579234" sldId="372"/>
            <ac:spMk id="25" creationId="{CA2692D9-9B04-0733-E804-3134F9580B9D}"/>
          </ac:spMkLst>
        </pc:spChg>
        <pc:spChg chg="mod">
          <ac:chgData name="Paul Winter (QNC) SSOT ICB" userId="29b23fe0-9692-41c5-8e2e-4e532a59cf7f" providerId="ADAL" clId="{C1B740EB-E542-45BA-B1A1-650A60AFB7E3}" dt="2023-11-22T12:32:48.978" v="413" actId="1076"/>
          <ac:spMkLst>
            <pc:docMk/>
            <pc:sldMk cId="4236579234" sldId="372"/>
            <ac:spMk id="27" creationId="{00000000-0000-0000-0000-000000000000}"/>
          </ac:spMkLst>
        </pc:spChg>
        <pc:spChg chg="mod">
          <ac:chgData name="Paul Winter (QNC) SSOT ICB" userId="29b23fe0-9692-41c5-8e2e-4e532a59cf7f" providerId="ADAL" clId="{C1B740EB-E542-45BA-B1A1-650A60AFB7E3}" dt="2023-11-22T12:32:37.453" v="412" actId="1076"/>
          <ac:spMkLst>
            <pc:docMk/>
            <pc:sldMk cId="4236579234" sldId="372"/>
            <ac:spMk id="28" creationId="{00000000-0000-0000-0000-000000000000}"/>
          </ac:spMkLst>
        </pc:spChg>
        <pc:spChg chg="mod">
          <ac:chgData name="Paul Winter (QNC) SSOT ICB" userId="29b23fe0-9692-41c5-8e2e-4e532a59cf7f" providerId="ADAL" clId="{C1B740EB-E542-45BA-B1A1-650A60AFB7E3}" dt="2023-11-22T12:30:17.862" v="398" actId="1076"/>
          <ac:spMkLst>
            <pc:docMk/>
            <pc:sldMk cId="4236579234" sldId="372"/>
            <ac:spMk id="30" creationId="{00000000-0000-0000-0000-000000000000}"/>
          </ac:spMkLst>
        </pc:spChg>
        <pc:spChg chg="del mod">
          <ac:chgData name="Paul Winter (QNC) SSOT ICB" userId="29b23fe0-9692-41c5-8e2e-4e532a59cf7f" providerId="ADAL" clId="{C1B740EB-E542-45BA-B1A1-650A60AFB7E3}" dt="2023-11-22T12:20:56.771" v="133" actId="12084"/>
          <ac:spMkLst>
            <pc:docMk/>
            <pc:sldMk cId="4236579234" sldId="372"/>
            <ac:spMk id="32" creationId="{00000000-0000-0000-0000-000000000000}"/>
          </ac:spMkLst>
        </pc:spChg>
        <pc:spChg chg="del">
          <ac:chgData name="Paul Winter (QNC) SSOT ICB" userId="29b23fe0-9692-41c5-8e2e-4e532a59cf7f" providerId="ADAL" clId="{C1B740EB-E542-45BA-B1A1-650A60AFB7E3}" dt="2023-11-22T12:11:29.550" v="32" actId="478"/>
          <ac:spMkLst>
            <pc:docMk/>
            <pc:sldMk cId="4236579234" sldId="372"/>
            <ac:spMk id="39" creationId="{E92BC204-DFC0-47FF-B23C-A1B454C422D6}"/>
          </ac:spMkLst>
        </pc:spChg>
        <pc:spChg chg="mod">
          <ac:chgData name="Paul Winter (QNC) SSOT ICB" userId="29b23fe0-9692-41c5-8e2e-4e532a59cf7f" providerId="ADAL" clId="{C1B740EB-E542-45BA-B1A1-650A60AFB7E3}" dt="2023-11-22T12:34:55.298" v="433" actId="404"/>
          <ac:spMkLst>
            <pc:docMk/>
            <pc:sldMk cId="4236579234" sldId="372"/>
            <ac:spMk id="93" creationId="{539ED5A2-7B6F-4069-AA2D-CD9E31A62AF4}"/>
          </ac:spMkLst>
        </pc:spChg>
        <pc:graphicFrameChg chg="add mod modGraphic">
          <ac:chgData name="Paul Winter (QNC) SSOT ICB" userId="29b23fe0-9692-41c5-8e2e-4e532a59cf7f" providerId="ADAL" clId="{C1B740EB-E542-45BA-B1A1-650A60AFB7E3}" dt="2023-11-22T12:26:25.883" v="299" actId="1076"/>
          <ac:graphicFrameMkLst>
            <pc:docMk/>
            <pc:sldMk cId="4236579234" sldId="372"/>
            <ac:graphicFrameMk id="18" creationId="{70FCCBAB-F663-B3A4-7D46-5619CBF30A3D}"/>
          </ac:graphicFrameMkLst>
        </pc:graphicFrameChg>
        <pc:graphicFrameChg chg="add mod">
          <ac:chgData name="Paul Winter (QNC) SSOT ICB" userId="29b23fe0-9692-41c5-8e2e-4e532a59cf7f" providerId="ADAL" clId="{C1B740EB-E542-45BA-B1A1-650A60AFB7E3}" dt="2023-11-22T12:26:19.263" v="298" actId="1076"/>
          <ac:graphicFrameMkLst>
            <pc:docMk/>
            <pc:sldMk cId="4236579234" sldId="372"/>
            <ac:graphicFrameMk id="19" creationId="{201C1CC2-ADCB-D0CB-CC60-D0BBF10D952F}"/>
          </ac:graphicFrameMkLst>
        </pc:graphicFrameChg>
        <pc:graphicFrameChg chg="modGraphic">
          <ac:chgData name="Paul Winter (QNC) SSOT ICB" userId="29b23fe0-9692-41c5-8e2e-4e532a59cf7f" providerId="ADAL" clId="{C1B740EB-E542-45BA-B1A1-650A60AFB7E3}" dt="2023-11-22T13:33:29.433" v="1176" actId="20577"/>
          <ac:graphicFrameMkLst>
            <pc:docMk/>
            <pc:sldMk cId="4236579234" sldId="372"/>
            <ac:graphicFrameMk id="44" creationId="{0515C697-AED1-4814-A32F-99876DF7237B}"/>
          </ac:graphicFrameMkLst>
        </pc:graphicFrameChg>
        <pc:cxnChg chg="add mod">
          <ac:chgData name="Paul Winter (QNC) SSOT ICB" userId="29b23fe0-9692-41c5-8e2e-4e532a59cf7f" providerId="ADAL" clId="{C1B740EB-E542-45BA-B1A1-650A60AFB7E3}" dt="2023-11-22T12:26:31.853" v="300" actId="1076"/>
          <ac:cxnSpMkLst>
            <pc:docMk/>
            <pc:sldMk cId="4236579234" sldId="372"/>
            <ac:cxnSpMk id="10" creationId="{AA124EAE-4B36-D557-16BB-069E3AB54461}"/>
          </ac:cxnSpMkLst>
        </pc:cxnChg>
        <pc:cxnChg chg="mod ord">
          <ac:chgData name="Paul Winter (QNC) SSOT ICB" userId="29b23fe0-9692-41c5-8e2e-4e532a59cf7f" providerId="ADAL" clId="{C1B740EB-E542-45BA-B1A1-650A60AFB7E3}" dt="2023-11-22T12:58:02.765" v="636" actId="692"/>
          <ac:cxnSpMkLst>
            <pc:docMk/>
            <pc:sldMk cId="4236579234" sldId="372"/>
            <ac:cxnSpMk id="12" creationId="{369BBA97-E1F6-42EE-99D3-B5A3F22B0DDF}"/>
          </ac:cxnSpMkLst>
        </pc:cxnChg>
        <pc:cxnChg chg="add del mod">
          <ac:chgData name="Paul Winter (QNC) SSOT ICB" userId="29b23fe0-9692-41c5-8e2e-4e532a59cf7f" providerId="ADAL" clId="{C1B740EB-E542-45BA-B1A1-650A60AFB7E3}" dt="2023-11-22T12:26:43.216" v="302" actId="478"/>
          <ac:cxnSpMkLst>
            <pc:docMk/>
            <pc:sldMk cId="4236579234" sldId="372"/>
            <ac:cxnSpMk id="13" creationId="{37BB44CD-3FED-AA1C-D1E7-E3554AE0A527}"/>
          </ac:cxnSpMkLst>
        </pc:cxnChg>
        <pc:cxnChg chg="mod ord">
          <ac:chgData name="Paul Winter (QNC) SSOT ICB" userId="29b23fe0-9692-41c5-8e2e-4e532a59cf7f" providerId="ADAL" clId="{C1B740EB-E542-45BA-B1A1-650A60AFB7E3}" dt="2023-11-22T12:57:57.912" v="635" actId="692"/>
          <ac:cxnSpMkLst>
            <pc:docMk/>
            <pc:sldMk cId="4236579234" sldId="372"/>
            <ac:cxnSpMk id="15" creationId="{F9637B37-DF7C-4D47-A934-4CCFB425CDB7}"/>
          </ac:cxnSpMkLst>
        </pc:cxnChg>
        <pc:cxnChg chg="add mod">
          <ac:chgData name="Paul Winter (QNC) SSOT ICB" userId="29b23fe0-9692-41c5-8e2e-4e532a59cf7f" providerId="ADAL" clId="{C1B740EB-E542-45BA-B1A1-650A60AFB7E3}" dt="2023-11-22T12:26:40.172" v="301" actId="1076"/>
          <ac:cxnSpMkLst>
            <pc:docMk/>
            <pc:sldMk cId="4236579234" sldId="372"/>
            <ac:cxnSpMk id="21" creationId="{F376878D-EDD2-22E7-36AC-9ACDE14989F5}"/>
          </ac:cxnSpMkLst>
        </pc:cxnChg>
        <pc:cxnChg chg="del mod">
          <ac:chgData name="Paul Winter (QNC) SSOT ICB" userId="29b23fe0-9692-41c5-8e2e-4e532a59cf7f" providerId="ADAL" clId="{C1B740EB-E542-45BA-B1A1-650A60AFB7E3}" dt="2023-11-22T12:16:51.936" v="49" actId="478"/>
          <ac:cxnSpMkLst>
            <pc:docMk/>
            <pc:sldMk cId="4236579234" sldId="372"/>
            <ac:cxnSpMk id="31" creationId="{66BDAF21-B04A-47AC-826B-B7B065AD0779}"/>
          </ac:cxnSpMkLst>
        </pc:cxnChg>
        <pc:cxnChg chg="del">
          <ac:chgData name="Paul Winter (QNC) SSOT ICB" userId="29b23fe0-9692-41c5-8e2e-4e532a59cf7f" providerId="ADAL" clId="{C1B740EB-E542-45BA-B1A1-650A60AFB7E3}" dt="2023-11-22T12:17:46.489" v="58" actId="478"/>
          <ac:cxnSpMkLst>
            <pc:docMk/>
            <pc:sldMk cId="4236579234" sldId="372"/>
            <ac:cxnSpMk id="34" creationId="{D6CD4356-D9DC-494F-8EF3-CE1A84971577}"/>
          </ac:cxnSpMkLst>
        </pc:cxnChg>
        <pc:cxnChg chg="del mod">
          <ac:chgData name="Paul Winter (QNC) SSOT ICB" userId="29b23fe0-9692-41c5-8e2e-4e532a59cf7f" providerId="ADAL" clId="{C1B740EB-E542-45BA-B1A1-650A60AFB7E3}" dt="2023-11-22T12:35:02.571" v="434" actId="478"/>
          <ac:cxnSpMkLst>
            <pc:docMk/>
            <pc:sldMk cId="4236579234" sldId="372"/>
            <ac:cxnSpMk id="37" creationId="{DC8484E5-41A1-40C9-87E2-BDF7627FEF58}"/>
          </ac:cxnSpMkLst>
        </pc:cxnChg>
      </pc:sldChg>
      <pc:sldChg chg="modSp add mod">
        <pc:chgData name="Paul Winter (QNC) SSOT ICB" userId="29b23fe0-9692-41c5-8e2e-4e532a59cf7f" providerId="ADAL" clId="{C1B740EB-E542-45BA-B1A1-650A60AFB7E3}" dt="2023-11-22T13:19:05.922" v="986" actId="20577"/>
        <pc:sldMkLst>
          <pc:docMk/>
          <pc:sldMk cId="512469866" sldId="375"/>
        </pc:sldMkLst>
        <pc:spChg chg="mod">
          <ac:chgData name="Paul Winter (QNC) SSOT ICB" userId="29b23fe0-9692-41c5-8e2e-4e532a59cf7f" providerId="ADAL" clId="{C1B740EB-E542-45BA-B1A1-650A60AFB7E3}" dt="2023-11-22T13:19:05.922" v="986" actId="20577"/>
          <ac:spMkLst>
            <pc:docMk/>
            <pc:sldMk cId="512469866" sldId="375"/>
            <ac:spMk id="3" creationId="{BFF949DD-8E6B-4C80-9B09-D8E387AC3046}"/>
          </ac:spMkLst>
        </pc:spChg>
      </pc:sldChg>
      <pc:sldChg chg="addSp delSp modSp mod">
        <pc:chgData name="Paul Winter (QNC) SSOT ICB" userId="29b23fe0-9692-41c5-8e2e-4e532a59cf7f" providerId="ADAL" clId="{C1B740EB-E542-45BA-B1A1-650A60AFB7E3}" dt="2023-11-22T13:36:08.639" v="1198" actId="14100"/>
        <pc:sldMkLst>
          <pc:docMk/>
          <pc:sldMk cId="3473804336" sldId="377"/>
        </pc:sldMkLst>
        <pc:spChg chg="add mod">
          <ac:chgData name="Paul Winter (QNC) SSOT ICB" userId="29b23fe0-9692-41c5-8e2e-4e532a59cf7f" providerId="ADAL" clId="{C1B740EB-E542-45BA-B1A1-650A60AFB7E3}" dt="2023-11-22T13:29:27.485" v="1087" actId="20577"/>
          <ac:spMkLst>
            <pc:docMk/>
            <pc:sldMk cId="3473804336" sldId="377"/>
            <ac:spMk id="2" creationId="{8EF340F3-8182-7130-8241-D867D8CBC7BA}"/>
          </ac:spMkLst>
        </pc:spChg>
        <pc:spChg chg="mod">
          <ac:chgData name="Paul Winter (QNC) SSOT ICB" userId="29b23fe0-9692-41c5-8e2e-4e532a59cf7f" providerId="ADAL" clId="{C1B740EB-E542-45BA-B1A1-650A60AFB7E3}" dt="2023-11-22T13:35:58.138" v="1196" actId="1076"/>
          <ac:spMkLst>
            <pc:docMk/>
            <pc:sldMk cId="3473804336" sldId="377"/>
            <ac:spMk id="5" creationId="{00000000-0000-0000-0000-000000000000}"/>
          </ac:spMkLst>
        </pc:spChg>
        <pc:spChg chg="mod">
          <ac:chgData name="Paul Winter (QNC) SSOT ICB" userId="29b23fe0-9692-41c5-8e2e-4e532a59cf7f" providerId="ADAL" clId="{C1B740EB-E542-45BA-B1A1-650A60AFB7E3}" dt="2023-11-22T13:31:13.091" v="1120" actId="14100"/>
          <ac:spMkLst>
            <pc:docMk/>
            <pc:sldMk cId="3473804336" sldId="377"/>
            <ac:spMk id="9" creationId="{00000000-0000-0000-0000-000000000000}"/>
          </ac:spMkLst>
        </pc:spChg>
        <pc:spChg chg="add mod ord">
          <ac:chgData name="Paul Winter (QNC) SSOT ICB" userId="29b23fe0-9692-41c5-8e2e-4e532a59cf7f" providerId="ADAL" clId="{C1B740EB-E542-45BA-B1A1-650A60AFB7E3}" dt="2023-11-22T13:30:40.709" v="1106" actId="14100"/>
          <ac:spMkLst>
            <pc:docMk/>
            <pc:sldMk cId="3473804336" sldId="377"/>
            <ac:spMk id="16" creationId="{4A791395-BF86-A664-A4A5-FC4D126FE603}"/>
          </ac:spMkLst>
        </pc:spChg>
        <pc:spChg chg="mod">
          <ac:chgData name="Paul Winter (QNC) SSOT ICB" userId="29b23fe0-9692-41c5-8e2e-4e532a59cf7f" providerId="ADAL" clId="{C1B740EB-E542-45BA-B1A1-650A60AFB7E3}" dt="2023-11-22T13:31:21.943" v="1122" actId="14100"/>
          <ac:spMkLst>
            <pc:docMk/>
            <pc:sldMk cId="3473804336" sldId="377"/>
            <ac:spMk id="20" creationId="{659B6EA9-55FB-4521-B1D7-DB8B8A49AF21}"/>
          </ac:spMkLst>
        </pc:spChg>
        <pc:spChg chg="add mod">
          <ac:chgData name="Paul Winter (QNC) SSOT ICB" userId="29b23fe0-9692-41c5-8e2e-4e532a59cf7f" providerId="ADAL" clId="{C1B740EB-E542-45BA-B1A1-650A60AFB7E3}" dt="2023-11-22T13:30:11.484" v="1101" actId="1076"/>
          <ac:spMkLst>
            <pc:docMk/>
            <pc:sldMk cId="3473804336" sldId="377"/>
            <ac:spMk id="28" creationId="{05229719-3FEC-CC01-54EE-1A535F4452E7}"/>
          </ac:spMkLst>
        </pc:spChg>
        <pc:spChg chg="mod">
          <ac:chgData name="Paul Winter (QNC) SSOT ICB" userId="29b23fe0-9692-41c5-8e2e-4e532a59cf7f" providerId="ADAL" clId="{C1B740EB-E542-45BA-B1A1-650A60AFB7E3}" dt="2023-11-22T13:30:29.838" v="1104" actId="1076"/>
          <ac:spMkLst>
            <pc:docMk/>
            <pc:sldMk cId="3473804336" sldId="377"/>
            <ac:spMk id="30" creationId="{B2A6866D-8A75-4606-8EF6-DAC54F707B29}"/>
          </ac:spMkLst>
        </pc:spChg>
        <pc:spChg chg="mod">
          <ac:chgData name="Paul Winter (QNC) SSOT ICB" userId="29b23fe0-9692-41c5-8e2e-4e532a59cf7f" providerId="ADAL" clId="{C1B740EB-E542-45BA-B1A1-650A60AFB7E3}" dt="2023-11-22T13:30:36.043" v="1105" actId="1076"/>
          <ac:spMkLst>
            <pc:docMk/>
            <pc:sldMk cId="3473804336" sldId="377"/>
            <ac:spMk id="31" creationId="{A377C5FD-4170-44D9-B585-61C232D43CC2}"/>
          </ac:spMkLst>
        </pc:spChg>
        <pc:spChg chg="del mod">
          <ac:chgData name="Paul Winter (QNC) SSOT ICB" userId="29b23fe0-9692-41c5-8e2e-4e532a59cf7f" providerId="ADAL" clId="{C1B740EB-E542-45BA-B1A1-650A60AFB7E3}" dt="2023-11-22T12:11:01.634" v="28" actId="478"/>
          <ac:spMkLst>
            <pc:docMk/>
            <pc:sldMk cId="3473804336" sldId="377"/>
            <ac:spMk id="38" creationId="{F1683AA1-4DC3-4760-9BD0-5A00495E7982}"/>
          </ac:spMkLst>
        </pc:spChg>
        <pc:spChg chg="mod">
          <ac:chgData name="Paul Winter (QNC) SSOT ICB" userId="29b23fe0-9692-41c5-8e2e-4e532a59cf7f" providerId="ADAL" clId="{C1B740EB-E542-45BA-B1A1-650A60AFB7E3}" dt="2023-11-22T13:35:45.969" v="1195" actId="1076"/>
          <ac:spMkLst>
            <pc:docMk/>
            <pc:sldMk cId="3473804336" sldId="377"/>
            <ac:spMk id="39" creationId="{E92BC204-DFC0-47FF-B23C-A1B454C422D6}"/>
          </ac:spMkLst>
        </pc:spChg>
        <pc:spChg chg="mod">
          <ac:chgData name="Paul Winter (QNC) SSOT ICB" userId="29b23fe0-9692-41c5-8e2e-4e532a59cf7f" providerId="ADAL" clId="{C1B740EB-E542-45BA-B1A1-650A60AFB7E3}" dt="2023-11-22T13:31:39.557" v="1125" actId="1076"/>
          <ac:spMkLst>
            <pc:docMk/>
            <pc:sldMk cId="3473804336" sldId="377"/>
            <ac:spMk id="42" creationId="{72AFA621-A5D7-47EF-AAA5-1EFE02F8F2FB}"/>
          </ac:spMkLst>
        </pc:spChg>
        <pc:spChg chg="mod">
          <ac:chgData name="Paul Winter (QNC) SSOT ICB" userId="29b23fe0-9692-41c5-8e2e-4e532a59cf7f" providerId="ADAL" clId="{C1B740EB-E542-45BA-B1A1-650A60AFB7E3}" dt="2023-11-22T13:30:22.520" v="1103" actId="1076"/>
          <ac:spMkLst>
            <pc:docMk/>
            <pc:sldMk cId="3473804336" sldId="377"/>
            <ac:spMk id="53" creationId="{E494F51D-095E-41A6-9F7C-0257C5F7E2F1}"/>
          </ac:spMkLst>
        </pc:spChg>
        <pc:spChg chg="del">
          <ac:chgData name="Paul Winter (QNC) SSOT ICB" userId="29b23fe0-9692-41c5-8e2e-4e532a59cf7f" providerId="ADAL" clId="{C1B740EB-E542-45BA-B1A1-650A60AFB7E3}" dt="2023-11-22T12:12:34.399" v="38" actId="478"/>
          <ac:spMkLst>
            <pc:docMk/>
            <pc:sldMk cId="3473804336" sldId="377"/>
            <ac:spMk id="54" creationId="{5FCEED4F-01C9-4D25-9727-EDC4FD9E3E49}"/>
          </ac:spMkLst>
        </pc:spChg>
        <pc:spChg chg="mod">
          <ac:chgData name="Paul Winter (QNC) SSOT ICB" userId="29b23fe0-9692-41c5-8e2e-4e532a59cf7f" providerId="ADAL" clId="{C1B740EB-E542-45BA-B1A1-650A60AFB7E3}" dt="2023-11-22T13:29:54.619" v="1092" actId="1076"/>
          <ac:spMkLst>
            <pc:docMk/>
            <pc:sldMk cId="3473804336" sldId="377"/>
            <ac:spMk id="55" creationId="{B90436FC-9322-48C4-BBED-A23D5C905930}"/>
          </ac:spMkLst>
        </pc:spChg>
        <pc:spChg chg="mod">
          <ac:chgData name="Paul Winter (QNC) SSOT ICB" userId="29b23fe0-9692-41c5-8e2e-4e532a59cf7f" providerId="ADAL" clId="{C1B740EB-E542-45BA-B1A1-650A60AFB7E3}" dt="2023-11-22T13:30:48.372" v="1108" actId="14100"/>
          <ac:spMkLst>
            <pc:docMk/>
            <pc:sldMk cId="3473804336" sldId="377"/>
            <ac:spMk id="56" creationId="{63615BC6-6D18-43CB-9129-ED2A5414C594}"/>
          </ac:spMkLst>
        </pc:spChg>
        <pc:spChg chg="mod">
          <ac:chgData name="Paul Winter (QNC) SSOT ICB" userId="29b23fe0-9692-41c5-8e2e-4e532a59cf7f" providerId="ADAL" clId="{C1B740EB-E542-45BA-B1A1-650A60AFB7E3}" dt="2023-11-22T13:04:54.174" v="741" actId="403"/>
          <ac:spMkLst>
            <pc:docMk/>
            <pc:sldMk cId="3473804336" sldId="377"/>
            <ac:spMk id="77" creationId="{DA389B74-13AA-4E1D-9672-4A1ED105B8AE}"/>
          </ac:spMkLst>
        </pc:spChg>
        <pc:spChg chg="add mod">
          <ac:chgData name="Paul Winter (QNC) SSOT ICB" userId="29b23fe0-9692-41c5-8e2e-4e532a59cf7f" providerId="ADAL" clId="{C1B740EB-E542-45BA-B1A1-650A60AFB7E3}" dt="2023-11-22T13:34:04.532" v="1188" actId="20577"/>
          <ac:spMkLst>
            <pc:docMk/>
            <pc:sldMk cId="3473804336" sldId="377"/>
            <ac:spMk id="78" creationId="{37867437-4A90-AE4E-BE95-B7F31CCCFB03}"/>
          </ac:spMkLst>
        </pc:spChg>
        <pc:graphicFrameChg chg="modGraphic">
          <ac:chgData name="Paul Winter (QNC) SSOT ICB" userId="29b23fe0-9692-41c5-8e2e-4e532a59cf7f" providerId="ADAL" clId="{C1B740EB-E542-45BA-B1A1-650A60AFB7E3}" dt="2023-11-22T13:33:43.089" v="1180" actId="20577"/>
          <ac:graphicFrameMkLst>
            <pc:docMk/>
            <pc:sldMk cId="3473804336" sldId="377"/>
            <ac:graphicFrameMk id="44" creationId="{0515C697-AED1-4814-A32F-99876DF7237B}"/>
          </ac:graphicFrameMkLst>
        </pc:graphicFrameChg>
        <pc:cxnChg chg="add mod">
          <ac:chgData name="Paul Winter (QNC) SSOT ICB" userId="29b23fe0-9692-41c5-8e2e-4e532a59cf7f" providerId="ADAL" clId="{C1B740EB-E542-45BA-B1A1-650A60AFB7E3}" dt="2023-11-22T13:35:33.913" v="1194"/>
          <ac:cxnSpMkLst>
            <pc:docMk/>
            <pc:sldMk cId="3473804336" sldId="377"/>
            <ac:cxnSpMk id="7" creationId="{475530C5-8C35-88BB-84D5-3487EC8868CD}"/>
          </ac:cxnSpMkLst>
        </pc:cxnChg>
        <pc:cxnChg chg="add mod">
          <ac:chgData name="Paul Winter (QNC) SSOT ICB" userId="29b23fe0-9692-41c5-8e2e-4e532a59cf7f" providerId="ADAL" clId="{C1B740EB-E542-45BA-B1A1-650A60AFB7E3}" dt="2023-11-22T13:36:08.639" v="1198" actId="14100"/>
          <ac:cxnSpMkLst>
            <pc:docMk/>
            <pc:sldMk cId="3473804336" sldId="377"/>
            <ac:cxnSpMk id="11" creationId="{878308FF-F0E4-1453-819A-183B45F5A41E}"/>
          </ac:cxnSpMkLst>
        </pc:cxnChg>
        <pc:cxnChg chg="del mod">
          <ac:chgData name="Paul Winter (QNC) SSOT ICB" userId="29b23fe0-9692-41c5-8e2e-4e532a59cf7f" providerId="ADAL" clId="{C1B740EB-E542-45BA-B1A1-650A60AFB7E3}" dt="2023-11-22T12:12:36.568" v="39" actId="478"/>
          <ac:cxnSpMkLst>
            <pc:docMk/>
            <pc:sldMk cId="3473804336" sldId="377"/>
            <ac:cxnSpMk id="13" creationId="{EF19AD23-BDA7-4D0D-A065-8007A26047B6}"/>
          </ac:cxnSpMkLst>
        </pc:cxnChg>
        <pc:cxnChg chg="add mod">
          <ac:chgData name="Paul Winter (QNC) SSOT ICB" userId="29b23fe0-9692-41c5-8e2e-4e532a59cf7f" providerId="ADAL" clId="{C1B740EB-E542-45BA-B1A1-650A60AFB7E3}" dt="2023-11-22T13:14:16.219" v="910" actId="1076"/>
          <ac:cxnSpMkLst>
            <pc:docMk/>
            <pc:sldMk cId="3473804336" sldId="377"/>
            <ac:cxnSpMk id="17" creationId="{A26B90FA-7B88-A877-515B-F42E9BD473E2}"/>
          </ac:cxnSpMkLst>
        </pc:cxnChg>
        <pc:cxnChg chg="del">
          <ac:chgData name="Paul Winter (QNC) SSOT ICB" userId="29b23fe0-9692-41c5-8e2e-4e532a59cf7f" providerId="ADAL" clId="{C1B740EB-E542-45BA-B1A1-650A60AFB7E3}" dt="2023-11-22T12:38:18.242" v="483" actId="478"/>
          <ac:cxnSpMkLst>
            <pc:docMk/>
            <pc:sldMk cId="3473804336" sldId="377"/>
            <ac:cxnSpMk id="18" creationId="{AFE35E73-33CC-48E0-B9CE-0710DD86435F}"/>
          </ac:cxnSpMkLst>
        </pc:cxnChg>
        <pc:cxnChg chg="del">
          <ac:chgData name="Paul Winter (QNC) SSOT ICB" userId="29b23fe0-9692-41c5-8e2e-4e532a59cf7f" providerId="ADAL" clId="{C1B740EB-E542-45BA-B1A1-650A60AFB7E3}" dt="2023-11-22T12:39:36.250" v="525" actId="478"/>
          <ac:cxnSpMkLst>
            <pc:docMk/>
            <pc:sldMk cId="3473804336" sldId="377"/>
            <ac:cxnSpMk id="32" creationId="{5FEE5E6E-883D-4D80-A39F-5DC8057810F3}"/>
          </ac:cxnSpMkLst>
        </pc:cxnChg>
        <pc:cxnChg chg="del">
          <ac:chgData name="Paul Winter (QNC) SSOT ICB" userId="29b23fe0-9692-41c5-8e2e-4e532a59cf7f" providerId="ADAL" clId="{C1B740EB-E542-45BA-B1A1-650A60AFB7E3}" dt="2023-11-22T12:39:22.248" v="520" actId="478"/>
          <ac:cxnSpMkLst>
            <pc:docMk/>
            <pc:sldMk cId="3473804336" sldId="377"/>
            <ac:cxnSpMk id="33" creationId="{79429B35-7E51-4E87-8AE0-BD65B53AD4ED}"/>
          </ac:cxnSpMkLst>
        </pc:cxnChg>
        <pc:cxnChg chg="del">
          <ac:chgData name="Paul Winter (QNC) SSOT ICB" userId="29b23fe0-9692-41c5-8e2e-4e532a59cf7f" providerId="ADAL" clId="{C1B740EB-E542-45BA-B1A1-650A60AFB7E3}" dt="2023-11-22T12:39:35.203" v="524" actId="478"/>
          <ac:cxnSpMkLst>
            <pc:docMk/>
            <pc:sldMk cId="3473804336" sldId="377"/>
            <ac:cxnSpMk id="34" creationId="{8FD99C97-950F-4C6E-A0C2-CDF39087600F}"/>
          </ac:cxnSpMkLst>
        </pc:cxnChg>
        <pc:cxnChg chg="mod">
          <ac:chgData name="Paul Winter (QNC) SSOT ICB" userId="29b23fe0-9692-41c5-8e2e-4e532a59cf7f" providerId="ADAL" clId="{C1B740EB-E542-45BA-B1A1-650A60AFB7E3}" dt="2023-11-22T13:30:36.043" v="1105" actId="1076"/>
          <ac:cxnSpMkLst>
            <pc:docMk/>
            <pc:sldMk cId="3473804336" sldId="377"/>
            <ac:cxnSpMk id="35" creationId="{030658F8-B2FE-4395-B3FB-FBFD770595CE}"/>
          </ac:cxnSpMkLst>
        </pc:cxnChg>
        <pc:cxnChg chg="add mod">
          <ac:chgData name="Paul Winter (QNC) SSOT ICB" userId="29b23fe0-9692-41c5-8e2e-4e532a59cf7f" providerId="ADAL" clId="{C1B740EB-E542-45BA-B1A1-650A60AFB7E3}" dt="2023-11-22T13:35:27.960" v="1193"/>
          <ac:cxnSpMkLst>
            <pc:docMk/>
            <pc:sldMk cId="3473804336" sldId="377"/>
            <ac:cxnSpMk id="36" creationId="{999294CD-80FD-3117-0EFF-0D59259BF17A}"/>
          </ac:cxnSpMkLst>
        </pc:cxnChg>
        <pc:cxnChg chg="mod">
          <ac:chgData name="Paul Winter (QNC) SSOT ICB" userId="29b23fe0-9692-41c5-8e2e-4e532a59cf7f" providerId="ADAL" clId="{C1B740EB-E542-45BA-B1A1-650A60AFB7E3}" dt="2023-11-22T13:35:13.761" v="1192"/>
          <ac:cxnSpMkLst>
            <pc:docMk/>
            <pc:sldMk cId="3473804336" sldId="377"/>
            <ac:cxnSpMk id="37" creationId="{B0B9F891-A798-4C44-B2AA-6D5D93734600}"/>
          </ac:cxnSpMkLst>
        </pc:cxnChg>
        <pc:cxnChg chg="del">
          <ac:chgData name="Paul Winter (QNC) SSOT ICB" userId="29b23fe0-9692-41c5-8e2e-4e532a59cf7f" providerId="ADAL" clId="{C1B740EB-E542-45BA-B1A1-650A60AFB7E3}" dt="2023-11-22T12:39:39.347" v="527" actId="478"/>
          <ac:cxnSpMkLst>
            <pc:docMk/>
            <pc:sldMk cId="3473804336" sldId="377"/>
            <ac:cxnSpMk id="40" creationId="{DE4F981B-E6BC-40AF-9738-4DDF06B922B7}"/>
          </ac:cxnSpMkLst>
        </pc:cxnChg>
        <pc:cxnChg chg="del">
          <ac:chgData name="Paul Winter (QNC) SSOT ICB" userId="29b23fe0-9692-41c5-8e2e-4e532a59cf7f" providerId="ADAL" clId="{C1B740EB-E542-45BA-B1A1-650A60AFB7E3}" dt="2023-11-22T12:38:21.276" v="484" actId="478"/>
          <ac:cxnSpMkLst>
            <pc:docMk/>
            <pc:sldMk cId="3473804336" sldId="377"/>
            <ac:cxnSpMk id="41" creationId="{3DEA22C1-0D54-4AD5-A2E3-450D3F352012}"/>
          </ac:cxnSpMkLst>
        </pc:cxnChg>
        <pc:cxnChg chg="mod">
          <ac:chgData name="Paul Winter (QNC) SSOT ICB" userId="29b23fe0-9692-41c5-8e2e-4e532a59cf7f" providerId="ADAL" clId="{C1B740EB-E542-45BA-B1A1-650A60AFB7E3}" dt="2023-11-22T13:31:49.255" v="1127" actId="14100"/>
          <ac:cxnSpMkLst>
            <pc:docMk/>
            <pc:sldMk cId="3473804336" sldId="377"/>
            <ac:cxnSpMk id="43" creationId="{795D6425-D338-4028-BB4D-E705052287ED}"/>
          </ac:cxnSpMkLst>
        </pc:cxnChg>
        <pc:cxnChg chg="del">
          <ac:chgData name="Paul Winter (QNC) SSOT ICB" userId="29b23fe0-9692-41c5-8e2e-4e532a59cf7f" providerId="ADAL" clId="{C1B740EB-E542-45BA-B1A1-650A60AFB7E3}" dt="2023-11-22T12:39:21.449" v="519" actId="478"/>
          <ac:cxnSpMkLst>
            <pc:docMk/>
            <pc:sldMk cId="3473804336" sldId="377"/>
            <ac:cxnSpMk id="45" creationId="{2C7A594E-D761-45C5-BAEC-E96A318987B7}"/>
          </ac:cxnSpMkLst>
        </pc:cxnChg>
        <pc:cxnChg chg="del">
          <ac:chgData name="Paul Winter (QNC) SSOT ICB" userId="29b23fe0-9692-41c5-8e2e-4e532a59cf7f" providerId="ADAL" clId="{C1B740EB-E542-45BA-B1A1-650A60AFB7E3}" dt="2023-11-22T12:39:16.220" v="514" actId="478"/>
          <ac:cxnSpMkLst>
            <pc:docMk/>
            <pc:sldMk cId="3473804336" sldId="377"/>
            <ac:cxnSpMk id="46" creationId="{D43C639D-C868-403B-86D8-D3D813000B47}"/>
          </ac:cxnSpMkLst>
        </pc:cxnChg>
        <pc:cxnChg chg="del">
          <ac:chgData name="Paul Winter (QNC) SSOT ICB" userId="29b23fe0-9692-41c5-8e2e-4e532a59cf7f" providerId="ADAL" clId="{C1B740EB-E542-45BA-B1A1-650A60AFB7E3}" dt="2023-11-22T12:39:17.120" v="515" actId="478"/>
          <ac:cxnSpMkLst>
            <pc:docMk/>
            <pc:sldMk cId="3473804336" sldId="377"/>
            <ac:cxnSpMk id="47" creationId="{4E8B8587-7CE6-4461-996E-5128A6999C3C}"/>
          </ac:cxnSpMkLst>
        </pc:cxnChg>
        <pc:cxnChg chg="del">
          <ac:chgData name="Paul Winter (QNC) SSOT ICB" userId="29b23fe0-9692-41c5-8e2e-4e532a59cf7f" providerId="ADAL" clId="{C1B740EB-E542-45BA-B1A1-650A60AFB7E3}" dt="2023-11-22T12:39:18.311" v="516" actId="478"/>
          <ac:cxnSpMkLst>
            <pc:docMk/>
            <pc:sldMk cId="3473804336" sldId="377"/>
            <ac:cxnSpMk id="48" creationId="{828ED1B5-2A38-4565-B1C8-6F620D9DF43F}"/>
          </ac:cxnSpMkLst>
        </pc:cxnChg>
        <pc:cxnChg chg="del">
          <ac:chgData name="Paul Winter (QNC) SSOT ICB" userId="29b23fe0-9692-41c5-8e2e-4e532a59cf7f" providerId="ADAL" clId="{C1B740EB-E542-45BA-B1A1-650A60AFB7E3}" dt="2023-11-22T12:52:19.435" v="557" actId="478"/>
          <ac:cxnSpMkLst>
            <pc:docMk/>
            <pc:sldMk cId="3473804336" sldId="377"/>
            <ac:cxnSpMk id="49" creationId="{A9B56613-FBE4-4ABE-B31C-4E519BCA3673}"/>
          </ac:cxnSpMkLst>
        </pc:cxnChg>
        <pc:cxnChg chg="del">
          <ac:chgData name="Paul Winter (QNC) SSOT ICB" userId="29b23fe0-9692-41c5-8e2e-4e532a59cf7f" providerId="ADAL" clId="{C1B740EB-E542-45BA-B1A1-650A60AFB7E3}" dt="2023-11-22T12:52:18.318" v="556" actId="478"/>
          <ac:cxnSpMkLst>
            <pc:docMk/>
            <pc:sldMk cId="3473804336" sldId="377"/>
            <ac:cxnSpMk id="50" creationId="{0EC477D2-1977-4255-BC37-851D3618F75E}"/>
          </ac:cxnSpMkLst>
        </pc:cxnChg>
        <pc:cxnChg chg="del mod">
          <ac:chgData name="Paul Winter (QNC) SSOT ICB" userId="29b23fe0-9692-41c5-8e2e-4e532a59cf7f" providerId="ADAL" clId="{C1B740EB-E542-45BA-B1A1-650A60AFB7E3}" dt="2023-11-22T12:12:05.321" v="37" actId="478"/>
          <ac:cxnSpMkLst>
            <pc:docMk/>
            <pc:sldMk cId="3473804336" sldId="377"/>
            <ac:cxnSpMk id="51" creationId="{1DCB63DF-EAF8-4CEF-B298-A9FDB5A548F3}"/>
          </ac:cxnSpMkLst>
        </pc:cxnChg>
        <pc:cxnChg chg="mod ord">
          <ac:chgData name="Paul Winter (QNC) SSOT ICB" userId="29b23fe0-9692-41c5-8e2e-4e532a59cf7f" providerId="ADAL" clId="{C1B740EB-E542-45BA-B1A1-650A60AFB7E3}" dt="2023-11-22T13:14:00.603" v="909" actId="14100"/>
          <ac:cxnSpMkLst>
            <pc:docMk/>
            <pc:sldMk cId="3473804336" sldId="377"/>
            <ac:cxnSpMk id="52" creationId="{57AC9BA7-3025-4D63-B061-A9512F7A96BA}"/>
          </ac:cxnSpMkLst>
        </pc:cxnChg>
        <pc:cxnChg chg="del">
          <ac:chgData name="Paul Winter (QNC) SSOT ICB" userId="29b23fe0-9692-41c5-8e2e-4e532a59cf7f" providerId="ADAL" clId="{C1B740EB-E542-45BA-B1A1-650A60AFB7E3}" dt="2023-11-22T12:39:19.465" v="517" actId="478"/>
          <ac:cxnSpMkLst>
            <pc:docMk/>
            <pc:sldMk cId="3473804336" sldId="377"/>
            <ac:cxnSpMk id="57" creationId="{5A8B8778-6AE3-4432-82C1-A76B0030B3CA}"/>
          </ac:cxnSpMkLst>
        </pc:cxnChg>
        <pc:cxnChg chg="del">
          <ac:chgData name="Paul Winter (QNC) SSOT ICB" userId="29b23fe0-9692-41c5-8e2e-4e532a59cf7f" providerId="ADAL" clId="{C1B740EB-E542-45BA-B1A1-650A60AFB7E3}" dt="2023-11-22T12:39:37.723" v="526" actId="478"/>
          <ac:cxnSpMkLst>
            <pc:docMk/>
            <pc:sldMk cId="3473804336" sldId="377"/>
            <ac:cxnSpMk id="58" creationId="{D32D688F-F63E-48A6-8098-6AF3C8E84867}"/>
          </ac:cxnSpMkLst>
        </pc:cxnChg>
        <pc:cxnChg chg="add mod">
          <ac:chgData name="Paul Winter (QNC) SSOT ICB" userId="29b23fe0-9692-41c5-8e2e-4e532a59cf7f" providerId="ADAL" clId="{C1B740EB-E542-45BA-B1A1-650A60AFB7E3}" dt="2023-11-22T13:34:51.310" v="1189"/>
          <ac:cxnSpMkLst>
            <pc:docMk/>
            <pc:sldMk cId="3473804336" sldId="377"/>
            <ac:cxnSpMk id="59" creationId="{6888B3F3-4570-0F91-E0E0-08735644A211}"/>
          </ac:cxnSpMkLst>
        </pc:cxnChg>
        <pc:cxnChg chg="add mod">
          <ac:chgData name="Paul Winter (QNC) SSOT ICB" userId="29b23fe0-9692-41c5-8e2e-4e532a59cf7f" providerId="ADAL" clId="{C1B740EB-E542-45BA-B1A1-650A60AFB7E3}" dt="2023-11-22T13:35:07.445" v="1191"/>
          <ac:cxnSpMkLst>
            <pc:docMk/>
            <pc:sldMk cId="3473804336" sldId="377"/>
            <ac:cxnSpMk id="60" creationId="{455B8DCE-75F9-67EA-D746-F9A5EFF4F1CA}"/>
          </ac:cxnSpMkLst>
        </pc:cxnChg>
        <pc:cxnChg chg="add mod">
          <ac:chgData name="Paul Winter (QNC) SSOT ICB" userId="29b23fe0-9692-41c5-8e2e-4e532a59cf7f" providerId="ADAL" clId="{C1B740EB-E542-45BA-B1A1-650A60AFB7E3}" dt="2023-11-22T13:34:57.640" v="1190"/>
          <ac:cxnSpMkLst>
            <pc:docMk/>
            <pc:sldMk cId="3473804336" sldId="377"/>
            <ac:cxnSpMk id="61" creationId="{8E9FF2C3-E05E-9D3F-B5B7-B90B6AD66814}"/>
          </ac:cxnSpMkLst>
        </pc:cxnChg>
        <pc:cxnChg chg="del mod">
          <ac:chgData name="Paul Winter (QNC) SSOT ICB" userId="29b23fe0-9692-41c5-8e2e-4e532a59cf7f" providerId="ADAL" clId="{C1B740EB-E542-45BA-B1A1-650A60AFB7E3}" dt="2023-11-22T12:39:33.259" v="523" actId="478"/>
          <ac:cxnSpMkLst>
            <pc:docMk/>
            <pc:sldMk cId="3473804336" sldId="377"/>
            <ac:cxnSpMk id="70" creationId="{DDF5DB0A-E045-4C19-8825-D5F9BC83FE36}"/>
          </ac:cxnSpMkLst>
        </pc:cxnChg>
        <pc:cxnChg chg="add mod ord">
          <ac:chgData name="Paul Winter (QNC) SSOT ICB" userId="29b23fe0-9692-41c5-8e2e-4e532a59cf7f" providerId="ADAL" clId="{C1B740EB-E542-45BA-B1A1-650A60AFB7E3}" dt="2023-11-22T13:26:19.015" v="1027" actId="167"/>
          <ac:cxnSpMkLst>
            <pc:docMk/>
            <pc:sldMk cId="3473804336" sldId="377"/>
            <ac:cxnSpMk id="71" creationId="{2D79F736-6652-0288-71E5-99DE767F8E9C}"/>
          </ac:cxnSpMkLst>
        </pc:cxnChg>
        <pc:cxnChg chg="del">
          <ac:chgData name="Paul Winter (QNC) SSOT ICB" userId="29b23fe0-9692-41c5-8e2e-4e532a59cf7f" providerId="ADAL" clId="{C1B740EB-E542-45BA-B1A1-650A60AFB7E3}" dt="2023-11-22T12:39:20.647" v="518" actId="478"/>
          <ac:cxnSpMkLst>
            <pc:docMk/>
            <pc:sldMk cId="3473804336" sldId="377"/>
            <ac:cxnSpMk id="72" creationId="{27602EDC-26DC-4D7F-8111-979D42216D35}"/>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3C397D-F04B-4BB9-8744-933ECE664C10}"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56D46642-7D60-45B9-828C-0B30705F98FF}">
      <dgm:prSet custT="1"/>
      <dgm:spPr/>
      <dgm:t>
        <a:bodyPr/>
        <a:lstStyle/>
        <a:p>
          <a:r>
            <a:rPr lang="en-GB" sz="1600" b="1"/>
            <a:t>Stakeholders / Health &amp; Wellbeing Boards</a:t>
          </a:r>
          <a:endParaRPr lang="en-GB" sz="1600"/>
        </a:p>
      </dgm:t>
    </dgm:pt>
    <dgm:pt modelId="{095BEC8D-D2C4-4570-874C-1BBFD8B0988E}" type="parTrans" cxnId="{E64D838A-74EE-41B2-B0DB-7A20CD418D63}">
      <dgm:prSet/>
      <dgm:spPr/>
      <dgm:t>
        <a:bodyPr/>
        <a:lstStyle/>
        <a:p>
          <a:endParaRPr lang="en-GB" sz="1600"/>
        </a:p>
      </dgm:t>
    </dgm:pt>
    <dgm:pt modelId="{C085CF0E-2100-4D87-866C-745D64529509}" type="sibTrans" cxnId="{E64D838A-74EE-41B2-B0DB-7A20CD418D63}">
      <dgm:prSet/>
      <dgm:spPr/>
      <dgm:t>
        <a:bodyPr/>
        <a:lstStyle/>
        <a:p>
          <a:endParaRPr lang="en-GB" sz="1600"/>
        </a:p>
      </dgm:t>
    </dgm:pt>
    <dgm:pt modelId="{8ABA5258-648E-4317-8D4B-84875210BF7E}" type="pres">
      <dgm:prSet presAssocID="{753C397D-F04B-4BB9-8744-933ECE664C10}" presName="compositeShape" presStyleCnt="0">
        <dgm:presLayoutVars>
          <dgm:chMax val="7"/>
          <dgm:dir/>
          <dgm:resizeHandles val="exact"/>
        </dgm:presLayoutVars>
      </dgm:prSet>
      <dgm:spPr/>
    </dgm:pt>
    <dgm:pt modelId="{5EAEDAC6-6ABD-4E0A-9FF7-212FBBDCFBCA}" type="pres">
      <dgm:prSet presAssocID="{56D46642-7D60-45B9-828C-0B30705F98FF}" presName="circ1TxSh" presStyleLbl="vennNode1" presStyleIdx="0" presStyleCnt="1" custScaleX="97612" custScaleY="97612" custLinFactNeighborX="-31959"/>
      <dgm:spPr/>
    </dgm:pt>
  </dgm:ptLst>
  <dgm:cxnLst>
    <dgm:cxn modelId="{D57EA73B-A23E-418D-A978-DE3124DE2561}" type="presOf" srcId="{753C397D-F04B-4BB9-8744-933ECE664C10}" destId="{8ABA5258-648E-4317-8D4B-84875210BF7E}" srcOrd="0" destOrd="0" presId="urn:microsoft.com/office/officeart/2005/8/layout/venn1"/>
    <dgm:cxn modelId="{DBE52F3D-A3E5-4C31-87F0-9BF39936ABAD}" type="presOf" srcId="{56D46642-7D60-45B9-828C-0B30705F98FF}" destId="{5EAEDAC6-6ABD-4E0A-9FF7-212FBBDCFBCA}" srcOrd="0" destOrd="0" presId="urn:microsoft.com/office/officeart/2005/8/layout/venn1"/>
    <dgm:cxn modelId="{E64D838A-74EE-41B2-B0DB-7A20CD418D63}" srcId="{753C397D-F04B-4BB9-8744-933ECE664C10}" destId="{56D46642-7D60-45B9-828C-0B30705F98FF}" srcOrd="0" destOrd="0" parTransId="{095BEC8D-D2C4-4570-874C-1BBFD8B0988E}" sibTransId="{C085CF0E-2100-4D87-866C-745D64529509}"/>
    <dgm:cxn modelId="{E3BFFFD3-5711-4976-8B0B-3AA91503E37D}" type="presParOf" srcId="{8ABA5258-648E-4317-8D4B-84875210BF7E}" destId="{5EAEDAC6-6ABD-4E0A-9FF7-212FBBDCFBCA}" srcOrd="0"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185D7-C85B-4149-ABD9-F431DA466693}"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ABFAF0B9-4DE3-49DE-AE0A-8318528B0E92}">
      <dgm:prSet custT="1"/>
      <dgm:spPr/>
      <dgm:t>
        <a:bodyPr/>
        <a:lstStyle/>
        <a:p>
          <a:r>
            <a:rPr lang="en-GB" sz="1700" b="1"/>
            <a:t>Integrated Care Partnership</a:t>
          </a:r>
          <a:endParaRPr lang="en-GB" sz="1700"/>
        </a:p>
      </dgm:t>
    </dgm:pt>
    <dgm:pt modelId="{1FC7967A-0010-49FA-86CF-3C9BB6F368E6}" type="parTrans" cxnId="{08A7679B-E44C-488F-9687-BD2B14AD12CA}">
      <dgm:prSet/>
      <dgm:spPr/>
      <dgm:t>
        <a:bodyPr/>
        <a:lstStyle/>
        <a:p>
          <a:endParaRPr lang="en-GB"/>
        </a:p>
      </dgm:t>
    </dgm:pt>
    <dgm:pt modelId="{6E6EB374-DD5B-4E43-A7B8-05E999D96315}" type="sibTrans" cxnId="{08A7679B-E44C-488F-9687-BD2B14AD12CA}">
      <dgm:prSet/>
      <dgm:spPr/>
      <dgm:t>
        <a:bodyPr/>
        <a:lstStyle/>
        <a:p>
          <a:endParaRPr lang="en-GB"/>
        </a:p>
      </dgm:t>
    </dgm:pt>
    <dgm:pt modelId="{C1D4EBB8-C8CC-47A6-8530-A08D22C0057F}" type="pres">
      <dgm:prSet presAssocID="{B17185D7-C85B-4149-ABD9-F431DA466693}" presName="compositeShape" presStyleCnt="0">
        <dgm:presLayoutVars>
          <dgm:chMax val="7"/>
          <dgm:dir/>
          <dgm:resizeHandles val="exact"/>
        </dgm:presLayoutVars>
      </dgm:prSet>
      <dgm:spPr/>
    </dgm:pt>
    <dgm:pt modelId="{400BF355-3A74-4BB2-9311-0B193F698820}" type="pres">
      <dgm:prSet presAssocID="{ABFAF0B9-4DE3-49DE-AE0A-8318528B0E92}" presName="circ1TxSh" presStyleLbl="vennNode1" presStyleIdx="0" presStyleCnt="1" custScaleX="100000" custScaleY="100000" custLinFactNeighborX="6959" custLinFactNeighborY="-677"/>
      <dgm:spPr/>
    </dgm:pt>
  </dgm:ptLst>
  <dgm:cxnLst>
    <dgm:cxn modelId="{78175125-AD1F-4CEC-BB05-E2E9C84729D1}" type="presOf" srcId="{B17185D7-C85B-4149-ABD9-F431DA466693}" destId="{C1D4EBB8-C8CC-47A6-8530-A08D22C0057F}" srcOrd="0" destOrd="0" presId="urn:microsoft.com/office/officeart/2005/8/layout/venn1"/>
    <dgm:cxn modelId="{F56A0330-A396-4D03-A2EA-2EF632C92E8A}" type="presOf" srcId="{ABFAF0B9-4DE3-49DE-AE0A-8318528B0E92}" destId="{400BF355-3A74-4BB2-9311-0B193F698820}" srcOrd="0" destOrd="0" presId="urn:microsoft.com/office/officeart/2005/8/layout/venn1"/>
    <dgm:cxn modelId="{08A7679B-E44C-488F-9687-BD2B14AD12CA}" srcId="{B17185D7-C85B-4149-ABD9-F431DA466693}" destId="{ABFAF0B9-4DE3-49DE-AE0A-8318528B0E92}" srcOrd="0" destOrd="0" parTransId="{1FC7967A-0010-49FA-86CF-3C9BB6F368E6}" sibTransId="{6E6EB374-DD5B-4E43-A7B8-05E999D96315}"/>
    <dgm:cxn modelId="{5CA522E6-6ADA-4707-910E-16A57AE5A8B4}" type="presParOf" srcId="{C1D4EBB8-C8CC-47A6-8530-A08D22C0057F}" destId="{400BF355-3A74-4BB2-9311-0B193F698820}" srcOrd="0" destOrd="0" presId="urn:microsoft.com/office/officeart/2005/8/layout/ven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EDAC6-6ABD-4E0A-9FF7-212FBBDCFBCA}">
      <dsp:nvSpPr>
        <dsp:cNvPr id="0" name=""/>
        <dsp:cNvSpPr/>
      </dsp:nvSpPr>
      <dsp:spPr>
        <a:xfrm>
          <a:off x="0" y="19815"/>
          <a:ext cx="1619996" cy="161999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GB" sz="1600" b="1" kern="1200"/>
            <a:t>Stakeholders / Health &amp; Wellbeing Boards</a:t>
          </a:r>
          <a:endParaRPr lang="en-GB" sz="1600" kern="1200"/>
        </a:p>
      </dsp:txBody>
      <dsp:txXfrm>
        <a:off x="237243" y="257058"/>
        <a:ext cx="1145510" cy="11455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BF355-3A74-4BB2-9311-0B193F698820}">
      <dsp:nvSpPr>
        <dsp:cNvPr id="0" name=""/>
        <dsp:cNvSpPr/>
      </dsp:nvSpPr>
      <dsp:spPr>
        <a:xfrm>
          <a:off x="0" y="0"/>
          <a:ext cx="1620000" cy="16200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GB" sz="1700" b="1" kern="1200"/>
            <a:t>Integrated Care Partnership</a:t>
          </a:r>
          <a:endParaRPr lang="en-GB" sz="1700" kern="1200"/>
        </a:p>
      </dsp:txBody>
      <dsp:txXfrm>
        <a:off x="237244" y="237244"/>
        <a:ext cx="1145512" cy="114551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A9E05-49DA-4820-9845-5A7678291747}" type="datetimeFigureOut">
              <a:rPr lang="en-GB" smtClean="0"/>
              <a:t>22/11/2023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8CF28-45B5-46F4-B561-C423FE94B4C2}" type="slidenum">
              <a:rPr lang="en-GB" smtClean="0"/>
              <a:t>‹#›</a:t>
            </a:fld>
            <a:endParaRPr lang="en-GB"/>
          </a:p>
        </p:txBody>
      </p:sp>
    </p:spTree>
    <p:extLst>
      <p:ext uri="{BB962C8B-B14F-4D97-AF65-F5344CB8AC3E}">
        <p14:creationId xmlns:p14="http://schemas.microsoft.com/office/powerpoint/2010/main" val="2716008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B88CF28-45B5-46F4-B561-C423FE94B4C2}" type="slidenum">
              <a:rPr lang="en-GB" smtClean="0"/>
              <a:t>1</a:t>
            </a:fld>
            <a:endParaRPr lang="en-GB"/>
          </a:p>
        </p:txBody>
      </p:sp>
    </p:spTree>
    <p:extLst>
      <p:ext uri="{BB962C8B-B14F-4D97-AF65-F5344CB8AC3E}">
        <p14:creationId xmlns:p14="http://schemas.microsoft.com/office/powerpoint/2010/main" val="2114472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6632D-472B-4E09-AA96-7D5A985386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F3645D-F845-4BDE-8CF3-AC43BC8C2A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0D05A95-176F-41D4-861F-178C0D0B2B6D}"/>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E88116D9-0CA1-47A9-ADAD-B1C32B5B51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293351-3ACF-4272-BA79-CF29A44EA4D3}"/>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800835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F35D-B816-4DA9-A839-ADF3B24214D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8B431F-07DC-4A41-B6A3-587198ADC1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CECE0B-CEB3-4A8F-8331-9D0F71891107}"/>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CAFDF087-CBD0-45C3-85AB-321CBF0120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62ABAC-2167-47BE-985B-34205B68A6AD}"/>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100289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6EC5C1-17F3-4092-A653-84B1492DD9E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79BDEAA-168C-4BAD-8421-99EDB45E7C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03FB9-F4D7-4CCB-B64A-62A94FE16022}"/>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716097AD-8BB1-40C4-A609-ADE0B43B0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544432-0AB3-4886-B7BD-DED97574DA49}"/>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45590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B8136-F79D-42EA-A73F-B52B4083D9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424F25-301C-4C02-A018-7E7A2A1C45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C78072-B44F-43B7-9E1A-FB931FA9EF3C}"/>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46F6426A-4517-4753-ABD2-FD38F84964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D05376-68A6-4E98-8D10-C2AFB0EAD663}"/>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847569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451C8-9496-4EA2-A7D4-58C28C29E2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EA43C8-487B-412C-BD41-A9B207C3AD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3D992D-92C7-4289-AE3B-71F7EF7B0B92}"/>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70597289-5183-4100-8AFD-64A7D946EE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298818-B80C-4426-B6DB-A2FAB660C027}"/>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159079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FDEF1-93C8-4CC5-9B34-D9037F32DB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05C793-5A99-4CA9-853B-549FB086D3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BC96555-BA1A-4E7B-B7DA-070D5F3B54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321691C-154C-4EF4-AAB6-2157FC2F955C}"/>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6" name="Footer Placeholder 5">
            <a:extLst>
              <a:ext uri="{FF2B5EF4-FFF2-40B4-BE49-F238E27FC236}">
                <a16:creationId xmlns:a16="http://schemas.microsoft.com/office/drawing/2014/main" id="{7E99314D-827B-46BD-BD3D-888C3566963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2A28FF-8698-4264-8D3A-156ED7BA4D2F}"/>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24444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2DFB4-94B5-4CAD-92C6-3E1E427E34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54E736-BA4B-4678-B81B-02DAC3C4E5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CD56BE-1F67-4998-9600-6D2BA17E34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0CA0C4A-7955-4422-BFB3-D269E94A32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8D493B-0CE8-4D1F-8705-46316EAEB6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585BF1C-E9B3-4686-B5E1-DCEDA412F0C8}"/>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8" name="Footer Placeholder 7">
            <a:extLst>
              <a:ext uri="{FF2B5EF4-FFF2-40B4-BE49-F238E27FC236}">
                <a16:creationId xmlns:a16="http://schemas.microsoft.com/office/drawing/2014/main" id="{3C73526B-F331-437C-9CDC-944D907A40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8D4AA6-5264-485C-AC2A-49E4C488A4D7}"/>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4264469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CA9EF-E43E-45DD-BDD8-72AA739DB78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CC28CD4-EDC5-4A4D-9973-6304F583CC6F}"/>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4" name="Footer Placeholder 3">
            <a:extLst>
              <a:ext uri="{FF2B5EF4-FFF2-40B4-BE49-F238E27FC236}">
                <a16:creationId xmlns:a16="http://schemas.microsoft.com/office/drawing/2014/main" id="{D68E7AE1-9248-442F-919C-7C60BF5C2C5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BB82C4C-F184-4F01-B8FD-91D706EE7E18}"/>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757869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BD6782-AFE4-4895-8F48-EF2EA2CF1160}"/>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3" name="Footer Placeholder 2">
            <a:extLst>
              <a:ext uri="{FF2B5EF4-FFF2-40B4-BE49-F238E27FC236}">
                <a16:creationId xmlns:a16="http://schemas.microsoft.com/office/drawing/2014/main" id="{989B0D47-3B9E-47A4-BAEC-78CA6BD9238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3C3DB20-30CB-4A17-A48B-82AB01BCC8D4}"/>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383881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F7264-EAC1-4971-B0F7-7FCFF06A1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37E7E1-FF7B-4C30-BF4B-FDD114171A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51722A-F393-418D-94CB-9F15AA8982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7DF29B-3352-4B34-A418-22BE0EE463F7}"/>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6" name="Footer Placeholder 5">
            <a:extLst>
              <a:ext uri="{FF2B5EF4-FFF2-40B4-BE49-F238E27FC236}">
                <a16:creationId xmlns:a16="http://schemas.microsoft.com/office/drawing/2014/main" id="{26456EA3-20E0-4F30-A19D-CF13E8854E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7BBD46-72B1-4079-B862-BDA9666B2ACE}"/>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44988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716A-69E1-42EB-BF49-4C8213F12E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C35086E-6851-45FB-AD85-DC966E7E2F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652CD0B-7275-4736-B7AC-F7987DC4F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78A6C5-B168-4D0E-BB4F-150469A410C8}"/>
              </a:ext>
            </a:extLst>
          </p:cNvPr>
          <p:cNvSpPr>
            <a:spLocks noGrp="1"/>
          </p:cNvSpPr>
          <p:nvPr>
            <p:ph type="dt" sz="half" idx="10"/>
          </p:nvPr>
        </p:nvSpPr>
        <p:spPr/>
        <p:txBody>
          <a:bodyPr/>
          <a:lstStyle/>
          <a:p>
            <a:fld id="{C73604B0-E6BD-468E-9502-E4811069ED0D}" type="datetimeFigureOut">
              <a:rPr lang="en-GB" smtClean="0"/>
              <a:t>22/11/2023</a:t>
            </a:fld>
            <a:endParaRPr lang="en-GB"/>
          </a:p>
        </p:txBody>
      </p:sp>
      <p:sp>
        <p:nvSpPr>
          <p:cNvPr id="6" name="Footer Placeholder 5">
            <a:extLst>
              <a:ext uri="{FF2B5EF4-FFF2-40B4-BE49-F238E27FC236}">
                <a16:creationId xmlns:a16="http://schemas.microsoft.com/office/drawing/2014/main" id="{9228DF2D-0E47-4C7E-AA62-6FF9EEF8DA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F708DA-B667-4576-9A33-CEDFD5849676}"/>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715840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27A2EF-89FF-45B5-8BC8-2C3AFA313F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635C66-C856-4E7B-B0F3-FE2481160D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30089B-2A31-43FE-B1F9-59EDB15799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604B0-E6BD-468E-9502-E4811069ED0D}" type="datetimeFigureOut">
              <a:rPr lang="en-GB" smtClean="0"/>
              <a:t>22/11/2023</a:t>
            </a:fld>
            <a:endParaRPr lang="en-GB"/>
          </a:p>
        </p:txBody>
      </p:sp>
      <p:sp>
        <p:nvSpPr>
          <p:cNvPr id="5" name="Footer Placeholder 4">
            <a:extLst>
              <a:ext uri="{FF2B5EF4-FFF2-40B4-BE49-F238E27FC236}">
                <a16:creationId xmlns:a16="http://schemas.microsoft.com/office/drawing/2014/main" id="{BDBE9CEF-8455-4EDE-B243-10F6E38F5C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FF656E5-355D-4757-8FB1-6D40A519F5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B5636-F1EF-412F-A0E4-F0C8521C4163}" type="slidenum">
              <a:rPr lang="en-GB" smtClean="0"/>
              <a:t>‹#›</a:t>
            </a:fld>
            <a:endParaRPr lang="en-GB"/>
          </a:p>
        </p:txBody>
      </p:sp>
    </p:spTree>
    <p:extLst>
      <p:ext uri="{BB962C8B-B14F-4D97-AF65-F5344CB8AC3E}">
        <p14:creationId xmlns:p14="http://schemas.microsoft.com/office/powerpoint/2010/main" val="637405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5" name="Straight Arrow Connector 14">
            <a:extLst>
              <a:ext uri="{FF2B5EF4-FFF2-40B4-BE49-F238E27FC236}">
                <a16:creationId xmlns:a16="http://schemas.microsoft.com/office/drawing/2014/main" id="{F9637B37-DF7C-4D47-A934-4CCFB425CDB7}"/>
              </a:ext>
            </a:extLst>
          </p:cNvPr>
          <p:cNvCxnSpPr>
            <a:cxnSpLocks/>
            <a:stCxn id="93" idx="0"/>
          </p:cNvCxnSpPr>
          <p:nvPr/>
        </p:nvCxnSpPr>
        <p:spPr>
          <a:xfrm flipV="1">
            <a:off x="6121926" y="2847815"/>
            <a:ext cx="16074" cy="242597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69BBA97-E1F6-42EE-99D3-B5A3F22B0DDF}"/>
              </a:ext>
            </a:extLst>
          </p:cNvPr>
          <p:cNvCxnSpPr>
            <a:cxnSpLocks/>
            <a:endCxn id="7" idx="3"/>
          </p:cNvCxnSpPr>
          <p:nvPr/>
        </p:nvCxnSpPr>
        <p:spPr>
          <a:xfrm flipV="1">
            <a:off x="2808412" y="4060800"/>
            <a:ext cx="6627817" cy="542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2809198" y="1641936"/>
            <a:ext cx="6627031" cy="1205879"/>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2800" b="1" dirty="0">
                <a:solidFill>
                  <a:schemeClr val="bg1"/>
                </a:solidFill>
                <a:latin typeface="Arial" panose="020B0604020202020204"/>
              </a:rPr>
              <a:t>SSOT Integrated Care Board (ICB)</a:t>
            </a:r>
          </a:p>
        </p:txBody>
      </p:sp>
      <p:sp>
        <p:nvSpPr>
          <p:cNvPr id="6" name="Rectangle 5"/>
          <p:cNvSpPr/>
          <p:nvPr/>
        </p:nvSpPr>
        <p:spPr>
          <a:xfrm>
            <a:off x="5600320" y="3304800"/>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bg1"/>
                </a:solidFill>
                <a:effectLst/>
                <a:uLnTx/>
                <a:uFillTx/>
                <a:latin typeface="Arial" panose="020B0604020202020204"/>
                <a:ea typeface="+mn-ea"/>
                <a:cs typeface="+mn-cs"/>
              </a:rPr>
              <a:t>Audit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bg1"/>
                </a:solidFill>
                <a:effectLst/>
                <a:uLnTx/>
                <a:uFillTx/>
                <a:latin typeface="Arial" panose="020B0604020202020204"/>
                <a:ea typeface="+mn-ea"/>
                <a:cs typeface="+mn-cs"/>
              </a:rPr>
              <a:t>Committee </a:t>
            </a:r>
          </a:p>
        </p:txBody>
      </p:sp>
      <p:sp>
        <p:nvSpPr>
          <p:cNvPr id="7" name="Rectangle 6"/>
          <p:cNvSpPr/>
          <p:nvPr/>
        </p:nvSpPr>
        <p:spPr>
          <a:xfrm>
            <a:off x="8392229" y="3304800"/>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a:ea typeface="+mn-ea"/>
                <a:cs typeface="+mn-cs"/>
              </a:rPr>
              <a:t>Remuneration &amp;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Arial" panose="020B0604020202020204"/>
                <a:ea typeface="+mn-ea"/>
                <a:cs typeface="+mn-cs"/>
              </a:rPr>
              <a:t>Terms of Service Committee</a:t>
            </a:r>
          </a:p>
        </p:txBody>
      </p:sp>
      <p:sp>
        <p:nvSpPr>
          <p:cNvPr id="27" name="Rectangle 26"/>
          <p:cNvSpPr/>
          <p:nvPr/>
        </p:nvSpPr>
        <p:spPr>
          <a:xfrm>
            <a:off x="6996274" y="3304800"/>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200" b="1" dirty="0">
                <a:solidFill>
                  <a:schemeClr val="bg1"/>
                </a:solidFill>
                <a:latin typeface="Arial" panose="020B0604020202020204"/>
              </a:rPr>
              <a:t>Finance &amp; Performance Committee </a:t>
            </a:r>
          </a:p>
        </p:txBody>
      </p:sp>
      <p:sp>
        <p:nvSpPr>
          <p:cNvPr id="28" name="Rectangle 27"/>
          <p:cNvSpPr/>
          <p:nvPr/>
        </p:nvSpPr>
        <p:spPr>
          <a:xfrm>
            <a:off x="4204366" y="3304800"/>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bg1"/>
                </a:solidFill>
                <a:effectLst/>
                <a:uLnTx/>
                <a:uFillTx/>
                <a:latin typeface="Arial" panose="020B0604020202020204"/>
                <a:ea typeface="+mn-ea"/>
                <a:cs typeface="+mn-cs"/>
              </a:rPr>
              <a:t>Quality &amp; Safety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bg1"/>
                </a:solidFill>
                <a:effectLst/>
                <a:uLnTx/>
                <a:uFillTx/>
                <a:latin typeface="Arial" panose="020B0604020202020204"/>
                <a:ea typeface="+mn-ea"/>
                <a:cs typeface="+mn-cs"/>
              </a:rPr>
              <a:t> Committee</a:t>
            </a:r>
            <a:endParaRPr kumimoji="0" lang="en-GB" sz="700" b="1" i="0" u="none" strike="noStrike" kern="1200" cap="none" spc="0" normalizeH="0" baseline="0" noProof="0">
              <a:ln>
                <a:noFill/>
              </a:ln>
              <a:solidFill>
                <a:schemeClr val="bg1"/>
              </a:solidFill>
              <a:effectLst/>
              <a:uLnTx/>
              <a:uFillTx/>
              <a:latin typeface="Arial" panose="020B0604020202020204"/>
              <a:ea typeface="+mn-ea"/>
              <a:cs typeface="+mn-cs"/>
            </a:endParaRPr>
          </a:p>
        </p:txBody>
      </p:sp>
      <p:sp>
        <p:nvSpPr>
          <p:cNvPr id="30" name="Rectangle 29"/>
          <p:cNvSpPr/>
          <p:nvPr/>
        </p:nvSpPr>
        <p:spPr>
          <a:xfrm>
            <a:off x="2808412" y="3305273"/>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200" b="1" dirty="0">
                <a:solidFill>
                  <a:schemeClr val="bg1"/>
                </a:solidFill>
                <a:latin typeface="Arial" panose="020B0604020202020204"/>
              </a:rPr>
              <a:t>People, Culture &amp; Inclusion Committee</a:t>
            </a:r>
          </a:p>
        </p:txBody>
      </p:sp>
      <p:graphicFrame>
        <p:nvGraphicFramePr>
          <p:cNvPr id="18" name="Diagram 17">
            <a:extLst>
              <a:ext uri="{FF2B5EF4-FFF2-40B4-BE49-F238E27FC236}">
                <a16:creationId xmlns:a16="http://schemas.microsoft.com/office/drawing/2014/main" id="{70FCCBAB-F663-B3A4-7D46-5619CBF30A3D}"/>
              </a:ext>
            </a:extLst>
          </p:cNvPr>
          <p:cNvGraphicFramePr/>
          <p:nvPr>
            <p:extLst>
              <p:ext uri="{D42A27DB-BD31-4B8C-83A1-F6EECF244321}">
                <p14:modId xmlns:p14="http://schemas.microsoft.com/office/powerpoint/2010/main" val="2299791494"/>
              </p:ext>
            </p:extLst>
          </p:nvPr>
        </p:nvGraphicFramePr>
        <p:xfrm>
          <a:off x="649620" y="1414628"/>
          <a:ext cx="2680792" cy="16596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Slide Number Placeholder 3">
            <a:extLst>
              <a:ext uri="{FF2B5EF4-FFF2-40B4-BE49-F238E27FC236}">
                <a16:creationId xmlns:a16="http://schemas.microsoft.com/office/drawing/2014/main" id="{C6811DD2-A149-49BC-BD8B-9F7A5A4D540A}"/>
              </a:ext>
            </a:extLst>
          </p:cNvPr>
          <p:cNvSpPr txBox="1">
            <a:spLocks/>
          </p:cNvSpPr>
          <p:nvPr/>
        </p:nvSpPr>
        <p:spPr>
          <a:xfrm>
            <a:off x="11769808" y="6528520"/>
            <a:ext cx="422191" cy="3223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4B8D62-438F-1243-AC09-06F297AF7091}" type="slidenum">
              <a:rPr lang="en-US" sz="1200" smtClean="0">
                <a:solidFill>
                  <a:schemeClr val="bg1"/>
                </a:solidFill>
              </a:rPr>
              <a:pPr/>
              <a:t>1</a:t>
            </a:fld>
            <a:endParaRPr lang="en-US" sz="1200">
              <a:solidFill>
                <a:schemeClr val="bg1"/>
              </a:solidFill>
            </a:endParaRPr>
          </a:p>
        </p:txBody>
      </p:sp>
      <p:graphicFrame>
        <p:nvGraphicFramePr>
          <p:cNvPr id="44" name="Table 45">
            <a:extLst>
              <a:ext uri="{FF2B5EF4-FFF2-40B4-BE49-F238E27FC236}">
                <a16:creationId xmlns:a16="http://schemas.microsoft.com/office/drawing/2014/main" id="{0515C697-AED1-4814-A32F-99876DF7237B}"/>
              </a:ext>
            </a:extLst>
          </p:cNvPr>
          <p:cNvGraphicFramePr>
            <a:graphicFrameLocks noGrp="1"/>
          </p:cNvGraphicFramePr>
          <p:nvPr>
            <p:extLst>
              <p:ext uri="{D42A27DB-BD31-4B8C-83A1-F6EECF244321}">
                <p14:modId xmlns:p14="http://schemas.microsoft.com/office/powerpoint/2010/main" val="2699875318"/>
              </p:ext>
            </p:extLst>
          </p:nvPr>
        </p:nvGraphicFramePr>
        <p:xfrm>
          <a:off x="210433" y="6003898"/>
          <a:ext cx="1682880" cy="685800"/>
        </p:xfrm>
        <a:graphic>
          <a:graphicData uri="http://schemas.openxmlformats.org/drawingml/2006/table">
            <a:tbl>
              <a:tblPr firstRow="1" bandRow="1">
                <a:tableStyleId>{5C22544A-7EE6-4342-B048-85BDC9FD1C3A}</a:tableStyleId>
              </a:tblPr>
              <a:tblGrid>
                <a:gridCol w="235319">
                  <a:extLst>
                    <a:ext uri="{9D8B030D-6E8A-4147-A177-3AD203B41FA5}">
                      <a16:colId xmlns:a16="http://schemas.microsoft.com/office/drawing/2014/main" val="637905991"/>
                    </a:ext>
                  </a:extLst>
                </a:gridCol>
                <a:gridCol w="1447561">
                  <a:extLst>
                    <a:ext uri="{9D8B030D-6E8A-4147-A177-3AD203B41FA5}">
                      <a16:colId xmlns:a16="http://schemas.microsoft.com/office/drawing/2014/main" val="2251859956"/>
                    </a:ext>
                  </a:extLst>
                </a:gridCol>
              </a:tblGrid>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900" b="0">
                          <a:solidFill>
                            <a:srgbClr val="0070C0"/>
                          </a:solidFill>
                        </a:rPr>
                        <a:t>ICB Board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7693630"/>
                  </a:ext>
                </a:extLst>
              </a:tr>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GB" sz="900" b="0" dirty="0">
                          <a:solidFill>
                            <a:srgbClr val="0070C0"/>
                          </a:solidFill>
                        </a:rPr>
                        <a:t>ICB/S Synergistic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7845366"/>
                  </a:ext>
                </a:extLst>
              </a:tr>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r>
                        <a:rPr lang="en-GB" sz="900" b="0" dirty="0">
                          <a:solidFill>
                            <a:srgbClr val="0070C0"/>
                          </a:solidFill>
                        </a:rPr>
                        <a:t>ICB/S Delivery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4362360"/>
                  </a:ext>
                </a:extLst>
              </a:tr>
            </a:tbl>
          </a:graphicData>
        </a:graphic>
      </p:graphicFrame>
      <p:sp>
        <p:nvSpPr>
          <p:cNvPr id="93" name="Rectangle 92">
            <a:extLst>
              <a:ext uri="{FF2B5EF4-FFF2-40B4-BE49-F238E27FC236}">
                <a16:creationId xmlns:a16="http://schemas.microsoft.com/office/drawing/2014/main" id="{539ED5A2-7B6F-4069-AA2D-CD9E31A62AF4}"/>
              </a:ext>
            </a:extLst>
          </p:cNvPr>
          <p:cNvSpPr/>
          <p:nvPr/>
        </p:nvSpPr>
        <p:spPr>
          <a:xfrm>
            <a:off x="2808412" y="5273785"/>
            <a:ext cx="6627027" cy="504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700" b="1" dirty="0">
                <a:solidFill>
                  <a:schemeClr val="tx1"/>
                </a:solidFill>
                <a:latin typeface="Arial" panose="020B0604020202020204"/>
              </a:rPr>
              <a:t>Senior Leadership Team</a:t>
            </a:r>
          </a:p>
          <a:p>
            <a:pPr algn="ctr"/>
            <a:r>
              <a:rPr lang="en-GB" sz="1200" b="1" dirty="0">
                <a:solidFill>
                  <a:schemeClr val="tx1"/>
                </a:solidFill>
                <a:latin typeface="Arial" panose="020B0604020202020204"/>
              </a:rPr>
              <a:t>(Feeds into ICB Board)</a:t>
            </a:r>
          </a:p>
        </p:txBody>
      </p:sp>
      <p:sp>
        <p:nvSpPr>
          <p:cNvPr id="2" name="Title 1">
            <a:extLst>
              <a:ext uri="{FF2B5EF4-FFF2-40B4-BE49-F238E27FC236}">
                <a16:creationId xmlns:a16="http://schemas.microsoft.com/office/drawing/2014/main" id="{0A50EEE7-9D64-A2A6-7E39-5248478AE219}"/>
              </a:ext>
            </a:extLst>
          </p:cNvPr>
          <p:cNvSpPr txBox="1">
            <a:spLocks/>
          </p:cNvSpPr>
          <p:nvPr/>
        </p:nvSpPr>
        <p:spPr>
          <a:xfrm>
            <a:off x="723238" y="428084"/>
            <a:ext cx="10829523" cy="393775"/>
          </a:xfrm>
          <a:prstGeom prst="rect">
            <a:avLst/>
          </a:prstGeom>
        </p:spPr>
        <p:txBody>
          <a:bodyPr vert="horz" lIns="36000" tIns="36000" rIns="36000" bIns="36000" rtlCol="0" anchor="ctr">
            <a:noAutofit/>
          </a:bodyPr>
          <a:lst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a:lstStyle>
          <a:p>
            <a:pPr algn="ctr"/>
            <a:r>
              <a:rPr lang="en-GB" sz="2400" b="1" dirty="0">
                <a:solidFill>
                  <a:srgbClr val="FF0000"/>
                </a:solidFill>
                <a:effectLst>
                  <a:outerShdw blurRad="38100" dist="38100" dir="2700000" algn="tl">
                    <a:srgbClr val="000000">
                      <a:alpha val="43137"/>
                    </a:srgbClr>
                  </a:outerShdw>
                </a:effectLst>
              </a:rPr>
              <a:t>Functions &amp; Decisions Map – Staffordshire &amp; Stoke-on-Trent ICB / </a:t>
            </a:r>
            <a:r>
              <a:rPr lang="en-GB" sz="2400" dirty="0">
                <a:solidFill>
                  <a:srgbClr val="FF0000"/>
                </a:solidFill>
                <a:effectLst>
                  <a:outerShdw blurRad="38100" dist="38100" dir="2700000" algn="tl">
                    <a:srgbClr val="000000">
                      <a:alpha val="43137"/>
                    </a:srgbClr>
                  </a:outerShdw>
                </a:effectLst>
              </a:rPr>
              <a:t>ICS (Part 1)</a:t>
            </a:r>
          </a:p>
        </p:txBody>
      </p:sp>
      <p:cxnSp>
        <p:nvCxnSpPr>
          <p:cNvPr id="10" name="Straight Arrow Connector 9">
            <a:extLst>
              <a:ext uri="{FF2B5EF4-FFF2-40B4-BE49-F238E27FC236}">
                <a16:creationId xmlns:a16="http://schemas.microsoft.com/office/drawing/2014/main" id="{AA124EAE-4B36-D557-16BB-069E3AB54461}"/>
              </a:ext>
            </a:extLst>
          </p:cNvPr>
          <p:cNvCxnSpPr>
            <a:cxnSpLocks/>
          </p:cNvCxnSpPr>
          <p:nvPr/>
        </p:nvCxnSpPr>
        <p:spPr>
          <a:xfrm flipH="1">
            <a:off x="2346264" y="2244442"/>
            <a:ext cx="396000" cy="433"/>
          </a:xfrm>
          <a:prstGeom prst="straightConnector1">
            <a:avLst/>
          </a:prstGeom>
          <a:noFill/>
          <a:ln w="38100" cap="flat" cmpd="sng" algn="ctr">
            <a:solidFill>
              <a:srgbClr val="4472C4"/>
            </a:solidFill>
            <a:prstDash val="sysDot"/>
            <a:miter lim="800000"/>
            <a:headEnd type="triangle" w="med" len="med"/>
            <a:tailEnd type="triangle" w="med" len="med"/>
          </a:ln>
          <a:effectLst/>
        </p:spPr>
      </p:cxnSp>
      <p:graphicFrame>
        <p:nvGraphicFramePr>
          <p:cNvPr id="19" name="Diagram 18">
            <a:extLst>
              <a:ext uri="{FF2B5EF4-FFF2-40B4-BE49-F238E27FC236}">
                <a16:creationId xmlns:a16="http://schemas.microsoft.com/office/drawing/2014/main" id="{201C1CC2-ADCB-D0CB-CC60-D0BBF10D952F}"/>
              </a:ext>
            </a:extLst>
          </p:cNvPr>
          <p:cNvGraphicFramePr>
            <a:graphicFrameLocks/>
          </p:cNvGraphicFramePr>
          <p:nvPr>
            <p:extLst>
              <p:ext uri="{D42A27DB-BD31-4B8C-83A1-F6EECF244321}">
                <p14:modId xmlns:p14="http://schemas.microsoft.com/office/powerpoint/2010/main" val="230066047"/>
              </p:ext>
            </p:extLst>
          </p:nvPr>
        </p:nvGraphicFramePr>
        <p:xfrm>
          <a:off x="9922380" y="1434442"/>
          <a:ext cx="1620000" cy="1620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cxnSp>
        <p:nvCxnSpPr>
          <p:cNvPr id="21" name="Straight Arrow Connector 20">
            <a:extLst>
              <a:ext uri="{FF2B5EF4-FFF2-40B4-BE49-F238E27FC236}">
                <a16:creationId xmlns:a16="http://schemas.microsoft.com/office/drawing/2014/main" id="{F376878D-EDD2-22E7-36AC-9ACDE14989F5}"/>
              </a:ext>
            </a:extLst>
          </p:cNvPr>
          <p:cNvCxnSpPr>
            <a:cxnSpLocks/>
          </p:cNvCxnSpPr>
          <p:nvPr/>
        </p:nvCxnSpPr>
        <p:spPr>
          <a:xfrm flipH="1">
            <a:off x="9497852" y="2244442"/>
            <a:ext cx="396000" cy="433"/>
          </a:xfrm>
          <a:prstGeom prst="straightConnector1">
            <a:avLst/>
          </a:prstGeom>
          <a:noFill/>
          <a:ln w="38100" cap="flat" cmpd="sng" algn="ctr">
            <a:solidFill>
              <a:srgbClr val="4472C4"/>
            </a:solidFill>
            <a:prstDash val="sysDot"/>
            <a:miter lim="800000"/>
            <a:headEnd type="triangle" w="med" len="med"/>
            <a:tailEnd type="triangle" w="med" len="med"/>
          </a:ln>
          <a:effectLst/>
        </p:spPr>
      </p:cxnSp>
      <p:sp>
        <p:nvSpPr>
          <p:cNvPr id="24" name="TextBox 23">
            <a:extLst>
              <a:ext uri="{FF2B5EF4-FFF2-40B4-BE49-F238E27FC236}">
                <a16:creationId xmlns:a16="http://schemas.microsoft.com/office/drawing/2014/main" id="{12E0521C-FD0E-19BC-5580-E80E716AB566}"/>
              </a:ext>
            </a:extLst>
          </p:cNvPr>
          <p:cNvSpPr txBox="1"/>
          <p:nvPr/>
        </p:nvSpPr>
        <p:spPr>
          <a:xfrm>
            <a:off x="9694162" y="3737634"/>
            <a:ext cx="2318993" cy="646331"/>
          </a:xfrm>
          <a:prstGeom prst="rect">
            <a:avLst/>
          </a:prstGeom>
          <a:noFill/>
        </p:spPr>
        <p:txBody>
          <a:bodyPr wrap="square" rtlCol="0">
            <a:spAutoFit/>
          </a:bodyPr>
          <a:lstStyle/>
          <a:p>
            <a:pPr algn="ctr"/>
            <a:r>
              <a:rPr lang="en-GB" b="1" dirty="0">
                <a:solidFill>
                  <a:schemeClr val="tx2"/>
                </a:solidFill>
              </a:rPr>
              <a:t>The “Board Assurance Committees” </a:t>
            </a:r>
          </a:p>
        </p:txBody>
      </p:sp>
      <p:sp>
        <p:nvSpPr>
          <p:cNvPr id="25" name="TextBox 24">
            <a:extLst>
              <a:ext uri="{FF2B5EF4-FFF2-40B4-BE49-F238E27FC236}">
                <a16:creationId xmlns:a16="http://schemas.microsoft.com/office/drawing/2014/main" id="{CA2692D9-9B04-0733-E804-3134F9580B9D}"/>
              </a:ext>
            </a:extLst>
          </p:cNvPr>
          <p:cNvSpPr txBox="1"/>
          <p:nvPr/>
        </p:nvSpPr>
        <p:spPr>
          <a:xfrm>
            <a:off x="228616" y="3736800"/>
            <a:ext cx="2318993" cy="646331"/>
          </a:xfrm>
          <a:prstGeom prst="rect">
            <a:avLst/>
          </a:prstGeom>
          <a:noFill/>
        </p:spPr>
        <p:txBody>
          <a:bodyPr wrap="square" rtlCol="0">
            <a:spAutoFit/>
          </a:bodyPr>
          <a:lstStyle/>
          <a:p>
            <a:pPr algn="ctr"/>
            <a:r>
              <a:rPr lang="en-GB" b="1" dirty="0">
                <a:solidFill>
                  <a:schemeClr val="tx2"/>
                </a:solidFill>
              </a:rPr>
              <a:t>The “Board Assurance Committees” </a:t>
            </a:r>
          </a:p>
        </p:txBody>
      </p:sp>
    </p:spTree>
    <p:extLst>
      <p:ext uri="{BB962C8B-B14F-4D97-AF65-F5344CB8AC3E}">
        <p14:creationId xmlns:p14="http://schemas.microsoft.com/office/powerpoint/2010/main" val="423657923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2D79F736-6652-0288-71E5-99DE767F8E9C}"/>
              </a:ext>
            </a:extLst>
          </p:cNvPr>
          <p:cNvCxnSpPr>
            <a:cxnSpLocks/>
          </p:cNvCxnSpPr>
          <p:nvPr/>
        </p:nvCxnSpPr>
        <p:spPr>
          <a:xfrm flipV="1">
            <a:off x="3487883" y="3062849"/>
            <a:ext cx="6832284" cy="112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57AC9BA7-3025-4D63-B061-A9512F7A96BA}"/>
              </a:ext>
            </a:extLst>
          </p:cNvPr>
          <p:cNvCxnSpPr>
            <a:cxnSpLocks/>
          </p:cNvCxnSpPr>
          <p:nvPr/>
        </p:nvCxnSpPr>
        <p:spPr>
          <a:xfrm>
            <a:off x="6094834" y="2208294"/>
            <a:ext cx="0" cy="1577657"/>
          </a:xfrm>
          <a:prstGeom prst="straightConnector1">
            <a:avLst/>
          </a:prstGeom>
          <a:ln w="381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4A791395-BF86-A664-A4A5-FC4D126FE603}"/>
              </a:ext>
            </a:extLst>
          </p:cNvPr>
          <p:cNvSpPr/>
          <p:nvPr/>
        </p:nvSpPr>
        <p:spPr>
          <a:xfrm>
            <a:off x="2300141" y="1709412"/>
            <a:ext cx="8407294" cy="498882"/>
          </a:xfrm>
          <a:prstGeom prst="rect">
            <a:avLst/>
          </a:prstGeom>
          <a:solidFill>
            <a:srgbClr val="002060">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srgbClr val="FFFFFF"/>
                </a:solidFill>
                <a:latin typeface="Arial" panose="020B0604020202020204"/>
              </a:rPr>
              <a:t>‘</a:t>
            </a:r>
            <a:r>
              <a:rPr kumimoji="0" lang="en-GB" sz="2400" b="1" i="0" u="none" strike="noStrike" kern="1200" cap="none" spc="0" normalizeH="0" baseline="0" noProof="0" dirty="0">
                <a:ln>
                  <a:noFill/>
                </a:ln>
                <a:solidFill>
                  <a:srgbClr val="FFFFFF"/>
                </a:solidFill>
                <a:effectLst/>
                <a:uLnTx/>
                <a:uFillTx/>
                <a:latin typeface="Arial" panose="020B0604020202020204"/>
                <a:ea typeface="+mn-ea"/>
                <a:cs typeface="+mn-cs"/>
              </a:rPr>
              <a:t>Board</a:t>
            </a:r>
            <a:r>
              <a:rPr lang="en-GB" sz="2400" b="1" dirty="0">
                <a:solidFill>
                  <a:srgbClr val="FFFFFF"/>
                </a:solidFill>
                <a:latin typeface="Arial" panose="020B0604020202020204"/>
              </a:rPr>
              <a:t> Assurance Committees’ (x5</a:t>
            </a:r>
            <a:r>
              <a:rPr kumimoji="0" lang="en-GB" sz="2400" b="1" i="0" u="none" strike="noStrike" kern="1200" cap="none" spc="0" normalizeH="0" baseline="0" noProof="0" dirty="0">
                <a:ln>
                  <a:noFill/>
                </a:ln>
                <a:solidFill>
                  <a:srgbClr val="FFFFFF"/>
                </a:solidFill>
                <a:effectLst/>
                <a:uLnTx/>
                <a:uFillTx/>
                <a:latin typeface="Arial" panose="020B0604020202020204"/>
                <a:ea typeface="+mn-ea"/>
                <a:cs typeface="+mn-cs"/>
              </a:rPr>
              <a:t>)</a:t>
            </a: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cxnSp>
        <p:nvCxnSpPr>
          <p:cNvPr id="35" name="Straight Connector 34">
            <a:extLst>
              <a:ext uri="{FF2B5EF4-FFF2-40B4-BE49-F238E27FC236}">
                <a16:creationId xmlns:a16="http://schemas.microsoft.com/office/drawing/2014/main" id="{030658F8-B2FE-4395-B3FB-FBFD770595CE}"/>
              </a:ext>
            </a:extLst>
          </p:cNvPr>
          <p:cNvCxnSpPr>
            <a:cxnSpLocks/>
            <a:stCxn id="2" idx="3"/>
            <a:endCxn id="31" idx="1"/>
          </p:cNvCxnSpPr>
          <p:nvPr/>
        </p:nvCxnSpPr>
        <p:spPr>
          <a:xfrm flipV="1">
            <a:off x="3488141" y="2977200"/>
            <a:ext cx="6031295" cy="112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91772" y="961089"/>
            <a:ext cx="10028226" cy="498882"/>
          </a:xfrm>
          <a:prstGeom prst="rect">
            <a:avLst/>
          </a:prstGeom>
          <a:solidFill>
            <a:srgbClr val="002060">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srgbClr val="FFFFFF"/>
                </a:solidFill>
                <a:latin typeface="Arial" panose="020B0604020202020204"/>
              </a:rPr>
              <a:t>SSOT</a:t>
            </a:r>
            <a:r>
              <a:rPr kumimoji="0" lang="en-GB" sz="2400" b="1" i="0" u="none" strike="noStrike" kern="1200" cap="none" spc="0" normalizeH="0" baseline="0" noProof="0" dirty="0">
                <a:ln>
                  <a:noFill/>
                </a:ln>
                <a:solidFill>
                  <a:srgbClr val="FFFFFF"/>
                </a:solidFill>
                <a:effectLst/>
                <a:uLnTx/>
                <a:uFillTx/>
                <a:latin typeface="Arial" panose="020B0604020202020204"/>
                <a:ea typeface="+mn-ea"/>
                <a:cs typeface="+mn-cs"/>
              </a:rPr>
              <a:t> ICB</a:t>
            </a:r>
            <a:r>
              <a:rPr lang="en-GB" sz="2400" b="1" dirty="0">
                <a:solidFill>
                  <a:srgbClr val="FFFFFF"/>
                </a:solidFill>
                <a:latin typeface="Arial" panose="020B0604020202020204"/>
              </a:rPr>
              <a:t> Board</a:t>
            </a: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Rectangle 8"/>
          <p:cNvSpPr/>
          <p:nvPr/>
        </p:nvSpPr>
        <p:spPr>
          <a:xfrm>
            <a:off x="2300139" y="4539702"/>
            <a:ext cx="4230000" cy="571042"/>
          </a:xfrm>
          <a:prstGeom prst="rect">
            <a:avLst/>
          </a:prstGeom>
          <a:solidFill>
            <a:schemeClr val="accent4"/>
          </a:solidFill>
          <a:ln>
            <a:solidFill>
              <a:schemeClr val="accent4">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accent4">
                    <a:lumMod val="50000"/>
                  </a:schemeClr>
                </a:solidFill>
                <a:effectLst/>
                <a:uLnTx/>
                <a:uFillTx/>
                <a:latin typeface="Arial" panose="020B0604020202020204"/>
                <a:ea typeface="+mn-ea"/>
                <a:cs typeface="+mn-cs"/>
              </a:rPr>
              <a:t>PLACE COMMITTEES or PLACE BOARDS / NEIGHBOURHOODS</a:t>
            </a:r>
            <a:endParaRPr kumimoji="0" lang="en-GB" sz="900" b="1" i="0" u="none" strike="noStrike" kern="1200" cap="none" spc="0" normalizeH="0" baseline="0" noProof="0" dirty="0">
              <a:ln>
                <a:noFill/>
              </a:ln>
              <a:solidFill>
                <a:schemeClr val="accent4">
                  <a:lumMod val="50000"/>
                </a:scheme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659B6EA9-55FB-4521-B1D7-DB8B8A49AF21}"/>
              </a:ext>
            </a:extLst>
          </p:cNvPr>
          <p:cNvSpPr/>
          <p:nvPr/>
        </p:nvSpPr>
        <p:spPr>
          <a:xfrm>
            <a:off x="6537374" y="4539702"/>
            <a:ext cx="4170059" cy="571042"/>
          </a:xfrm>
          <a:prstGeom prst="rect">
            <a:avLst/>
          </a:prstGeom>
          <a:solidFill>
            <a:schemeClr val="accent4"/>
          </a:solidFill>
          <a:ln>
            <a:solidFill>
              <a:schemeClr val="accent4">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lIns="36000" tIns="36000" rIns="36000" bIns="36000" rtlCol="0" anchor="ctr"/>
          <a:lstStyle/>
          <a:p>
            <a:pPr algn="ctr">
              <a:defRPr/>
            </a:pPr>
            <a:r>
              <a:rPr lang="en-GB" sz="1600" b="1" dirty="0">
                <a:solidFill>
                  <a:schemeClr val="accent4">
                    <a:lumMod val="50000"/>
                  </a:schemeClr>
                </a:solidFill>
                <a:latin typeface="Arial" panose="020B0604020202020204"/>
              </a:rPr>
              <a:t>PROVIDER COLLABORATIVE BOARD </a:t>
            </a:r>
            <a:endParaRPr lang="en-GB" sz="1600" dirty="0">
              <a:solidFill>
                <a:schemeClr val="accent4">
                  <a:lumMod val="50000"/>
                </a:schemeClr>
              </a:solidFill>
              <a:ea typeface="+mn-ea"/>
              <a:cs typeface="+mn-cs"/>
            </a:endParaRPr>
          </a:p>
        </p:txBody>
      </p:sp>
      <p:sp>
        <p:nvSpPr>
          <p:cNvPr id="31" name="Rectangle 30">
            <a:extLst>
              <a:ext uri="{FF2B5EF4-FFF2-40B4-BE49-F238E27FC236}">
                <a16:creationId xmlns:a16="http://schemas.microsoft.com/office/drawing/2014/main" id="{A377C5FD-4170-44D9-B585-61C232D43CC2}"/>
              </a:ext>
            </a:extLst>
          </p:cNvPr>
          <p:cNvSpPr/>
          <p:nvPr/>
        </p:nvSpPr>
        <p:spPr>
          <a:xfrm>
            <a:off x="9519436" y="241920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Primary Care Forum</a:t>
            </a:r>
            <a:endParaRPr lang="en-GB" sz="400" b="1" dirty="0">
              <a:solidFill>
                <a:schemeClr val="tx1"/>
              </a:solidFill>
              <a:latin typeface="Arial" panose="020B0604020202020204"/>
            </a:endParaRPr>
          </a:p>
          <a:p>
            <a:pPr algn="ctr"/>
            <a:r>
              <a:rPr lang="en-GB" sz="900" b="1" dirty="0">
                <a:solidFill>
                  <a:schemeClr val="tx1"/>
                </a:solidFill>
                <a:latin typeface="Arial" panose="020B0604020202020204"/>
              </a:rPr>
              <a:t>(Feeds into F&amp;P Committee)</a:t>
            </a:r>
          </a:p>
        </p:txBody>
      </p:sp>
      <p:sp>
        <p:nvSpPr>
          <p:cNvPr id="29" name="Slide Number Placeholder 3">
            <a:extLst>
              <a:ext uri="{FF2B5EF4-FFF2-40B4-BE49-F238E27FC236}">
                <a16:creationId xmlns:a16="http://schemas.microsoft.com/office/drawing/2014/main" id="{C6811DD2-A149-49BC-BD8B-9F7A5A4D540A}"/>
              </a:ext>
            </a:extLst>
          </p:cNvPr>
          <p:cNvSpPr txBox="1">
            <a:spLocks/>
          </p:cNvSpPr>
          <p:nvPr/>
        </p:nvSpPr>
        <p:spPr>
          <a:xfrm>
            <a:off x="11769808" y="6528520"/>
            <a:ext cx="422191" cy="3223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4B8D62-438F-1243-AC09-06F297AF7091}" type="slidenum">
              <a:rPr lang="en-US" sz="1200" smtClean="0">
                <a:solidFill>
                  <a:schemeClr val="bg1"/>
                </a:solidFill>
              </a:rPr>
              <a:pPr/>
              <a:t>2</a:t>
            </a:fld>
            <a:endParaRPr lang="en-US" sz="1200">
              <a:solidFill>
                <a:schemeClr val="bg1"/>
              </a:solidFill>
            </a:endParaRPr>
          </a:p>
        </p:txBody>
      </p:sp>
      <p:sp>
        <p:nvSpPr>
          <p:cNvPr id="39" name="Title 1">
            <a:extLst>
              <a:ext uri="{FF2B5EF4-FFF2-40B4-BE49-F238E27FC236}">
                <a16:creationId xmlns:a16="http://schemas.microsoft.com/office/drawing/2014/main" id="{E92BC204-DFC0-47FF-B23C-A1B454C422D6}"/>
              </a:ext>
            </a:extLst>
          </p:cNvPr>
          <p:cNvSpPr txBox="1">
            <a:spLocks/>
          </p:cNvSpPr>
          <p:nvPr/>
        </p:nvSpPr>
        <p:spPr>
          <a:xfrm>
            <a:off x="679209" y="220520"/>
            <a:ext cx="10829523" cy="393775"/>
          </a:xfrm>
          <a:prstGeom prst="rect">
            <a:avLst/>
          </a:prstGeom>
        </p:spPr>
        <p:txBody>
          <a:bodyPr vert="horz" lIns="36000" tIns="36000" rIns="36000" bIns="36000" rtlCol="0" anchor="ctr">
            <a:noAutofit/>
          </a:bodyPr>
          <a:lst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a:lstStyle>
          <a:p>
            <a:pPr algn="ctr"/>
            <a:r>
              <a:rPr lang="en-GB" sz="2400" b="1" dirty="0">
                <a:solidFill>
                  <a:srgbClr val="FF0000"/>
                </a:solidFill>
                <a:effectLst>
                  <a:outerShdw blurRad="38100" dist="38100" dir="2700000" algn="tl">
                    <a:srgbClr val="000000">
                      <a:alpha val="43137"/>
                    </a:srgbClr>
                  </a:outerShdw>
                </a:effectLst>
              </a:rPr>
              <a:t>Functions &amp; Decisions Map – Staffordshire &amp; Stoke-on-Trent ICB / </a:t>
            </a:r>
            <a:r>
              <a:rPr lang="en-GB" sz="2400" dirty="0">
                <a:solidFill>
                  <a:srgbClr val="FF0000"/>
                </a:solidFill>
                <a:effectLst>
                  <a:outerShdw blurRad="38100" dist="38100" dir="2700000" algn="tl">
                    <a:srgbClr val="000000">
                      <a:alpha val="43137"/>
                    </a:srgbClr>
                  </a:outerShdw>
                </a:effectLst>
              </a:rPr>
              <a:t>ICS (Part 2)</a:t>
            </a:r>
          </a:p>
        </p:txBody>
      </p:sp>
      <p:sp>
        <p:nvSpPr>
          <p:cNvPr id="53" name="Rectangle 52">
            <a:extLst>
              <a:ext uri="{FF2B5EF4-FFF2-40B4-BE49-F238E27FC236}">
                <a16:creationId xmlns:a16="http://schemas.microsoft.com/office/drawing/2014/main" id="{E494F51D-095E-41A6-9F7C-0257C5F7E2F1}"/>
              </a:ext>
            </a:extLst>
          </p:cNvPr>
          <p:cNvSpPr/>
          <p:nvPr/>
        </p:nvSpPr>
        <p:spPr>
          <a:xfrm>
            <a:off x="6631718" y="241920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Workforce Collaborative Groups</a:t>
            </a:r>
          </a:p>
          <a:p>
            <a:pPr algn="ctr"/>
            <a:r>
              <a:rPr lang="en-GB" sz="400" b="1" dirty="0">
                <a:solidFill>
                  <a:schemeClr val="tx1"/>
                </a:solidFill>
                <a:latin typeface="Arial" panose="020B0604020202020204"/>
              </a:rPr>
              <a:t> </a:t>
            </a:r>
          </a:p>
          <a:p>
            <a:pPr algn="ctr"/>
            <a:r>
              <a:rPr lang="en-GB" sz="900" b="1" dirty="0">
                <a:solidFill>
                  <a:schemeClr val="tx1"/>
                </a:solidFill>
                <a:latin typeface="Arial" panose="020B0604020202020204"/>
              </a:rPr>
              <a:t>(Feed into PCI Committee)</a:t>
            </a:r>
          </a:p>
        </p:txBody>
      </p:sp>
      <p:sp>
        <p:nvSpPr>
          <p:cNvPr id="55" name="Rectangle 54">
            <a:extLst>
              <a:ext uri="{FF2B5EF4-FFF2-40B4-BE49-F238E27FC236}">
                <a16:creationId xmlns:a16="http://schemas.microsoft.com/office/drawing/2014/main" id="{B90436FC-9322-48C4-BBED-A23D5C905930}"/>
              </a:ext>
            </a:extLst>
          </p:cNvPr>
          <p:cNvSpPr/>
          <p:nvPr/>
        </p:nvSpPr>
        <p:spPr>
          <a:xfrm>
            <a:off x="3744000" y="241846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Data, Digital &amp; IG Groups</a:t>
            </a:r>
            <a:endParaRPr lang="en-GB" sz="400" b="1" dirty="0">
              <a:solidFill>
                <a:schemeClr val="tx1"/>
              </a:solidFill>
              <a:latin typeface="Arial" panose="020B0604020202020204"/>
            </a:endParaRPr>
          </a:p>
          <a:p>
            <a:pPr algn="ctr"/>
            <a:r>
              <a:rPr lang="en-GB" sz="900" b="1" dirty="0">
                <a:solidFill>
                  <a:schemeClr val="tx1"/>
                </a:solidFill>
                <a:latin typeface="Arial" panose="020B0604020202020204"/>
              </a:rPr>
              <a:t>(Feed into Audit and F&amp;P Committees)</a:t>
            </a:r>
          </a:p>
        </p:txBody>
      </p:sp>
      <p:sp>
        <p:nvSpPr>
          <p:cNvPr id="56" name="Rectangle 55">
            <a:extLst>
              <a:ext uri="{FF2B5EF4-FFF2-40B4-BE49-F238E27FC236}">
                <a16:creationId xmlns:a16="http://schemas.microsoft.com/office/drawing/2014/main" id="{63615BC6-6D18-43CB-9129-ED2A5414C594}"/>
              </a:ext>
            </a:extLst>
          </p:cNvPr>
          <p:cNvSpPr/>
          <p:nvPr/>
        </p:nvSpPr>
        <p:spPr>
          <a:xfrm>
            <a:off x="2300141" y="3787811"/>
            <a:ext cx="8407293" cy="500400"/>
          </a:xfrm>
          <a:prstGeom prst="rect">
            <a:avLst/>
          </a:prstGeom>
          <a:solidFill>
            <a:schemeClr val="accent4"/>
          </a:solidFill>
          <a:ln>
            <a:solidFill>
              <a:schemeClr val="accent4">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lIns="36000" tIns="45720" rIns="36000" bIns="45720" rtlCol="0" anchor="ctr"/>
          <a:lstStyle/>
          <a:p>
            <a:pPr algn="ctr"/>
            <a:r>
              <a:rPr lang="en-GB" sz="1600" b="1" dirty="0">
                <a:solidFill>
                  <a:schemeClr val="accent4">
                    <a:lumMod val="50000"/>
                  </a:schemeClr>
                </a:solidFill>
                <a:latin typeface="Arial" panose="020B0604020202020204"/>
              </a:rPr>
              <a:t>PORTFOLIOS + Other System Transformation Programmes</a:t>
            </a:r>
          </a:p>
        </p:txBody>
      </p:sp>
      <p:cxnSp>
        <p:nvCxnSpPr>
          <p:cNvPr id="19" name="Straight Connector 18">
            <a:extLst>
              <a:ext uri="{FF2B5EF4-FFF2-40B4-BE49-F238E27FC236}">
                <a16:creationId xmlns:a16="http://schemas.microsoft.com/office/drawing/2014/main" id="{F675C25B-4342-4239-946D-0B3AD2518CB8}"/>
              </a:ext>
            </a:extLst>
          </p:cNvPr>
          <p:cNvCxnSpPr>
            <a:cxnSpLocks/>
          </p:cNvCxnSpPr>
          <p:nvPr/>
        </p:nvCxnSpPr>
        <p:spPr>
          <a:xfrm>
            <a:off x="2914665" y="3987155"/>
            <a:ext cx="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44" name="Table 45">
            <a:extLst>
              <a:ext uri="{FF2B5EF4-FFF2-40B4-BE49-F238E27FC236}">
                <a16:creationId xmlns:a16="http://schemas.microsoft.com/office/drawing/2014/main" id="{0515C697-AED1-4814-A32F-99876DF7237B}"/>
              </a:ext>
            </a:extLst>
          </p:cNvPr>
          <p:cNvGraphicFramePr>
            <a:graphicFrameLocks noGrp="1"/>
          </p:cNvGraphicFramePr>
          <p:nvPr>
            <p:extLst>
              <p:ext uri="{D42A27DB-BD31-4B8C-83A1-F6EECF244321}">
                <p14:modId xmlns:p14="http://schemas.microsoft.com/office/powerpoint/2010/main" val="1914925736"/>
              </p:ext>
            </p:extLst>
          </p:nvPr>
        </p:nvGraphicFramePr>
        <p:xfrm>
          <a:off x="222626" y="6000719"/>
          <a:ext cx="1682880" cy="685800"/>
        </p:xfrm>
        <a:graphic>
          <a:graphicData uri="http://schemas.openxmlformats.org/drawingml/2006/table">
            <a:tbl>
              <a:tblPr firstRow="1" bandRow="1">
                <a:tableStyleId>{5C22544A-7EE6-4342-B048-85BDC9FD1C3A}</a:tableStyleId>
              </a:tblPr>
              <a:tblGrid>
                <a:gridCol w="235319">
                  <a:extLst>
                    <a:ext uri="{9D8B030D-6E8A-4147-A177-3AD203B41FA5}">
                      <a16:colId xmlns:a16="http://schemas.microsoft.com/office/drawing/2014/main" val="637905991"/>
                    </a:ext>
                  </a:extLst>
                </a:gridCol>
                <a:gridCol w="1447561">
                  <a:extLst>
                    <a:ext uri="{9D8B030D-6E8A-4147-A177-3AD203B41FA5}">
                      <a16:colId xmlns:a16="http://schemas.microsoft.com/office/drawing/2014/main" val="2251859956"/>
                    </a:ext>
                  </a:extLst>
                </a:gridCol>
              </a:tblGrid>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900" b="0">
                          <a:solidFill>
                            <a:srgbClr val="0070C0"/>
                          </a:solidFill>
                        </a:rPr>
                        <a:t>ICB Board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7693630"/>
                  </a:ext>
                </a:extLst>
              </a:tr>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GB" sz="900" b="0" dirty="0">
                          <a:solidFill>
                            <a:srgbClr val="0070C0"/>
                          </a:solidFill>
                        </a:rPr>
                        <a:t>ICB/S Synergistic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7845366"/>
                  </a:ext>
                </a:extLst>
              </a:tr>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r>
                        <a:rPr lang="en-GB" sz="900" b="0" dirty="0">
                          <a:solidFill>
                            <a:srgbClr val="0070C0"/>
                          </a:solidFill>
                        </a:rPr>
                        <a:t>ICB/S Delivery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4362360"/>
                  </a:ext>
                </a:extLst>
              </a:tr>
            </a:tbl>
          </a:graphicData>
        </a:graphic>
      </p:graphicFrame>
      <p:sp>
        <p:nvSpPr>
          <p:cNvPr id="77" name="Rectangle 76">
            <a:extLst>
              <a:ext uri="{FF2B5EF4-FFF2-40B4-BE49-F238E27FC236}">
                <a16:creationId xmlns:a16="http://schemas.microsoft.com/office/drawing/2014/main" id="{DA389B74-13AA-4E1D-9672-4A1ED105B8AE}"/>
              </a:ext>
            </a:extLst>
          </p:cNvPr>
          <p:cNvSpPr/>
          <p:nvPr/>
        </p:nvSpPr>
        <p:spPr>
          <a:xfrm>
            <a:off x="679209" y="1711968"/>
            <a:ext cx="1218197" cy="3398776"/>
          </a:xfrm>
          <a:prstGeom prst="rect">
            <a:avLst/>
          </a:prstGeom>
          <a:solidFill>
            <a:schemeClr val="accent1">
              <a:lumMod val="20000"/>
              <a:lumOff val="8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algn="ctr"/>
            <a:r>
              <a:rPr lang="en-GB" sz="1600" b="1" dirty="0">
                <a:solidFill>
                  <a:schemeClr val="tx1"/>
                </a:solidFill>
                <a:latin typeface="Arial" panose="020B0604020202020204"/>
              </a:rPr>
              <a:t>Health &amp; Care Senate</a:t>
            </a:r>
          </a:p>
          <a:p>
            <a:pPr algn="ctr"/>
            <a:endParaRPr lang="en-GB" sz="1200" b="1" dirty="0">
              <a:solidFill>
                <a:schemeClr val="tx1"/>
              </a:solidFill>
              <a:latin typeface="Arial" panose="020B0604020202020204"/>
            </a:endParaRPr>
          </a:p>
          <a:p>
            <a:pPr algn="ctr"/>
            <a:r>
              <a:rPr lang="en-GB" sz="1600" b="1" dirty="0">
                <a:solidFill>
                  <a:schemeClr val="tx1"/>
                </a:solidFill>
                <a:latin typeface="Arial" panose="020B0604020202020204"/>
              </a:rPr>
              <a:t>VCSE Alliance </a:t>
            </a:r>
          </a:p>
          <a:p>
            <a:pPr algn="ctr"/>
            <a:r>
              <a:rPr lang="en-GB" sz="1200" b="1" dirty="0">
                <a:solidFill>
                  <a:schemeClr val="tx1"/>
                </a:solidFill>
                <a:latin typeface="Arial" panose="020B0604020202020204"/>
              </a:rPr>
              <a:t>/</a:t>
            </a:r>
          </a:p>
          <a:p>
            <a:pPr algn="ctr"/>
            <a:r>
              <a:rPr lang="en-GB" sz="1050" b="1" dirty="0">
                <a:solidFill>
                  <a:schemeClr val="tx1"/>
                </a:solidFill>
                <a:latin typeface="Arial" panose="020B0604020202020204"/>
              </a:rPr>
              <a:t>People &amp; Communities Strategy Groups</a:t>
            </a:r>
            <a:r>
              <a:rPr lang="en-GB" sz="1200" b="1" dirty="0">
                <a:solidFill>
                  <a:schemeClr val="tx1"/>
                </a:solidFill>
                <a:latin typeface="Arial" panose="020B0604020202020204"/>
              </a:rPr>
              <a:t> </a:t>
            </a:r>
          </a:p>
          <a:p>
            <a:pPr algn="ctr"/>
            <a:endParaRPr lang="en-GB" sz="1200" b="1" dirty="0">
              <a:solidFill>
                <a:schemeClr val="tx1"/>
              </a:solidFill>
              <a:latin typeface="Arial" panose="020B0604020202020204"/>
            </a:endParaRPr>
          </a:p>
          <a:p>
            <a:pPr algn="ctr"/>
            <a:endParaRPr lang="en-GB" sz="1200" b="1" dirty="0">
              <a:solidFill>
                <a:schemeClr val="tx1"/>
              </a:solidFill>
              <a:latin typeface="Arial" panose="020B0604020202020204"/>
            </a:endParaRPr>
          </a:p>
          <a:p>
            <a:pPr algn="ctr"/>
            <a:endParaRPr lang="en-GB" sz="400" b="1" dirty="0">
              <a:solidFill>
                <a:schemeClr val="tx1"/>
              </a:solidFill>
              <a:latin typeface="Arial" panose="020B0604020202020204"/>
            </a:endParaRPr>
          </a:p>
          <a:p>
            <a:pPr algn="ctr"/>
            <a:r>
              <a:rPr lang="en-GB" sz="900" b="1" dirty="0">
                <a:solidFill>
                  <a:schemeClr val="tx1"/>
                </a:solidFill>
                <a:latin typeface="Arial" panose="020B0604020202020204"/>
              </a:rPr>
              <a:t>(Feeding into ALL </a:t>
            </a:r>
          </a:p>
          <a:p>
            <a:pPr algn="ctr"/>
            <a:r>
              <a:rPr lang="en-GB" sz="900" b="1" dirty="0">
                <a:solidFill>
                  <a:schemeClr val="tx1"/>
                </a:solidFill>
                <a:latin typeface="Arial" panose="020B0604020202020204"/>
              </a:rPr>
              <a:t>ICB &amp; ICS tiers)</a:t>
            </a:r>
          </a:p>
        </p:txBody>
      </p:sp>
      <p:cxnSp>
        <p:nvCxnSpPr>
          <p:cNvPr id="37" name="Straight Arrow Connector 36">
            <a:extLst>
              <a:ext uri="{FF2B5EF4-FFF2-40B4-BE49-F238E27FC236}">
                <a16:creationId xmlns:a16="http://schemas.microsoft.com/office/drawing/2014/main" id="{B0B9F891-A798-4C44-B2AA-6D5D93734600}"/>
              </a:ext>
            </a:extLst>
          </p:cNvPr>
          <p:cNvCxnSpPr>
            <a:cxnSpLocks/>
          </p:cNvCxnSpPr>
          <p:nvPr/>
        </p:nvCxnSpPr>
        <p:spPr>
          <a:xfrm>
            <a:off x="8631190" y="4294902"/>
            <a:ext cx="0" cy="244800"/>
          </a:xfrm>
          <a:prstGeom prst="straightConnector1">
            <a:avLst/>
          </a:prstGeom>
          <a:ln w="38100">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2A6866D-8A75-4606-8EF6-DAC54F707B29}"/>
              </a:ext>
            </a:extLst>
          </p:cNvPr>
          <p:cNvSpPr/>
          <p:nvPr/>
        </p:nvSpPr>
        <p:spPr>
          <a:xfrm>
            <a:off x="8075577" y="241846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System </a:t>
            </a:r>
          </a:p>
          <a:p>
            <a:pPr algn="ctr"/>
            <a:r>
              <a:rPr lang="en-GB" sz="1200" b="1" dirty="0">
                <a:solidFill>
                  <a:schemeClr val="tx1"/>
                </a:solidFill>
                <a:latin typeface="Arial" panose="020B0604020202020204"/>
              </a:rPr>
              <a:t>Quality Group / QIA Group</a:t>
            </a:r>
          </a:p>
          <a:p>
            <a:pPr algn="ctr"/>
            <a:r>
              <a:rPr lang="en-GB" sz="400" b="1" dirty="0">
                <a:solidFill>
                  <a:schemeClr val="tx1"/>
                </a:solidFill>
                <a:latin typeface="Arial" panose="020B0604020202020204"/>
              </a:rPr>
              <a:t> </a:t>
            </a:r>
          </a:p>
          <a:p>
            <a:pPr algn="ctr"/>
            <a:r>
              <a:rPr lang="en-GB" sz="900" b="1" dirty="0">
                <a:solidFill>
                  <a:schemeClr val="tx1"/>
                </a:solidFill>
                <a:latin typeface="Arial" panose="020B0604020202020204"/>
              </a:rPr>
              <a:t>(Feed into Q&amp;S Committee)</a:t>
            </a:r>
          </a:p>
        </p:txBody>
      </p:sp>
      <p:sp>
        <p:nvSpPr>
          <p:cNvPr id="42" name="Rectangle 41">
            <a:extLst>
              <a:ext uri="{FF2B5EF4-FFF2-40B4-BE49-F238E27FC236}">
                <a16:creationId xmlns:a16="http://schemas.microsoft.com/office/drawing/2014/main" id="{72AFA621-A5D7-47EF-AAA5-1EFE02F8F2FB}"/>
              </a:ext>
            </a:extLst>
          </p:cNvPr>
          <p:cNvSpPr/>
          <p:nvPr/>
        </p:nvSpPr>
        <p:spPr>
          <a:xfrm>
            <a:off x="2789057" y="5594071"/>
            <a:ext cx="3097885" cy="281231"/>
          </a:xfrm>
          <a:prstGeom prst="rect">
            <a:avLst/>
          </a:prstGeom>
          <a:solidFill>
            <a:schemeClr val="bg1"/>
          </a:solid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a:solidFill>
                  <a:srgbClr val="1F6BA7"/>
                </a:solidFill>
                <a:latin typeface="Arial" panose="020B0604020202020204"/>
              </a:rPr>
              <a:t>Stakeholders / H&amp;WBBs</a:t>
            </a:r>
            <a:endParaRPr kumimoji="0" lang="en-GB" sz="1400" b="1" i="0" u="none" strike="noStrike" kern="1200" cap="none" spc="0" normalizeH="0" baseline="0" noProof="0">
              <a:ln>
                <a:noFill/>
              </a:ln>
              <a:solidFill>
                <a:srgbClr val="1F6BA7"/>
              </a:solidFill>
              <a:effectLst/>
              <a:uLnTx/>
              <a:uFillTx/>
              <a:latin typeface="Arial" panose="020B0604020202020204"/>
            </a:endParaRPr>
          </a:p>
        </p:txBody>
      </p:sp>
      <p:cxnSp>
        <p:nvCxnSpPr>
          <p:cNvPr id="43" name="Straight Arrow Connector 42">
            <a:extLst>
              <a:ext uri="{FF2B5EF4-FFF2-40B4-BE49-F238E27FC236}">
                <a16:creationId xmlns:a16="http://schemas.microsoft.com/office/drawing/2014/main" id="{795D6425-D338-4028-BB4D-E705052287ED}"/>
              </a:ext>
            </a:extLst>
          </p:cNvPr>
          <p:cNvCxnSpPr>
            <a:cxnSpLocks/>
            <a:stCxn id="9" idx="2"/>
          </p:cNvCxnSpPr>
          <p:nvPr/>
        </p:nvCxnSpPr>
        <p:spPr>
          <a:xfrm>
            <a:off x="4415139" y="5110744"/>
            <a:ext cx="9294" cy="483327"/>
          </a:xfrm>
          <a:prstGeom prst="straightConnector1">
            <a:avLst/>
          </a:prstGeom>
          <a:noFill/>
          <a:ln w="38100" cap="flat" cmpd="sng" algn="ctr">
            <a:solidFill>
              <a:srgbClr val="4472C4"/>
            </a:solidFill>
            <a:prstDash val="sysDot"/>
            <a:miter lim="800000"/>
            <a:headEnd type="triangle" w="med" len="med"/>
            <a:tailEnd type="triangle" w="med" len="med"/>
          </a:ln>
          <a:effectLst/>
        </p:spPr>
      </p:cxnSp>
      <p:sp>
        <p:nvSpPr>
          <p:cNvPr id="2" name="Rectangle 1">
            <a:extLst>
              <a:ext uri="{FF2B5EF4-FFF2-40B4-BE49-F238E27FC236}">
                <a16:creationId xmlns:a16="http://schemas.microsoft.com/office/drawing/2014/main" id="{8EF340F3-8182-7130-8241-D867D8CBC7BA}"/>
              </a:ext>
            </a:extLst>
          </p:cNvPr>
          <p:cNvSpPr/>
          <p:nvPr/>
        </p:nvSpPr>
        <p:spPr>
          <a:xfrm>
            <a:off x="2300141" y="242032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Recovery (Turnaround) Board</a:t>
            </a:r>
            <a:endParaRPr lang="en-GB" sz="400" b="1" dirty="0">
              <a:solidFill>
                <a:schemeClr val="tx1"/>
              </a:solidFill>
              <a:latin typeface="Arial" panose="020B0604020202020204"/>
            </a:endParaRPr>
          </a:p>
          <a:p>
            <a:pPr algn="ctr"/>
            <a:r>
              <a:rPr lang="en-GB" sz="900" b="1" dirty="0">
                <a:solidFill>
                  <a:schemeClr val="tx1"/>
                </a:solidFill>
                <a:latin typeface="Arial" panose="020B0604020202020204"/>
              </a:rPr>
              <a:t>(Feeds into F&amp;P Committee)</a:t>
            </a:r>
          </a:p>
        </p:txBody>
      </p:sp>
      <p:cxnSp>
        <p:nvCxnSpPr>
          <p:cNvPr id="7" name="Straight Arrow Connector 6">
            <a:extLst>
              <a:ext uri="{FF2B5EF4-FFF2-40B4-BE49-F238E27FC236}">
                <a16:creationId xmlns:a16="http://schemas.microsoft.com/office/drawing/2014/main" id="{475530C5-8C35-88BB-84D5-3487EC8868CD}"/>
              </a:ext>
            </a:extLst>
          </p:cNvPr>
          <p:cNvCxnSpPr>
            <a:cxnSpLocks/>
            <a:stCxn id="16" idx="1"/>
          </p:cNvCxnSpPr>
          <p:nvPr/>
        </p:nvCxnSpPr>
        <p:spPr>
          <a:xfrm flipH="1">
            <a:off x="1905506" y="1958853"/>
            <a:ext cx="394635" cy="0"/>
          </a:xfrm>
          <a:prstGeom prst="straightConnector1">
            <a:avLst/>
          </a:prstGeom>
          <a:ln w="381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78308FF-F0E4-1453-819A-183B45F5A41E}"/>
              </a:ext>
            </a:extLst>
          </p:cNvPr>
          <p:cNvCxnSpPr>
            <a:cxnSpLocks/>
          </p:cNvCxnSpPr>
          <p:nvPr/>
        </p:nvCxnSpPr>
        <p:spPr>
          <a:xfrm>
            <a:off x="1288307" y="1459971"/>
            <a:ext cx="7694" cy="263279"/>
          </a:xfrm>
          <a:prstGeom prst="straightConnector1">
            <a:avLst/>
          </a:prstGeom>
          <a:ln w="381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26B90FA-7B88-A877-515B-F42E9BD473E2}"/>
              </a:ext>
            </a:extLst>
          </p:cNvPr>
          <p:cNvCxnSpPr>
            <a:cxnSpLocks/>
          </p:cNvCxnSpPr>
          <p:nvPr/>
        </p:nvCxnSpPr>
        <p:spPr>
          <a:xfrm>
            <a:off x="6093663" y="1476857"/>
            <a:ext cx="1" cy="225864"/>
          </a:xfrm>
          <a:prstGeom prst="straightConnector1">
            <a:avLst/>
          </a:prstGeom>
          <a:ln w="381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5229719-3FEC-CC01-54EE-1A535F4452E7}"/>
              </a:ext>
            </a:extLst>
          </p:cNvPr>
          <p:cNvSpPr/>
          <p:nvPr/>
        </p:nvSpPr>
        <p:spPr>
          <a:xfrm>
            <a:off x="5187859" y="2418460"/>
            <a:ext cx="1188000" cy="1116000"/>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200" b="1" dirty="0">
                <a:solidFill>
                  <a:schemeClr val="tx1"/>
                </a:solidFill>
                <a:latin typeface="Arial" panose="020B0604020202020204"/>
              </a:rPr>
              <a:t>System Performance Group </a:t>
            </a:r>
          </a:p>
          <a:p>
            <a:pPr algn="ctr"/>
            <a:r>
              <a:rPr lang="en-GB" sz="400" b="1" dirty="0">
                <a:solidFill>
                  <a:schemeClr val="tx1"/>
                </a:solidFill>
                <a:latin typeface="Arial" panose="020B0604020202020204"/>
              </a:rPr>
              <a:t> </a:t>
            </a:r>
          </a:p>
          <a:p>
            <a:pPr algn="ctr"/>
            <a:r>
              <a:rPr lang="en-GB" sz="900" b="1" dirty="0">
                <a:solidFill>
                  <a:schemeClr val="tx1"/>
                </a:solidFill>
                <a:latin typeface="Arial" panose="020B0604020202020204"/>
              </a:rPr>
              <a:t>(Feeds into all 5 Board Assurance Committees)</a:t>
            </a:r>
          </a:p>
        </p:txBody>
      </p:sp>
      <p:cxnSp>
        <p:nvCxnSpPr>
          <p:cNvPr id="36" name="Straight Arrow Connector 35">
            <a:extLst>
              <a:ext uri="{FF2B5EF4-FFF2-40B4-BE49-F238E27FC236}">
                <a16:creationId xmlns:a16="http://schemas.microsoft.com/office/drawing/2014/main" id="{999294CD-80FD-3117-0EFF-0D59259BF17A}"/>
              </a:ext>
            </a:extLst>
          </p:cNvPr>
          <p:cNvCxnSpPr>
            <a:cxnSpLocks/>
          </p:cNvCxnSpPr>
          <p:nvPr/>
        </p:nvCxnSpPr>
        <p:spPr>
          <a:xfrm flipH="1">
            <a:off x="1905506" y="2976808"/>
            <a:ext cx="394635" cy="0"/>
          </a:xfrm>
          <a:prstGeom prst="straightConnector1">
            <a:avLst/>
          </a:prstGeom>
          <a:ln w="38100">
            <a:solidFill>
              <a:schemeClr val="accent1">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888B3F3-4570-0F91-E0E0-08735644A211}"/>
              </a:ext>
            </a:extLst>
          </p:cNvPr>
          <p:cNvCxnSpPr>
            <a:cxnSpLocks/>
          </p:cNvCxnSpPr>
          <p:nvPr/>
        </p:nvCxnSpPr>
        <p:spPr>
          <a:xfrm flipH="1">
            <a:off x="1905506" y="4056374"/>
            <a:ext cx="394635" cy="0"/>
          </a:xfrm>
          <a:prstGeom prst="straightConnector1">
            <a:avLst/>
          </a:prstGeom>
          <a:ln w="38100">
            <a:solidFill>
              <a:schemeClr val="accent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455B8DCE-75F9-67EA-D746-F9A5EFF4F1CA}"/>
              </a:ext>
            </a:extLst>
          </p:cNvPr>
          <p:cNvCxnSpPr>
            <a:cxnSpLocks/>
          </p:cNvCxnSpPr>
          <p:nvPr/>
        </p:nvCxnSpPr>
        <p:spPr>
          <a:xfrm>
            <a:off x="4424433" y="4294902"/>
            <a:ext cx="0" cy="244800"/>
          </a:xfrm>
          <a:prstGeom prst="straightConnector1">
            <a:avLst/>
          </a:prstGeom>
          <a:ln w="38100">
            <a:solidFill>
              <a:srgbClr val="FFC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E9FF2C3-E05E-9D3F-B5B7-B90B6AD66814}"/>
              </a:ext>
            </a:extLst>
          </p:cNvPr>
          <p:cNvCxnSpPr>
            <a:cxnSpLocks/>
          </p:cNvCxnSpPr>
          <p:nvPr/>
        </p:nvCxnSpPr>
        <p:spPr>
          <a:xfrm flipH="1">
            <a:off x="1905506" y="4825223"/>
            <a:ext cx="394635" cy="0"/>
          </a:xfrm>
          <a:prstGeom prst="straightConnector1">
            <a:avLst/>
          </a:prstGeom>
          <a:ln w="38100">
            <a:solidFill>
              <a:schemeClr val="accent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37867437-4A90-AE4E-BE95-B7F31CCCFB03}"/>
              </a:ext>
            </a:extLst>
          </p:cNvPr>
          <p:cNvSpPr txBox="1"/>
          <p:nvPr/>
        </p:nvSpPr>
        <p:spPr>
          <a:xfrm>
            <a:off x="10719998" y="2391684"/>
            <a:ext cx="1312469" cy="1169551"/>
          </a:xfrm>
          <a:prstGeom prst="rect">
            <a:avLst/>
          </a:prstGeom>
          <a:noFill/>
        </p:spPr>
        <p:txBody>
          <a:bodyPr wrap="square" rtlCol="0">
            <a:spAutoFit/>
          </a:bodyPr>
          <a:lstStyle/>
          <a:p>
            <a:pPr algn="ctr"/>
            <a:r>
              <a:rPr lang="en-GB" sz="1400" b="1" dirty="0">
                <a:solidFill>
                  <a:schemeClr val="tx2"/>
                </a:solidFill>
              </a:rPr>
              <a:t>Board Assurance Committees’ Principal Sub-Committees </a:t>
            </a:r>
          </a:p>
        </p:txBody>
      </p:sp>
    </p:spTree>
    <p:extLst>
      <p:ext uri="{BB962C8B-B14F-4D97-AF65-F5344CB8AC3E}">
        <p14:creationId xmlns:p14="http://schemas.microsoft.com/office/powerpoint/2010/main" val="3473804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75AFFF-A80C-4012-982C-04142ED5FC7C}"/>
              </a:ext>
            </a:extLst>
          </p:cNvPr>
          <p:cNvSpPr/>
          <p:nvPr/>
        </p:nvSpPr>
        <p:spPr>
          <a:xfrm>
            <a:off x="141693" y="904769"/>
            <a:ext cx="1759432" cy="921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Multi-Integrated Care System (ICS) Arrangements</a:t>
            </a:r>
          </a:p>
        </p:txBody>
      </p:sp>
      <p:sp>
        <p:nvSpPr>
          <p:cNvPr id="3" name="Rectangle 2">
            <a:extLst>
              <a:ext uri="{FF2B5EF4-FFF2-40B4-BE49-F238E27FC236}">
                <a16:creationId xmlns:a16="http://schemas.microsoft.com/office/drawing/2014/main" id="{90ABC84C-8B80-426C-9641-18AA73824D0C}"/>
              </a:ext>
            </a:extLst>
          </p:cNvPr>
          <p:cNvSpPr/>
          <p:nvPr/>
        </p:nvSpPr>
        <p:spPr>
          <a:xfrm>
            <a:off x="5381241" y="903600"/>
            <a:ext cx="3105788"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Key Function = Joint working arrangements (e.g. delegated Specialised or Primary Care Services) that require Collaboration Arrangements &amp; Delegation Agreements to be put in place between two or more Relevant Bodies.</a:t>
            </a:r>
          </a:p>
        </p:txBody>
      </p:sp>
      <p:sp>
        <p:nvSpPr>
          <p:cNvPr id="4" name="Rectangle 3">
            <a:extLst>
              <a:ext uri="{FF2B5EF4-FFF2-40B4-BE49-F238E27FC236}">
                <a16:creationId xmlns:a16="http://schemas.microsoft.com/office/drawing/2014/main" id="{178689B2-ACCF-4D4C-9B77-C9E31AED5915}"/>
              </a:ext>
            </a:extLst>
          </p:cNvPr>
          <p:cNvSpPr/>
          <p:nvPr/>
        </p:nvSpPr>
        <p:spPr>
          <a:xfrm>
            <a:off x="141693" y="1966824"/>
            <a:ext cx="1759432"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Integrated Care Board (ICB)</a:t>
            </a:r>
          </a:p>
        </p:txBody>
      </p:sp>
      <p:sp>
        <p:nvSpPr>
          <p:cNvPr id="5" name="Rectangle 4">
            <a:extLst>
              <a:ext uri="{FF2B5EF4-FFF2-40B4-BE49-F238E27FC236}">
                <a16:creationId xmlns:a16="http://schemas.microsoft.com/office/drawing/2014/main" id="{B6D2A21E-40DE-4091-9EFC-C1E43A5759F4}"/>
              </a:ext>
            </a:extLst>
          </p:cNvPr>
          <p:cNvSpPr/>
          <p:nvPr/>
        </p:nvSpPr>
        <p:spPr>
          <a:xfrm>
            <a:off x="141693" y="4075210"/>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“Place” &amp; “Neighbourhood” Partnerships</a:t>
            </a:r>
          </a:p>
        </p:txBody>
      </p:sp>
      <p:sp>
        <p:nvSpPr>
          <p:cNvPr id="6" name="Rectangle 5">
            <a:extLst>
              <a:ext uri="{FF2B5EF4-FFF2-40B4-BE49-F238E27FC236}">
                <a16:creationId xmlns:a16="http://schemas.microsoft.com/office/drawing/2014/main" id="{7A6F201C-9E63-4D86-B3D1-3BB8835E4245}"/>
              </a:ext>
            </a:extLst>
          </p:cNvPr>
          <p:cNvSpPr/>
          <p:nvPr/>
        </p:nvSpPr>
        <p:spPr>
          <a:xfrm>
            <a:off x="141693" y="5127600"/>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Provider Collaboratives</a:t>
            </a:r>
          </a:p>
        </p:txBody>
      </p:sp>
      <p:sp>
        <p:nvSpPr>
          <p:cNvPr id="13" name="Rectangle 12">
            <a:extLst>
              <a:ext uri="{FF2B5EF4-FFF2-40B4-BE49-F238E27FC236}">
                <a16:creationId xmlns:a16="http://schemas.microsoft.com/office/drawing/2014/main" id="{120D66B1-E10E-4194-91B1-E6D74D414EBA}"/>
              </a:ext>
            </a:extLst>
          </p:cNvPr>
          <p:cNvSpPr/>
          <p:nvPr/>
        </p:nvSpPr>
        <p:spPr>
          <a:xfrm>
            <a:off x="2088292" y="1965600"/>
            <a:ext cx="3105785"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defTabSz="844550">
              <a:spcBef>
                <a:spcPct val="0"/>
              </a:spcBef>
              <a:spcAft>
                <a:spcPct val="35000"/>
              </a:spcAft>
            </a:pPr>
            <a:r>
              <a:rPr lang="en-GB" sz="1200" dirty="0">
                <a:solidFill>
                  <a:schemeClr val="tx1"/>
                </a:solidFill>
              </a:rPr>
              <a:t>Brings partners together to integrate, plan &amp; provide services collaboratively to </a:t>
            </a:r>
            <a:r>
              <a:rPr lang="en-GB" sz="1200" dirty="0">
                <a:solidFill>
                  <a:schemeClr val="tx1"/>
                </a:solidFill>
                <a:ea typeface="+mn-lt"/>
                <a:cs typeface="+mn-lt"/>
              </a:rPr>
              <a:t>improve population health &amp; care, tackle inequalities, experience &amp; access, enhance productivity and support broader social /economic development</a:t>
            </a:r>
            <a:r>
              <a:rPr lang="en-GB" sz="1200" dirty="0">
                <a:solidFill>
                  <a:schemeClr val="tx1"/>
                </a:solidFill>
              </a:rPr>
              <a:t>.</a:t>
            </a:r>
            <a:endParaRPr lang="en-GB" sz="1200" b="1" dirty="0">
              <a:solidFill>
                <a:schemeClr val="tx1"/>
              </a:solidFill>
              <a:cs typeface="Calibri" panose="020F0502020204030204"/>
            </a:endParaRPr>
          </a:p>
        </p:txBody>
      </p:sp>
      <p:sp>
        <p:nvSpPr>
          <p:cNvPr id="15" name="Rectangle 14">
            <a:extLst>
              <a:ext uri="{FF2B5EF4-FFF2-40B4-BE49-F238E27FC236}">
                <a16:creationId xmlns:a16="http://schemas.microsoft.com/office/drawing/2014/main" id="{C5B7355E-AEB2-479F-910C-6FE8BDB992FB}"/>
              </a:ext>
            </a:extLst>
          </p:cNvPr>
          <p:cNvSpPr/>
          <p:nvPr/>
        </p:nvSpPr>
        <p:spPr>
          <a:xfrm>
            <a:off x="8677830" y="1965619"/>
            <a:ext cx="3106800"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GB" sz="1200" dirty="0">
              <a:solidFill>
                <a:schemeClr val="tx1"/>
              </a:solidFill>
            </a:endParaRPr>
          </a:p>
          <a:p>
            <a:pPr algn="ctr"/>
            <a:endParaRPr lang="en-GB" sz="1200" dirty="0">
              <a:solidFill>
                <a:schemeClr val="tx1"/>
              </a:solidFill>
            </a:endParaRPr>
          </a:p>
          <a:p>
            <a:r>
              <a:rPr lang="en-GB" sz="1200" dirty="0">
                <a:solidFill>
                  <a:schemeClr val="tx1"/>
                </a:solidFill>
              </a:rPr>
              <a:t>Undertaking ICB delegated decisions at ICB Committees</a:t>
            </a:r>
            <a:r>
              <a:rPr lang="en-GB" sz="1200" b="1" dirty="0">
                <a:solidFill>
                  <a:srgbClr val="FF0000"/>
                </a:solidFill>
              </a:rPr>
              <a:t>*</a:t>
            </a:r>
            <a:r>
              <a:rPr lang="en-GB" sz="1200" b="1" dirty="0">
                <a:solidFill>
                  <a:schemeClr val="tx1"/>
                </a:solidFill>
              </a:rPr>
              <a:t>. </a:t>
            </a:r>
            <a:r>
              <a:rPr lang="en-GB" sz="1200" dirty="0">
                <a:solidFill>
                  <a:schemeClr val="tx1"/>
                </a:solidFill>
              </a:rPr>
              <a:t>The initial operating model will delegate functions / duties to committees, then longer-term to develop arrangements to delegate relevant functions to Relevant Bodies.</a:t>
            </a:r>
          </a:p>
          <a:p>
            <a:pPr algn="ctr"/>
            <a:endParaRPr lang="en-GB" sz="1200" dirty="0">
              <a:solidFill>
                <a:schemeClr val="tx1"/>
              </a:solidFill>
            </a:endParaRPr>
          </a:p>
          <a:p>
            <a:pPr algn="ctr"/>
            <a:endParaRPr lang="en-GB" sz="1200" dirty="0">
              <a:solidFill>
                <a:schemeClr val="tx1"/>
              </a:solidFill>
            </a:endParaRPr>
          </a:p>
        </p:txBody>
      </p:sp>
      <p:sp>
        <p:nvSpPr>
          <p:cNvPr id="16" name="TextBox 15">
            <a:extLst>
              <a:ext uri="{FF2B5EF4-FFF2-40B4-BE49-F238E27FC236}">
                <a16:creationId xmlns:a16="http://schemas.microsoft.com/office/drawing/2014/main" id="{4126DC9C-607D-4886-8A4F-ED763B4527DB}"/>
              </a:ext>
            </a:extLst>
          </p:cNvPr>
          <p:cNvSpPr txBox="1"/>
          <p:nvPr/>
        </p:nvSpPr>
        <p:spPr>
          <a:xfrm>
            <a:off x="183201" y="6182036"/>
            <a:ext cx="11759650" cy="461665"/>
          </a:xfrm>
          <a:prstGeom prst="rect">
            <a:avLst/>
          </a:prstGeom>
          <a:noFill/>
        </p:spPr>
        <p:txBody>
          <a:bodyPr wrap="square" rtlCol="0">
            <a:spAutoFit/>
          </a:bodyPr>
          <a:lstStyle/>
          <a:p>
            <a:r>
              <a:rPr lang="en-GB" sz="1200" b="1" dirty="0">
                <a:solidFill>
                  <a:srgbClr val="FF0000"/>
                </a:solidFill>
              </a:rPr>
              <a:t>(*)</a:t>
            </a:r>
            <a:r>
              <a:rPr lang="en-GB" sz="1200" dirty="0"/>
              <a:t> </a:t>
            </a:r>
            <a:r>
              <a:rPr lang="en-GB" sz="1200" dirty="0">
                <a:solidFill>
                  <a:srgbClr val="FF0000"/>
                </a:solidFill>
              </a:rPr>
              <a:t>Please also refer to ICB Governance Handbook to see more comprehensive details of where decisions are made. This also describes the various lines of accountability for planning, assurance, delivery functions etc of the ICB, plus ICB &amp; System Operating Models and Governance Arrangements (Scheme of Reservation &amp; Delegation: SoRD).</a:t>
            </a:r>
          </a:p>
        </p:txBody>
      </p:sp>
      <p:sp>
        <p:nvSpPr>
          <p:cNvPr id="17" name="Rectangle 16">
            <a:extLst>
              <a:ext uri="{FF2B5EF4-FFF2-40B4-BE49-F238E27FC236}">
                <a16:creationId xmlns:a16="http://schemas.microsoft.com/office/drawing/2014/main" id="{01AEEF3A-2DEE-4965-A6D7-64149E8B3C6B}"/>
              </a:ext>
            </a:extLst>
          </p:cNvPr>
          <p:cNvSpPr/>
          <p:nvPr/>
        </p:nvSpPr>
        <p:spPr>
          <a:xfrm>
            <a:off x="2088289" y="903600"/>
            <a:ext cx="3105788"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NHS England (NHSE) or ICBs may arrange for functions to be delegated or jointly delivered by Joint Committees. ICBs may delegate certain functions &amp; duties to another ICB. Provider Collaboratives may also be at pan-system level.</a:t>
            </a:r>
            <a:endParaRPr lang="en-GB" sz="2000" dirty="0">
              <a:solidFill>
                <a:schemeClr val="tx1"/>
              </a:solidFill>
            </a:endParaRPr>
          </a:p>
        </p:txBody>
      </p:sp>
      <p:sp>
        <p:nvSpPr>
          <p:cNvPr id="20" name="Rectangle 19">
            <a:extLst>
              <a:ext uri="{FF2B5EF4-FFF2-40B4-BE49-F238E27FC236}">
                <a16:creationId xmlns:a16="http://schemas.microsoft.com/office/drawing/2014/main" id="{26BF10B1-B924-475F-83FC-48E081DB254D}"/>
              </a:ext>
            </a:extLst>
          </p:cNvPr>
          <p:cNvSpPr/>
          <p:nvPr/>
        </p:nvSpPr>
        <p:spPr>
          <a:xfrm>
            <a:off x="2092799" y="3023277"/>
            <a:ext cx="3105785"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A joint committee between ICB / Local Authorities and any further members as appointed by it, arranging for how assessed needs in its area are to be met by the ICB, NHSE and the responsible Local Authorities. </a:t>
            </a:r>
            <a:endParaRPr lang="en-GB" sz="2000" dirty="0">
              <a:solidFill>
                <a:schemeClr val="tx1"/>
              </a:solidFill>
            </a:endParaRPr>
          </a:p>
        </p:txBody>
      </p:sp>
      <p:sp>
        <p:nvSpPr>
          <p:cNvPr id="21" name="Rectangle 20">
            <a:extLst>
              <a:ext uri="{FF2B5EF4-FFF2-40B4-BE49-F238E27FC236}">
                <a16:creationId xmlns:a16="http://schemas.microsoft.com/office/drawing/2014/main" id="{B25A6DB7-40BA-4C74-8EA9-E8C90220A1B6}"/>
              </a:ext>
            </a:extLst>
          </p:cNvPr>
          <p:cNvSpPr/>
          <p:nvPr/>
        </p:nvSpPr>
        <p:spPr>
          <a:xfrm>
            <a:off x="2088292" y="4075200"/>
            <a:ext cx="3106800"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 primary focus for how health &amp; care services are organised / delivered to reduce health &amp; care inequalities and to improve health &amp; care outcomes for their population. A local partnership that responds to strategic direction.</a:t>
            </a:r>
            <a:endParaRPr lang="en-GB" sz="2000" dirty="0">
              <a:solidFill>
                <a:schemeClr val="tx1"/>
              </a:solidFill>
            </a:endParaRPr>
          </a:p>
        </p:txBody>
      </p:sp>
      <p:sp>
        <p:nvSpPr>
          <p:cNvPr id="22" name="Rectangle 21">
            <a:extLst>
              <a:ext uri="{FF2B5EF4-FFF2-40B4-BE49-F238E27FC236}">
                <a16:creationId xmlns:a16="http://schemas.microsoft.com/office/drawing/2014/main" id="{6FAF4BA4-94E8-4900-84F5-25A5161776A0}"/>
              </a:ext>
            </a:extLst>
          </p:cNvPr>
          <p:cNvSpPr/>
          <p:nvPr/>
        </p:nvSpPr>
        <p:spPr>
          <a:xfrm>
            <a:off x="2092800" y="5126400"/>
            <a:ext cx="3105789"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Their role is to oversee the delivery of partnership arrangements working at scale, across multiple providers in order to provide resilience and to deliver system priorities.</a:t>
            </a:r>
            <a:endParaRPr lang="en-GB" sz="2000" dirty="0">
              <a:solidFill>
                <a:schemeClr val="tx1"/>
              </a:solidFill>
            </a:endParaRPr>
          </a:p>
        </p:txBody>
      </p:sp>
      <p:sp>
        <p:nvSpPr>
          <p:cNvPr id="23" name="Rectangle 22">
            <a:extLst>
              <a:ext uri="{FF2B5EF4-FFF2-40B4-BE49-F238E27FC236}">
                <a16:creationId xmlns:a16="http://schemas.microsoft.com/office/drawing/2014/main" id="{23497231-E1B7-41AE-B32C-572E1184C5CB}"/>
              </a:ext>
            </a:extLst>
          </p:cNvPr>
          <p:cNvSpPr/>
          <p:nvPr/>
        </p:nvSpPr>
        <p:spPr>
          <a:xfrm>
            <a:off x="5381241" y="1965600"/>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In addition to new functions &amp; responsibilities, statutory functions similar to those exercised by CCGs are conferred on ICBs. Associated Governance &amp; Leadership arrangements will use these to promote greater collaboration.</a:t>
            </a:r>
          </a:p>
        </p:txBody>
      </p:sp>
      <p:sp>
        <p:nvSpPr>
          <p:cNvPr id="24" name="Rectangle 23">
            <a:extLst>
              <a:ext uri="{FF2B5EF4-FFF2-40B4-BE49-F238E27FC236}">
                <a16:creationId xmlns:a16="http://schemas.microsoft.com/office/drawing/2014/main" id="{7460D9B3-31EE-4E51-A715-321708551FF2}"/>
              </a:ext>
            </a:extLst>
          </p:cNvPr>
          <p:cNvSpPr/>
          <p:nvPr/>
        </p:nvSpPr>
        <p:spPr>
          <a:xfrm>
            <a:off x="5394024" y="5126400"/>
            <a:ext cx="3105789" cy="925547"/>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Functions delegated to an NHS Provider or Collaborative will be set out in Delegation Agreement(s) stating ICB’s terms &amp; requirements on how to exercise the function, plus reporting / assurance requirements. </a:t>
            </a:r>
          </a:p>
        </p:txBody>
      </p:sp>
      <p:sp>
        <p:nvSpPr>
          <p:cNvPr id="25" name="Rectangle 24">
            <a:extLst>
              <a:ext uri="{FF2B5EF4-FFF2-40B4-BE49-F238E27FC236}">
                <a16:creationId xmlns:a16="http://schemas.microsoft.com/office/drawing/2014/main" id="{BC072DE2-7CED-4966-A95C-B601349D7268}"/>
              </a:ext>
            </a:extLst>
          </p:cNvPr>
          <p:cNvSpPr/>
          <p:nvPr/>
        </p:nvSpPr>
        <p:spPr>
          <a:xfrm>
            <a:off x="8673181" y="4075200"/>
            <a:ext cx="3106800" cy="925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Undertaking ICB-delegated decisions at Place Committees</a:t>
            </a:r>
            <a:r>
              <a:rPr lang="en-GB" sz="1200" b="1" dirty="0">
                <a:solidFill>
                  <a:srgbClr val="FF0000"/>
                </a:solidFill>
              </a:rPr>
              <a:t>*</a:t>
            </a:r>
            <a:r>
              <a:rPr lang="en-GB" sz="1200" dirty="0">
                <a:solidFill>
                  <a:schemeClr val="tx1"/>
                </a:solidFill>
              </a:rPr>
              <a:t> (It may not always be possible or desirable to delegate functions &amp; duties, though arrangements made will ensure communities are able to influence relevant decisions).</a:t>
            </a:r>
            <a:endParaRPr lang="en-GB" sz="1600" dirty="0">
              <a:solidFill>
                <a:schemeClr val="tx1"/>
              </a:solidFill>
            </a:endParaRPr>
          </a:p>
        </p:txBody>
      </p:sp>
      <p:sp>
        <p:nvSpPr>
          <p:cNvPr id="27" name="Rectangle 26">
            <a:extLst>
              <a:ext uri="{FF2B5EF4-FFF2-40B4-BE49-F238E27FC236}">
                <a16:creationId xmlns:a16="http://schemas.microsoft.com/office/drawing/2014/main" id="{2F46DA47-7249-4E26-8594-BA99FBBCB270}"/>
              </a:ext>
            </a:extLst>
          </p:cNvPr>
          <p:cNvSpPr/>
          <p:nvPr/>
        </p:nvSpPr>
        <p:spPr>
          <a:xfrm>
            <a:off x="5394024" y="3023277"/>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Key Function = to prepare an Integrated Care Strategy, setting how local needs &amp; National Mandate will be met; involving local people in production and having regard to local health &amp; wellbeing strategies / needs assessments.</a:t>
            </a:r>
          </a:p>
        </p:txBody>
      </p:sp>
      <p:sp>
        <p:nvSpPr>
          <p:cNvPr id="28" name="Rectangle 27">
            <a:extLst>
              <a:ext uri="{FF2B5EF4-FFF2-40B4-BE49-F238E27FC236}">
                <a16:creationId xmlns:a16="http://schemas.microsoft.com/office/drawing/2014/main" id="{79D52838-A342-4CEB-B91A-2982E92FE678}"/>
              </a:ext>
            </a:extLst>
          </p:cNvPr>
          <p:cNvSpPr/>
          <p:nvPr/>
        </p:nvSpPr>
        <p:spPr>
          <a:xfrm>
            <a:off x="141693" y="3023278"/>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Integrated Care Partnership (ICP)</a:t>
            </a:r>
          </a:p>
        </p:txBody>
      </p:sp>
      <p:sp>
        <p:nvSpPr>
          <p:cNvPr id="29" name="Rectangle 28">
            <a:extLst>
              <a:ext uri="{FF2B5EF4-FFF2-40B4-BE49-F238E27FC236}">
                <a16:creationId xmlns:a16="http://schemas.microsoft.com/office/drawing/2014/main" id="{41C1847A-3965-43B0-80B7-154279C44F05}"/>
              </a:ext>
            </a:extLst>
          </p:cNvPr>
          <p:cNvSpPr/>
          <p:nvPr/>
        </p:nvSpPr>
        <p:spPr>
          <a:xfrm>
            <a:off x="5394025" y="539304"/>
            <a:ext cx="3105788" cy="24823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Function</a:t>
            </a:r>
            <a:endParaRPr lang="en-GB" sz="3600" b="1">
              <a:solidFill>
                <a:schemeClr val="tx1"/>
              </a:solidFill>
            </a:endParaRPr>
          </a:p>
        </p:txBody>
      </p:sp>
      <p:sp>
        <p:nvSpPr>
          <p:cNvPr id="30" name="Rectangle 29">
            <a:extLst>
              <a:ext uri="{FF2B5EF4-FFF2-40B4-BE49-F238E27FC236}">
                <a16:creationId xmlns:a16="http://schemas.microsoft.com/office/drawing/2014/main" id="{48892ECF-5C06-460F-9B92-783583ADF920}"/>
              </a:ext>
            </a:extLst>
          </p:cNvPr>
          <p:cNvSpPr/>
          <p:nvPr/>
        </p:nvSpPr>
        <p:spPr>
          <a:xfrm>
            <a:off x="2088288" y="536350"/>
            <a:ext cx="3106800" cy="2482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Role</a:t>
            </a:r>
            <a:endParaRPr lang="en-GB" sz="3200" b="1">
              <a:solidFill>
                <a:schemeClr val="tx1"/>
              </a:solidFill>
            </a:endParaRPr>
          </a:p>
        </p:txBody>
      </p:sp>
      <p:sp>
        <p:nvSpPr>
          <p:cNvPr id="31" name="Rectangle 30">
            <a:extLst>
              <a:ext uri="{FF2B5EF4-FFF2-40B4-BE49-F238E27FC236}">
                <a16:creationId xmlns:a16="http://schemas.microsoft.com/office/drawing/2014/main" id="{693B65A9-1112-482F-A180-3604AEB06D63}"/>
              </a:ext>
            </a:extLst>
          </p:cNvPr>
          <p:cNvSpPr/>
          <p:nvPr/>
        </p:nvSpPr>
        <p:spPr>
          <a:xfrm>
            <a:off x="5394025" y="4075200"/>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Decisions taken as close as possible to / in consultation with local communities. Place Committees will be developed and delegated to, meaning local communities are able to influence relevant decisions affecting them.</a:t>
            </a:r>
          </a:p>
        </p:txBody>
      </p:sp>
      <p:sp>
        <p:nvSpPr>
          <p:cNvPr id="32" name="Rectangle 31">
            <a:extLst>
              <a:ext uri="{FF2B5EF4-FFF2-40B4-BE49-F238E27FC236}">
                <a16:creationId xmlns:a16="http://schemas.microsoft.com/office/drawing/2014/main" id="{9C3D1A6B-1BBE-4497-B8BB-1B363F65EAC9}"/>
              </a:ext>
            </a:extLst>
          </p:cNvPr>
          <p:cNvSpPr/>
          <p:nvPr/>
        </p:nvSpPr>
        <p:spPr>
          <a:xfrm>
            <a:off x="8674193" y="903600"/>
            <a:ext cx="3105788"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 commissioning functions of Relevant Bodies being exercised by e.g. a Joint Committee or delegation to another Relevant Body, depending on the nature of the partnerships and number of partners involved.</a:t>
            </a:r>
          </a:p>
        </p:txBody>
      </p:sp>
      <p:sp>
        <p:nvSpPr>
          <p:cNvPr id="33" name="Rectangle 32">
            <a:extLst>
              <a:ext uri="{FF2B5EF4-FFF2-40B4-BE49-F238E27FC236}">
                <a16:creationId xmlns:a16="http://schemas.microsoft.com/office/drawing/2014/main" id="{15231A53-4A5D-4FD7-8583-422A25248167}"/>
              </a:ext>
            </a:extLst>
          </p:cNvPr>
          <p:cNvSpPr/>
          <p:nvPr/>
        </p:nvSpPr>
        <p:spPr>
          <a:xfrm>
            <a:off x="8673181" y="3024000"/>
            <a:ext cx="3106800"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Considering how arrangements for the provision of health-related services can be more-closely integrated, including needs being met more effectively; having due regard to Secretary of State’s Mandate and involving Local Healthwatch</a:t>
            </a:r>
          </a:p>
        </p:txBody>
      </p:sp>
      <p:sp>
        <p:nvSpPr>
          <p:cNvPr id="34" name="Rectangle 33">
            <a:extLst>
              <a:ext uri="{FF2B5EF4-FFF2-40B4-BE49-F238E27FC236}">
                <a16:creationId xmlns:a16="http://schemas.microsoft.com/office/drawing/2014/main" id="{A687A4FF-23E9-4356-A1D8-F9A4400C4B94}"/>
              </a:ext>
            </a:extLst>
          </p:cNvPr>
          <p:cNvSpPr/>
          <p:nvPr/>
        </p:nvSpPr>
        <p:spPr>
          <a:xfrm>
            <a:off x="8673181" y="5126400"/>
            <a:ext cx="3106800" cy="925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Pending future regulations, to delegate relevant at-scale ICB functions to co-design, plan and deliver, to help our ICS tackle unwarranted variation, improve provider resilience and deliver the best care for patients / communities.</a:t>
            </a:r>
          </a:p>
        </p:txBody>
      </p:sp>
      <p:sp>
        <p:nvSpPr>
          <p:cNvPr id="35" name="Rectangle 34">
            <a:extLst>
              <a:ext uri="{FF2B5EF4-FFF2-40B4-BE49-F238E27FC236}">
                <a16:creationId xmlns:a16="http://schemas.microsoft.com/office/drawing/2014/main" id="{1BABBA69-096E-4761-A592-C937B16EEF1F}"/>
              </a:ext>
            </a:extLst>
          </p:cNvPr>
          <p:cNvSpPr/>
          <p:nvPr/>
        </p:nvSpPr>
        <p:spPr>
          <a:xfrm>
            <a:off x="8674193" y="542648"/>
            <a:ext cx="3105788" cy="24823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Examples of Key Decisions</a:t>
            </a:r>
            <a:endParaRPr lang="en-GB" sz="3200" b="1">
              <a:solidFill>
                <a:schemeClr val="tx1"/>
              </a:solidFill>
            </a:endParaRPr>
          </a:p>
        </p:txBody>
      </p:sp>
      <p:sp>
        <p:nvSpPr>
          <p:cNvPr id="37" name="TextBox 36">
            <a:extLst>
              <a:ext uri="{FF2B5EF4-FFF2-40B4-BE49-F238E27FC236}">
                <a16:creationId xmlns:a16="http://schemas.microsoft.com/office/drawing/2014/main" id="{9B1CD7F5-F7D1-4ADA-8CB8-453745E36B1A}"/>
              </a:ext>
            </a:extLst>
          </p:cNvPr>
          <p:cNvSpPr txBox="1"/>
          <p:nvPr/>
        </p:nvSpPr>
        <p:spPr>
          <a:xfrm>
            <a:off x="1251583" y="96573"/>
            <a:ext cx="9622886" cy="369332"/>
          </a:xfrm>
          <a:prstGeom prst="rect">
            <a:avLst/>
          </a:prstGeom>
          <a:noFill/>
        </p:spPr>
        <p:txBody>
          <a:bodyPr wrap="square" rtlCol="0">
            <a:spAutoFit/>
          </a:bodyPr>
          <a:lstStyle/>
          <a:p>
            <a:r>
              <a:rPr lang="en-GB" b="1" dirty="0">
                <a:solidFill>
                  <a:srgbClr val="FF0000"/>
                </a:solidFill>
              </a:rPr>
              <a:t>Functions &amp; Decisions Map – Staffordshire and Stoke-on-Trent Integrated Care Board / System</a:t>
            </a:r>
          </a:p>
        </p:txBody>
      </p:sp>
    </p:spTree>
    <p:extLst>
      <p:ext uri="{BB962C8B-B14F-4D97-AF65-F5344CB8AC3E}">
        <p14:creationId xmlns:p14="http://schemas.microsoft.com/office/powerpoint/2010/main" val="144457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D019EBB-1175-4956-B31D-CDF6CAF1EC86}"/>
              </a:ext>
            </a:extLst>
          </p:cNvPr>
          <p:cNvSpPr/>
          <p:nvPr/>
        </p:nvSpPr>
        <p:spPr>
          <a:xfrm>
            <a:off x="672339" y="493077"/>
            <a:ext cx="2041661" cy="4383723"/>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a:effectLst/>
                <a:latin typeface="Calibri" panose="020F0502020204030204" pitchFamily="34" charset="0"/>
                <a:ea typeface="Calibri" panose="020F0502020204030204" pitchFamily="34" charset="0"/>
                <a:cs typeface="Times New Roman" panose="02020603050405020304" pitchFamily="18" charset="0"/>
              </a:rPr>
              <a:t>The Staffordshire &amp; Stoke-on-Trent Integrated Care Partnership (ICP) </a:t>
            </a:r>
            <a:r>
              <a:rPr lang="en-GB" sz="900">
                <a:effectLst/>
                <a:latin typeface="Calibri" panose="020F0502020204030204" pitchFamily="34" charset="0"/>
                <a:ea typeface="Calibri" panose="020F0502020204030204" pitchFamily="34" charset="0"/>
                <a:cs typeface="Times New Roman" panose="02020603050405020304" pitchFamily="18" charset="0"/>
              </a:rPr>
              <a:t>is a statutory joint committee between the ICB and the two Local Authorities (City &amp; County Councils).</a:t>
            </a:r>
          </a:p>
          <a:p>
            <a:pPr algn="ctr">
              <a:spcAft>
                <a:spcPts val="1000"/>
              </a:spcAft>
            </a:pPr>
            <a:r>
              <a:rPr lang="en-GB" sz="900">
                <a:effectLst/>
                <a:latin typeface="Calibri" panose="020F0502020204030204" pitchFamily="34" charset="0"/>
                <a:ea typeface="Calibri" panose="020F0502020204030204" pitchFamily="34" charset="0"/>
                <a:cs typeface="Times New Roman" panose="02020603050405020304" pitchFamily="18" charset="0"/>
              </a:rPr>
              <a:t>The ICP prepares an </a:t>
            </a:r>
            <a:r>
              <a:rPr lang="en-GB" sz="900" b="1">
                <a:effectLst/>
                <a:latin typeface="Calibri" panose="020F0502020204030204" pitchFamily="34" charset="0"/>
                <a:ea typeface="Calibri" panose="020F0502020204030204" pitchFamily="34" charset="0"/>
                <a:cs typeface="Times New Roman" panose="02020603050405020304" pitchFamily="18" charset="0"/>
              </a:rPr>
              <a:t>Integrated Care Strategy</a:t>
            </a:r>
            <a:r>
              <a:rPr lang="en-GB" sz="900">
                <a:effectLst/>
                <a:latin typeface="Calibri" panose="020F0502020204030204" pitchFamily="34" charset="0"/>
                <a:ea typeface="Calibri" panose="020F0502020204030204" pitchFamily="34" charset="0"/>
                <a:cs typeface="Times New Roman" panose="02020603050405020304" pitchFamily="18" charset="0"/>
              </a:rPr>
              <a:t> setting out how the assessed health, social care and public health needs of people / the population are to be met by the ICB, the City &amp; County Councils, NHS England.</a:t>
            </a:r>
          </a:p>
          <a:p>
            <a:pPr algn="ctr">
              <a:spcAft>
                <a:spcPts val="1000"/>
              </a:spcAft>
            </a:pPr>
            <a:r>
              <a:rPr lang="en-GB" sz="900" i="1">
                <a:latin typeface="Calibri" panose="020F0502020204030204" pitchFamily="34" charset="0"/>
                <a:ea typeface="Calibri" panose="020F0502020204030204" pitchFamily="34" charset="0"/>
                <a:cs typeface="Times New Roman" panose="02020603050405020304" pitchFamily="18" charset="0"/>
              </a:rPr>
              <a:t>FEEDING INTO….</a:t>
            </a:r>
            <a:endParaRPr lang="en-GB" sz="900" i="1">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400"/>
              </a:spcAft>
            </a:pPr>
            <a:r>
              <a:rPr lang="en-GB" sz="900" b="1">
                <a:effectLst/>
                <a:ea typeface="Calibri" panose="020F0502020204030204" pitchFamily="34" charset="0"/>
                <a:cs typeface="Times New Roman" panose="02020603050405020304" pitchFamily="18" charset="0"/>
              </a:rPr>
              <a:t>Two Health &amp; Wellbeing Boards </a:t>
            </a:r>
            <a:r>
              <a:rPr lang="en-GB" sz="900">
                <a:effectLst/>
                <a:ea typeface="Calibri" panose="020F0502020204030204" pitchFamily="34" charset="0"/>
                <a:cs typeface="Times New Roman" panose="02020603050405020304" pitchFamily="18" charset="0"/>
              </a:rPr>
              <a:t>are statutory committees of the two Local Authorities, with statutory ICB membership.</a:t>
            </a:r>
          </a:p>
          <a:p>
            <a:pPr algn="ctr">
              <a:spcAft>
                <a:spcPts val="400"/>
              </a:spcAft>
            </a:pPr>
            <a:endParaRPr lang="en-GB" sz="300">
              <a:effectLst/>
              <a:ea typeface="Calibri" panose="020F0502020204030204" pitchFamily="34" charset="0"/>
              <a:cs typeface="Times New Roman" panose="02020603050405020304" pitchFamily="18" charset="0"/>
            </a:endParaRPr>
          </a:p>
          <a:p>
            <a:pPr algn="ctr">
              <a:spcAft>
                <a:spcPts val="400"/>
              </a:spcAft>
            </a:pPr>
            <a:r>
              <a:rPr lang="en-GB" sz="900">
                <a:latin typeface="Calibri" panose="020F0502020204030204" pitchFamily="34" charset="0"/>
                <a:cs typeface="Times New Roman" panose="02020603050405020304" pitchFamily="18" charset="0"/>
              </a:rPr>
              <a:t>The Boards discharge joint duties to:</a:t>
            </a:r>
          </a:p>
          <a:p>
            <a:pPr lvl="0" indent="-87313" algn="ctr">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Prepare Joint Strategic Needs Assessments (JSNAs) for the Local Authority areas;</a:t>
            </a:r>
          </a:p>
          <a:p>
            <a:pPr lvl="0" algn="ctr">
              <a:buSzPts val="800"/>
            </a:pPr>
            <a:endParaRPr lang="en-GB" sz="400">
              <a:latin typeface="Calibri" panose="020F0502020204030204" pitchFamily="34" charset="0"/>
              <a:cs typeface="Times New Roman" panose="02020603050405020304" pitchFamily="18" charset="0"/>
            </a:endParaRPr>
          </a:p>
          <a:p>
            <a:pPr lvl="0" indent="-87313" algn="ctr">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Prepare Joint Local Health and Wellbeing Strategies that set out how the Local Authorities, ICB and NHS England will meet </a:t>
            </a:r>
            <a:r>
              <a:rPr lang="en-GB" sz="900">
                <a:effectLst/>
                <a:ea typeface="Calibri" panose="020F0502020204030204" pitchFamily="34" charset="0"/>
                <a:cs typeface="Times New Roman" panose="02020603050405020304" pitchFamily="18" charset="0"/>
              </a:rPr>
              <a:t>assessed needs.</a:t>
            </a:r>
          </a:p>
          <a:p>
            <a:pPr algn="ctr">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6E1EDE37-5B4A-43C2-8B45-155FB565B0BC}"/>
              </a:ext>
            </a:extLst>
          </p:cNvPr>
          <p:cNvSpPr/>
          <p:nvPr/>
        </p:nvSpPr>
        <p:spPr>
          <a:xfrm>
            <a:off x="3235040" y="493077"/>
            <a:ext cx="5721919" cy="6212388"/>
          </a:xfrm>
          <a:prstGeom prst="roundRect">
            <a:avLst/>
          </a:prstGeom>
          <a:solidFill>
            <a:schemeClr val="accent5">
              <a:lumMod val="40000"/>
              <a:lumOff val="60000"/>
            </a:schemeClr>
          </a:solid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ctr">
              <a:lnSpc>
                <a:spcPct val="115000"/>
              </a:lnSpc>
              <a:spcAft>
                <a:spcPts val="1000"/>
              </a:spcAft>
            </a:pPr>
            <a:r>
              <a:rPr lang="en-GB" sz="900" b="1" dirty="0">
                <a:effectLst/>
                <a:ea typeface="Calibri" panose="020F0502020204030204" pitchFamily="34" charset="0"/>
                <a:cs typeface="Times New Roman" panose="02020603050405020304" pitchFamily="18" charset="0"/>
              </a:rPr>
              <a:t>The Integrated Care Board (ICB)</a:t>
            </a:r>
            <a:r>
              <a:rPr lang="en-GB" sz="900" dirty="0">
                <a:effectLst/>
                <a:ea typeface="Calibri" panose="020F0502020204030204" pitchFamily="34" charset="0"/>
                <a:cs typeface="Times New Roman" panose="02020603050405020304" pitchFamily="18" charset="0"/>
              </a:rPr>
              <a:t> is a statutory NHS organisation</a:t>
            </a:r>
            <a:r>
              <a:rPr lang="en-GB" sz="900" dirty="0">
                <a:ea typeface="Calibri" panose="020F0502020204030204" pitchFamily="34" charset="0"/>
                <a:cs typeface="Times New Roman" panose="02020603050405020304" pitchFamily="18" charset="0"/>
              </a:rPr>
              <a:t> whose </a:t>
            </a:r>
            <a:r>
              <a:rPr lang="en-GB" sz="900" dirty="0">
                <a:effectLst/>
                <a:ea typeface="Calibri" panose="020F0502020204030204" pitchFamily="34" charset="0"/>
                <a:cs typeface="Times New Roman" panose="02020603050405020304" pitchFamily="18" charset="0"/>
              </a:rPr>
              <a:t>Board discharges the following broad functions and makes associated decisions either directly or via its appointed committees: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Prepare a five-year </a:t>
            </a:r>
            <a:r>
              <a:rPr lang="en-GB" sz="900" b="1" dirty="0">
                <a:effectLst/>
                <a:ea typeface="Calibri" panose="020F0502020204030204" pitchFamily="34" charset="0"/>
                <a:cs typeface="Times New Roman" panose="02020603050405020304" pitchFamily="18" charset="0"/>
              </a:rPr>
              <a:t>Forward Plan</a:t>
            </a:r>
            <a:r>
              <a:rPr lang="en-GB" sz="900" dirty="0">
                <a:effectLst/>
                <a:ea typeface="Calibri" panose="020F0502020204030204" pitchFamily="34" charset="0"/>
                <a:cs typeface="Times New Roman" panose="02020603050405020304" pitchFamily="18" charset="0"/>
              </a:rPr>
              <a:t> with partner NHS providers to set out how ICB functions will be delivered to meet the health needs of local people, having due regard to Integrated Care Strategy </a:t>
            </a:r>
            <a:r>
              <a:rPr lang="en-GB" sz="900" dirty="0">
                <a:ea typeface="Calibri" panose="020F0502020204030204" pitchFamily="34" charset="0"/>
                <a:cs typeface="Times New Roman" panose="02020603050405020304" pitchFamily="18" charset="0"/>
              </a:rPr>
              <a:t>and</a:t>
            </a:r>
            <a:r>
              <a:rPr lang="en-GB" sz="900" dirty="0">
                <a:effectLst/>
                <a:ea typeface="Calibri" panose="020F0502020204030204" pitchFamily="34" charset="0"/>
                <a:cs typeface="Times New Roman" panose="02020603050405020304" pitchFamily="18" charset="0"/>
              </a:rPr>
              <a:t> Joint Local Health &amp; Wellbeing Strategies</a:t>
            </a:r>
          </a:p>
          <a:p>
            <a:pPr marL="87313" lvl="0" indent="-87313">
              <a:lnSpc>
                <a:spcPct val="115000"/>
              </a:lnSpc>
              <a:spcAft>
                <a:spcPts val="100"/>
              </a:spcAft>
              <a:buSzPts val="800"/>
              <a:buFont typeface="Symbol" panose="05050102010706020507" pitchFamily="18" charset="2"/>
              <a:buChar char=""/>
            </a:pPr>
            <a:r>
              <a:rPr lang="en-GB" sz="900" b="1" dirty="0">
                <a:effectLst/>
                <a:ea typeface="Calibri" panose="020F0502020204030204" pitchFamily="34" charset="0"/>
                <a:cs typeface="Times New Roman" panose="02020603050405020304" pitchFamily="18" charset="0"/>
              </a:rPr>
              <a:t>Allocate Resources</a:t>
            </a:r>
            <a:r>
              <a:rPr lang="en-GB" sz="900" dirty="0">
                <a:effectLst/>
                <a:ea typeface="Calibri" panose="020F0502020204030204" pitchFamily="34" charset="0"/>
                <a:cs typeface="Times New Roman" panose="02020603050405020304" pitchFamily="18" charset="0"/>
              </a:rPr>
              <a:t> across the system to deliver the </a:t>
            </a:r>
            <a:r>
              <a:rPr lang="en-GB" sz="900" dirty="0">
                <a:ea typeface="Calibri" panose="020F0502020204030204" pitchFamily="34" charset="0"/>
                <a:cs typeface="Times New Roman" panose="02020603050405020304" pitchFamily="18" charset="0"/>
              </a:rPr>
              <a:t>F</a:t>
            </a:r>
            <a:r>
              <a:rPr lang="en-GB" sz="900" dirty="0">
                <a:effectLst/>
                <a:ea typeface="Calibri" panose="020F0502020204030204" pitchFamily="34" charset="0"/>
                <a:cs typeface="Times New Roman" panose="02020603050405020304" pitchFamily="18" charset="0"/>
              </a:rPr>
              <a:t>orward Plan via a </a:t>
            </a:r>
            <a:r>
              <a:rPr lang="en-GB" sz="900" b="1" dirty="0">
                <a:effectLst/>
                <a:ea typeface="Calibri" panose="020F0502020204030204" pitchFamily="34" charset="0"/>
                <a:cs typeface="Times New Roman" panose="02020603050405020304" pitchFamily="18" charset="0"/>
              </a:rPr>
              <a:t>Joint Capital Resource Use Plan</a:t>
            </a:r>
            <a:r>
              <a:rPr lang="en-GB" sz="900" dirty="0">
                <a:effectLst/>
                <a:ea typeface="Calibri" panose="020F0502020204030204" pitchFamily="34" charset="0"/>
                <a:cs typeface="Times New Roman" panose="02020603050405020304" pitchFamily="18" charset="0"/>
              </a:rPr>
              <a:t>, </a:t>
            </a:r>
            <a:r>
              <a:rPr lang="en-GB" sz="900" dirty="0">
                <a:ea typeface="Calibri" panose="020F0502020204030204" pitchFamily="34" charset="0"/>
                <a:cs typeface="Times New Roman" panose="02020603050405020304" pitchFamily="18" charset="0"/>
              </a:rPr>
              <a:t>prepared with partner NHS providers</a:t>
            </a:r>
            <a:endParaRPr lang="en-GB" sz="900" b="1"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Establish </a:t>
            </a:r>
            <a:r>
              <a:rPr lang="en-GB" sz="900" b="1" dirty="0">
                <a:ea typeface="Calibri" panose="020F0502020204030204" pitchFamily="34" charset="0"/>
                <a:cs typeface="Times New Roman" panose="02020603050405020304" pitchFamily="18" charset="0"/>
              </a:rPr>
              <a:t>J</a:t>
            </a:r>
            <a:r>
              <a:rPr lang="en-GB" sz="900" b="1" dirty="0">
                <a:effectLst/>
                <a:ea typeface="Calibri" panose="020F0502020204030204" pitchFamily="34" charset="0"/>
                <a:cs typeface="Times New Roman" panose="02020603050405020304" pitchFamily="18" charset="0"/>
              </a:rPr>
              <a:t>oint </a:t>
            </a:r>
            <a:r>
              <a:rPr lang="en-GB" sz="900" b="1" dirty="0">
                <a:ea typeface="Calibri" panose="020F0502020204030204" pitchFamily="34" charset="0"/>
                <a:cs typeface="Times New Roman" panose="02020603050405020304" pitchFamily="18" charset="0"/>
              </a:rPr>
              <a:t>W</a:t>
            </a:r>
            <a:r>
              <a:rPr lang="en-GB" sz="900" b="1" dirty="0">
                <a:effectLst/>
                <a:ea typeface="Calibri" panose="020F0502020204030204" pitchFamily="34" charset="0"/>
                <a:cs typeface="Times New Roman" panose="02020603050405020304" pitchFamily="18" charset="0"/>
              </a:rPr>
              <a:t>orking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rrangements</a:t>
            </a:r>
            <a:r>
              <a:rPr lang="en-GB" sz="900" dirty="0">
                <a:effectLst/>
                <a:ea typeface="Calibri" panose="020F0502020204030204" pitchFamily="34" charset="0"/>
                <a:cs typeface="Times New Roman" panose="02020603050405020304" pitchFamily="18" charset="0"/>
              </a:rPr>
              <a:t> with partners that embed collaboration as the basis for delivery of joint priorities within the plans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Establish </a:t>
            </a:r>
            <a:r>
              <a:rPr lang="en-GB" sz="900" b="1" dirty="0">
                <a:ea typeface="Calibri" panose="020F0502020204030204" pitchFamily="34" charset="0"/>
                <a:cs typeface="Times New Roman" panose="02020603050405020304" pitchFamily="18" charset="0"/>
              </a:rPr>
              <a:t>G</a:t>
            </a:r>
            <a:r>
              <a:rPr lang="en-GB" sz="900" b="1" dirty="0">
                <a:effectLst/>
                <a:ea typeface="Calibri" panose="020F0502020204030204" pitchFamily="34" charset="0"/>
                <a:cs typeface="Times New Roman" panose="02020603050405020304" pitchFamily="18" charset="0"/>
              </a:rPr>
              <a:t>overnance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rrangements</a:t>
            </a:r>
            <a:r>
              <a:rPr lang="en-GB" sz="900" dirty="0">
                <a:effectLst/>
                <a:ea typeface="Calibri" panose="020F0502020204030204" pitchFamily="34" charset="0"/>
                <a:cs typeface="Times New Roman" panose="02020603050405020304" pitchFamily="18" charset="0"/>
              </a:rPr>
              <a:t> to support collective accountability between partner organisations for whole-system delivery &amp; performance to ensure statutory duties are met</a:t>
            </a:r>
            <a:r>
              <a:rPr lang="en-GB" sz="900" dirty="0">
                <a:ea typeface="Calibri" panose="020F0502020204030204" pitchFamily="34" charset="0"/>
                <a:cs typeface="Times New Roman" panose="02020603050405020304" pitchFamily="18" charset="0"/>
              </a:rPr>
              <a:t> – </a:t>
            </a:r>
            <a:r>
              <a:rPr lang="en-GB" sz="900" dirty="0">
                <a:effectLst/>
                <a:ea typeface="Calibri" panose="020F0502020204030204" pitchFamily="34" charset="0"/>
                <a:cs typeface="Times New Roman" panose="02020603050405020304" pitchFamily="18" charset="0"/>
              </a:rPr>
              <a:t>including preparing </a:t>
            </a:r>
            <a:r>
              <a:rPr lang="en-GB" sz="900" dirty="0">
                <a:ea typeface="Calibri" panose="020F0502020204030204" pitchFamily="34" charset="0"/>
                <a:cs typeface="Times New Roman" panose="02020603050405020304" pitchFamily="18" charset="0"/>
              </a:rPr>
              <a:t>the ICB C</a:t>
            </a:r>
            <a:r>
              <a:rPr lang="en-GB" sz="900" dirty="0">
                <a:effectLst/>
                <a:ea typeface="Calibri" panose="020F0502020204030204" pitchFamily="34" charset="0"/>
                <a:cs typeface="Times New Roman" panose="02020603050405020304" pitchFamily="18" charset="0"/>
              </a:rPr>
              <a:t>onstitution &amp; related documents that describe how these arrangements operate</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a:t>
            </a:r>
            <a:r>
              <a:rPr lang="en-GB" sz="900" b="1" dirty="0">
                <a:effectLst/>
                <a:ea typeface="Calibri" panose="020F0502020204030204" pitchFamily="34" charset="0"/>
                <a:cs typeface="Times New Roman" panose="02020603050405020304" pitchFamily="18" charset="0"/>
              </a:rPr>
              <a:t>Provision of Hospital </a:t>
            </a:r>
            <a:r>
              <a:rPr lang="en-GB" sz="900" b="1" dirty="0">
                <a:ea typeface="Calibri" panose="020F0502020204030204" pitchFamily="34" charset="0"/>
                <a:cs typeface="Times New Roman" panose="02020603050405020304" pitchFamily="18" charset="0"/>
              </a:rPr>
              <a:t>&amp;</a:t>
            </a:r>
            <a:r>
              <a:rPr lang="en-GB" sz="900" b="1" dirty="0">
                <a:effectLst/>
                <a:ea typeface="Calibri" panose="020F0502020204030204" pitchFamily="34" charset="0"/>
                <a:cs typeface="Times New Roman" panose="02020603050405020304" pitchFamily="18" charset="0"/>
              </a:rPr>
              <a:t> other Health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ervices</a:t>
            </a:r>
            <a:r>
              <a:rPr lang="en-GB" sz="900" dirty="0">
                <a:effectLst/>
                <a:ea typeface="Calibri" panose="020F0502020204030204" pitchFamily="34" charset="0"/>
                <a:cs typeface="Times New Roman" panose="02020603050405020304" pitchFamily="18" charset="0"/>
              </a:rPr>
              <a:t> in line with allocated resources across the ICS</a:t>
            </a:r>
            <a:r>
              <a:rPr lang="en-GB" sz="900" dirty="0">
                <a:ea typeface="Calibri" panose="020F0502020204030204" pitchFamily="34" charset="0"/>
                <a:cs typeface="Times New Roman" panose="02020603050405020304" pitchFamily="18" charset="0"/>
              </a:rPr>
              <a:t> – </a:t>
            </a:r>
            <a:r>
              <a:rPr lang="en-GB" sz="900" dirty="0">
                <a:effectLst/>
                <a:ea typeface="Calibri" panose="020F0502020204030204" pitchFamily="34" charset="0"/>
                <a:cs typeface="Times New Roman" panose="02020603050405020304" pitchFamily="18" charset="0"/>
              </a:rPr>
              <a:t>including putting contracts &amp; agreements in place to secure delivery of the Forward </a:t>
            </a:r>
            <a:r>
              <a:rPr lang="en-GB" sz="900" dirty="0">
                <a:ea typeface="Calibri" panose="020F0502020204030204" pitchFamily="34" charset="0"/>
                <a:cs typeface="Times New Roman" panose="02020603050405020304" pitchFamily="18" charset="0"/>
              </a:rPr>
              <a:t>P</a:t>
            </a:r>
            <a:r>
              <a:rPr lang="en-GB" sz="900" dirty="0">
                <a:effectLst/>
                <a:ea typeface="Calibri" panose="020F0502020204030204" pitchFamily="34" charset="0"/>
                <a:cs typeface="Times New Roman" panose="02020603050405020304" pitchFamily="18" charset="0"/>
              </a:rPr>
              <a:t>lan by providers, supporting them working at scale / at place to lead major service transformation programmes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provision of</a:t>
            </a:r>
            <a:r>
              <a:rPr lang="en-GB" sz="900" b="1" dirty="0">
                <a:effectLst/>
                <a:ea typeface="Calibri" panose="020F0502020204030204" pitchFamily="34" charset="0"/>
                <a:cs typeface="Times New Roman" panose="02020603050405020304" pitchFamily="18" charset="0"/>
              </a:rPr>
              <a:t> NHS Continuing </a:t>
            </a:r>
            <a:r>
              <a:rPr lang="en-GB" sz="900" b="1" dirty="0">
                <a:ea typeface="Calibri" panose="020F0502020204030204" pitchFamily="34" charset="0"/>
                <a:cs typeface="Times New Roman" panose="02020603050405020304" pitchFamily="18" charset="0"/>
              </a:rPr>
              <a:t>H</a:t>
            </a:r>
            <a:r>
              <a:rPr lang="en-GB" sz="900" b="1" dirty="0">
                <a:effectLst/>
                <a:ea typeface="Calibri" panose="020F0502020204030204" pitchFamily="34" charset="0"/>
                <a:cs typeface="Times New Roman" panose="02020603050405020304" pitchFamily="18" charset="0"/>
              </a:rPr>
              <a:t>ealthcare, Funded </a:t>
            </a:r>
            <a:r>
              <a:rPr lang="en-GB" sz="900" b="1" dirty="0">
                <a:ea typeface="Calibri" panose="020F0502020204030204" pitchFamily="34" charset="0"/>
                <a:cs typeface="Times New Roman" panose="02020603050405020304" pitchFamily="18" charset="0"/>
              </a:rPr>
              <a:t>N</a:t>
            </a:r>
            <a:r>
              <a:rPr lang="en-GB" sz="900" b="1" dirty="0">
                <a:effectLst/>
                <a:ea typeface="Calibri" panose="020F0502020204030204" pitchFamily="34" charset="0"/>
                <a:cs typeface="Times New Roman" panose="02020603050405020304" pitchFamily="18" charset="0"/>
              </a:rPr>
              <a:t>ursing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are, Personal </a:t>
            </a:r>
            <a:r>
              <a:rPr lang="en-GB" sz="900" b="1" dirty="0">
                <a:ea typeface="Calibri" panose="020F0502020204030204" pitchFamily="34" charset="0"/>
                <a:cs typeface="Times New Roman" panose="02020603050405020304" pitchFamily="18" charset="0"/>
              </a:rPr>
              <a:t>H</a:t>
            </a:r>
            <a:r>
              <a:rPr lang="en-GB" sz="900" b="1" dirty="0">
                <a:effectLst/>
                <a:ea typeface="Calibri" panose="020F0502020204030204" pitchFamily="34" charset="0"/>
                <a:cs typeface="Times New Roman" panose="02020603050405020304" pitchFamily="18" charset="0"/>
              </a:rPr>
              <a:t>ealth </a:t>
            </a:r>
            <a:r>
              <a:rPr lang="en-GB" sz="900" b="1" dirty="0">
                <a:ea typeface="Calibri" panose="020F0502020204030204" pitchFamily="34" charset="0"/>
                <a:cs typeface="Times New Roman" panose="02020603050405020304" pitchFamily="18" charset="0"/>
              </a:rPr>
              <a:t>B</a:t>
            </a:r>
            <a:r>
              <a:rPr lang="en-GB" sz="900" b="1" dirty="0">
                <a:effectLst/>
                <a:ea typeface="Calibri" panose="020F0502020204030204" pitchFamily="34" charset="0"/>
                <a:cs typeface="Times New Roman" panose="02020603050405020304" pitchFamily="18" charset="0"/>
              </a:rPr>
              <a:t>udgets </a:t>
            </a:r>
            <a:r>
              <a:rPr lang="en-GB" sz="900" dirty="0">
                <a:effectLst/>
                <a:ea typeface="Calibri" panose="020F0502020204030204" pitchFamily="34" charset="0"/>
                <a:cs typeface="Times New Roman" panose="02020603050405020304" pitchFamily="18" charset="0"/>
              </a:rPr>
              <a:t>and</a:t>
            </a:r>
            <a:r>
              <a:rPr lang="en-GB" sz="900" b="1" dirty="0">
                <a:effectLst/>
                <a:ea typeface="Calibri" panose="020F0502020204030204" pitchFamily="34" charset="0"/>
                <a:cs typeface="Times New Roman" panose="02020603050405020304" pitchFamily="18" charset="0"/>
              </a:rPr>
              <a:t> Direct </a:t>
            </a:r>
            <a:r>
              <a:rPr lang="en-GB" sz="900" b="1" dirty="0">
                <a:ea typeface="Calibri" panose="020F0502020204030204" pitchFamily="34" charset="0"/>
                <a:cs typeface="Times New Roman" panose="02020603050405020304" pitchFamily="18" charset="0"/>
              </a:rPr>
              <a:t>P</a:t>
            </a:r>
            <a:r>
              <a:rPr lang="en-GB" sz="900" b="1" dirty="0">
                <a:effectLst/>
                <a:ea typeface="Calibri" panose="020F0502020204030204" pitchFamily="34" charset="0"/>
                <a:cs typeface="Times New Roman" panose="02020603050405020304" pitchFamily="18" charset="0"/>
              </a:rPr>
              <a:t>ayments </a:t>
            </a:r>
            <a:r>
              <a:rPr lang="en-GB" sz="900" dirty="0">
                <a:effectLst/>
                <a:ea typeface="Calibri" panose="020F0502020204030204" pitchFamily="34" charset="0"/>
                <a:cs typeface="Times New Roman" panose="02020603050405020304" pitchFamily="18" charset="0"/>
              </a:rPr>
              <a:t>for healthcare</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provision of</a:t>
            </a:r>
            <a:r>
              <a:rPr lang="en-GB" sz="900" b="1" dirty="0">
                <a:effectLst/>
                <a:ea typeface="Calibri" panose="020F0502020204030204" pitchFamily="34" charset="0"/>
                <a:cs typeface="Times New Roman" panose="02020603050405020304" pitchFamily="18" charset="0"/>
              </a:rPr>
              <a:t> Primary </a:t>
            </a:r>
            <a:r>
              <a:rPr lang="en-GB" sz="900" b="1" dirty="0">
                <a:ea typeface="Calibri" panose="020F0502020204030204" pitchFamily="34" charset="0"/>
                <a:cs typeface="Times New Roman" panose="02020603050405020304" pitchFamily="18" charset="0"/>
              </a:rPr>
              <a:t>M</a:t>
            </a:r>
            <a:r>
              <a:rPr lang="en-GB" sz="900" b="1" dirty="0">
                <a:effectLst/>
                <a:ea typeface="Calibri" panose="020F0502020204030204" pitchFamily="34" charset="0"/>
                <a:cs typeface="Times New Roman" panose="02020603050405020304" pitchFamily="18" charset="0"/>
              </a:rPr>
              <a:t>edical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ervices</a:t>
            </a:r>
            <a:r>
              <a:rPr lang="en-GB" sz="900" dirty="0">
                <a:effectLst/>
                <a:ea typeface="Calibri" panose="020F0502020204030204" pitchFamily="34" charset="0"/>
                <a:cs typeface="Times New Roman" panose="02020603050405020304" pitchFamily="18" charset="0"/>
              </a:rPr>
              <a:t> </a:t>
            </a:r>
            <a:r>
              <a:rPr lang="en-GB" sz="900" i="1" dirty="0">
                <a:effectLst/>
                <a:ea typeface="Calibri" panose="020F0502020204030204" pitchFamily="34" charset="0"/>
                <a:cs typeface="Times New Roman" panose="02020603050405020304" pitchFamily="18" charset="0"/>
              </a:rPr>
              <a:t>(as delegated by NHS England).</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Manage </a:t>
            </a:r>
            <a:r>
              <a:rPr lang="en-GB" sz="900" b="1" dirty="0">
                <a:effectLst/>
                <a:ea typeface="Calibri" panose="020F0502020204030204" pitchFamily="34" charset="0"/>
                <a:cs typeface="Times New Roman" panose="02020603050405020304" pitchFamily="18" charset="0"/>
              </a:rPr>
              <a:t>Individual Funding Requests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Lead system-wide implementation of the </a:t>
            </a:r>
            <a:r>
              <a:rPr lang="en-GB" sz="900" b="1" dirty="0">
                <a:effectLst/>
                <a:ea typeface="Calibri" panose="020F0502020204030204" pitchFamily="34" charset="0"/>
                <a:cs typeface="Times New Roman" panose="02020603050405020304" pitchFamily="18" charset="0"/>
              </a:rPr>
              <a:t>People Plan</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Lead system-wide action on </a:t>
            </a:r>
            <a:r>
              <a:rPr lang="en-GB" sz="900" b="1" dirty="0">
                <a:effectLst/>
                <a:ea typeface="Calibri" panose="020F0502020204030204" pitchFamily="34" charset="0"/>
                <a:cs typeface="Times New Roman" panose="02020603050405020304" pitchFamily="18" charset="0"/>
              </a:rPr>
              <a:t>Data &amp; Digital</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Understand</a:t>
            </a:r>
            <a:r>
              <a:rPr lang="en-GB" sz="900" b="1" dirty="0">
                <a:effectLst/>
                <a:ea typeface="Calibri" panose="020F0502020204030204" pitchFamily="34" charset="0"/>
                <a:cs typeface="Times New Roman" panose="02020603050405020304" pitchFamily="18" charset="0"/>
              </a:rPr>
              <a:t> Local </a:t>
            </a:r>
            <a:r>
              <a:rPr lang="en-GB" sz="900" b="1" dirty="0">
                <a:ea typeface="Calibri" panose="020F0502020204030204" pitchFamily="34" charset="0"/>
                <a:cs typeface="Times New Roman" panose="02020603050405020304" pitchFamily="18" charset="0"/>
              </a:rPr>
              <a:t>P</a:t>
            </a:r>
            <a:r>
              <a:rPr lang="en-GB" sz="900" b="1" dirty="0">
                <a:effectLst/>
                <a:ea typeface="Calibri" panose="020F0502020204030204" pitchFamily="34" charset="0"/>
                <a:cs typeface="Times New Roman" panose="02020603050405020304" pitchFamily="18" charset="0"/>
              </a:rPr>
              <a:t>riorities, Delivery of Plans, </a:t>
            </a:r>
            <a:r>
              <a:rPr lang="en-GB" sz="900" b="1" dirty="0">
                <a:ea typeface="Calibri" panose="020F0502020204030204" pitchFamily="34" charset="0"/>
                <a:cs typeface="Times New Roman" panose="02020603050405020304" pitchFamily="18" charset="0"/>
              </a:rPr>
              <a:t>M</a:t>
            </a:r>
            <a:r>
              <a:rPr lang="en-GB" sz="900" b="1" dirty="0">
                <a:effectLst/>
                <a:ea typeface="Calibri" panose="020F0502020204030204" pitchFamily="34" charset="0"/>
                <a:cs typeface="Times New Roman" panose="02020603050405020304" pitchFamily="18" charset="0"/>
              </a:rPr>
              <a:t>onitors &amp;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ddresses </a:t>
            </a:r>
            <a:r>
              <a:rPr lang="en-GB" sz="900" b="1" dirty="0">
                <a:ea typeface="Calibri" panose="020F0502020204030204" pitchFamily="34" charset="0"/>
                <a:cs typeface="Times New Roman" panose="02020603050405020304" pitchFamily="18" charset="0"/>
              </a:rPr>
              <a:t>V</a:t>
            </a:r>
            <a:r>
              <a:rPr lang="en-GB" sz="900" b="1" dirty="0">
                <a:effectLst/>
                <a:ea typeface="Calibri" panose="020F0502020204030204" pitchFamily="34" charset="0"/>
                <a:cs typeface="Times New Roman" panose="02020603050405020304" pitchFamily="18" charset="0"/>
              </a:rPr>
              <a:t>ariation </a:t>
            </a:r>
            <a:r>
              <a:rPr lang="en-GB" sz="900" dirty="0">
                <a:effectLst/>
                <a:ea typeface="Calibri" panose="020F0502020204030204" pitchFamily="34" charset="0"/>
                <a:cs typeface="Times New Roman" panose="02020603050405020304" pitchFamily="18" charset="0"/>
              </a:rPr>
              <a:t>and</a:t>
            </a:r>
            <a:r>
              <a:rPr lang="en-GB" sz="900" b="1" dirty="0">
                <a:effectLst/>
                <a:ea typeface="Calibri" panose="020F0502020204030204" pitchFamily="34" charset="0"/>
                <a:cs typeface="Times New Roman" panose="02020603050405020304" pitchFamily="18" charset="0"/>
              </a:rPr>
              <a:t> Drives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ontinuous </a:t>
            </a:r>
            <a:r>
              <a:rPr lang="en-GB" sz="900" b="1" dirty="0">
                <a:ea typeface="Calibri" panose="020F0502020204030204" pitchFamily="34" charset="0"/>
                <a:cs typeface="Times New Roman" panose="02020603050405020304" pitchFamily="18" charset="0"/>
              </a:rPr>
              <a:t>I</a:t>
            </a:r>
            <a:r>
              <a:rPr lang="en-GB" sz="900" b="1" dirty="0">
                <a:effectLst/>
                <a:ea typeface="Calibri" panose="020F0502020204030204" pitchFamily="34" charset="0"/>
                <a:cs typeface="Times New Roman" panose="02020603050405020304" pitchFamily="18" charset="0"/>
              </a:rPr>
              <a:t>mprovement</a:t>
            </a:r>
            <a:r>
              <a:rPr lang="en-GB" sz="900" dirty="0">
                <a:effectLst/>
                <a:ea typeface="Calibri" panose="020F0502020204030204" pitchFamily="34" charset="0"/>
                <a:cs typeface="Times New Roman" panose="02020603050405020304" pitchFamily="18" charset="0"/>
              </a:rPr>
              <a:t> in performance &amp; outcomes, using joined-up data and digital capabilities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Ensure the NHS plays a full part in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ocial &amp; Economic </a:t>
            </a:r>
            <a:r>
              <a:rPr lang="en-GB" sz="900" b="1" dirty="0">
                <a:ea typeface="Calibri" panose="020F0502020204030204" pitchFamily="34" charset="0"/>
                <a:cs typeface="Times New Roman" panose="02020603050405020304" pitchFamily="18" charset="0"/>
              </a:rPr>
              <a:t>D</a:t>
            </a:r>
            <a:r>
              <a:rPr lang="en-GB" sz="900" b="1" dirty="0">
                <a:effectLst/>
                <a:ea typeface="Calibri" panose="020F0502020204030204" pitchFamily="34" charset="0"/>
                <a:cs typeface="Times New Roman" panose="02020603050405020304" pitchFamily="18" charset="0"/>
              </a:rPr>
              <a:t>evelopment and Environmental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ustainability</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Drive joint work on </a:t>
            </a:r>
            <a:r>
              <a:rPr lang="en-GB" sz="900" b="1" dirty="0">
                <a:effectLst/>
                <a:ea typeface="Calibri" panose="020F0502020204030204" pitchFamily="34" charset="0"/>
                <a:cs typeface="Times New Roman" panose="02020603050405020304" pitchFamily="18" charset="0"/>
              </a:rPr>
              <a:t>Estates, Procurement, Supply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hain &amp; Commercial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trategies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Plan for, responds to, and leads recovery from incidents (</a:t>
            </a:r>
            <a:r>
              <a:rPr lang="en-GB" sz="900" b="1" dirty="0">
                <a:effectLst/>
                <a:ea typeface="Calibri" panose="020F0502020204030204" pitchFamily="34" charset="0"/>
                <a:cs typeface="Times New Roman" panose="02020603050405020304" pitchFamily="18" charset="0"/>
              </a:rPr>
              <a:t>EPRR</a:t>
            </a:r>
            <a:r>
              <a:rPr lang="en-GB" sz="900" dirty="0">
                <a:effectLst/>
                <a:ea typeface="Calibri" panose="020F0502020204030204" pitchFamily="34" charset="0"/>
                <a:cs typeface="Times New Roman" panose="02020603050405020304" pitchFamily="18" charset="0"/>
              </a:rPr>
              <a:t>)</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Work with partners to </a:t>
            </a:r>
            <a:r>
              <a:rPr lang="en-GB" sz="900" b="1" dirty="0">
                <a:effectLst/>
                <a:ea typeface="Calibri" panose="020F0502020204030204" pitchFamily="34" charset="0"/>
                <a:cs typeface="Times New Roman" panose="02020603050405020304" pitchFamily="18" charset="0"/>
              </a:rPr>
              <a:t>safeguarding vulnerable children, young people and adults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a typeface="Calibri" panose="020F0502020204030204" pitchFamily="34" charset="0"/>
                <a:cs typeface="Times New Roman" panose="02020603050405020304" pitchFamily="18" charset="0"/>
              </a:rPr>
              <a:t>Determine employees </a:t>
            </a:r>
            <a:r>
              <a:rPr lang="en-GB" sz="900" b="1" dirty="0">
                <a:ea typeface="Calibri" panose="020F0502020204030204" pitchFamily="34" charset="0"/>
                <a:cs typeface="Times New Roman" panose="02020603050405020304" pitchFamily="18" charset="0"/>
              </a:rPr>
              <a:t>T</a:t>
            </a:r>
            <a:r>
              <a:rPr lang="en-GB" sz="900" b="1" dirty="0">
                <a:effectLst/>
                <a:ea typeface="Calibri" panose="020F0502020204030204" pitchFamily="34" charset="0"/>
                <a:cs typeface="Times New Roman" panose="02020603050405020304" pitchFamily="18" charset="0"/>
              </a:rPr>
              <a:t>erms &amp; Conditions</a:t>
            </a:r>
            <a:r>
              <a:rPr lang="en-GB" sz="900" dirty="0">
                <a:effectLst/>
                <a:ea typeface="Calibri" panose="020F0502020204030204" pitchFamily="34" charset="0"/>
                <a:cs typeface="Times New Roman" panose="02020603050405020304" pitchFamily="18" charset="0"/>
              </a:rPr>
              <a:t> </a:t>
            </a:r>
            <a:r>
              <a:rPr lang="en-GB" sz="900" dirty="0">
                <a:ea typeface="Calibri" panose="020F0502020204030204" pitchFamily="34" charset="0"/>
                <a:cs typeface="Times New Roman" panose="02020603050405020304" pitchFamily="18" charset="0"/>
              </a:rPr>
              <a:t>and Board / Committee members </a:t>
            </a:r>
            <a:r>
              <a:rPr lang="en-GB" sz="900" b="1" dirty="0">
                <a:ea typeface="Calibri" panose="020F0502020204030204" pitchFamily="34" charset="0"/>
                <a:cs typeface="Times New Roman" panose="02020603050405020304" pitchFamily="18" charset="0"/>
              </a:rPr>
              <a:t>R</a:t>
            </a:r>
            <a:r>
              <a:rPr lang="en-GB" sz="900" b="1" dirty="0">
                <a:effectLst/>
                <a:ea typeface="Calibri" panose="020F0502020204030204" pitchFamily="34" charset="0"/>
                <a:cs typeface="Times New Roman" panose="02020603050405020304" pitchFamily="18" charset="0"/>
              </a:rPr>
              <a:t>emuneration &amp; Allowances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Prepare an </a:t>
            </a:r>
            <a:r>
              <a:rPr lang="en-GB" sz="900" b="1" dirty="0">
                <a:effectLst/>
                <a:ea typeface="Calibri" panose="020F0502020204030204" pitchFamily="34" charset="0"/>
                <a:cs typeface="Times New Roman" panose="02020603050405020304" pitchFamily="18" charset="0"/>
              </a:rPr>
              <a:t>Annual Report &amp; Accounts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Maintain a </a:t>
            </a:r>
            <a:r>
              <a:rPr lang="en-GB" sz="900" b="1" dirty="0">
                <a:effectLst/>
                <a:ea typeface="Calibri" panose="020F0502020204030204" pitchFamily="34" charset="0"/>
                <a:cs typeface="Times New Roman" panose="02020603050405020304" pitchFamily="18" charset="0"/>
              </a:rPr>
              <a:t>Register of Interests</a:t>
            </a:r>
            <a:r>
              <a:rPr lang="en-GB" sz="900" dirty="0">
                <a:effectLst/>
                <a:ea typeface="Calibri" panose="020F0502020204030204" pitchFamily="34" charset="0"/>
                <a:cs typeface="Times New Roman" panose="02020603050405020304" pitchFamily="18" charset="0"/>
              </a:rPr>
              <a:t> and manage Conflicts of </a:t>
            </a:r>
            <a:r>
              <a:rPr lang="en-GB" sz="900" dirty="0">
                <a:ea typeface="Calibri" panose="020F0502020204030204" pitchFamily="34" charset="0"/>
                <a:cs typeface="Times New Roman" panose="02020603050405020304" pitchFamily="18" charset="0"/>
              </a:rPr>
              <a:t>I</a:t>
            </a:r>
            <a:r>
              <a:rPr lang="en-GB" sz="900" dirty="0">
                <a:effectLst/>
                <a:ea typeface="Calibri" panose="020F0502020204030204" pitchFamily="34" charset="0"/>
                <a:cs typeface="Times New Roman" panose="02020603050405020304" pitchFamily="18" charset="0"/>
              </a:rPr>
              <a:t>nterest</a:t>
            </a:r>
          </a:p>
          <a:p>
            <a:pPr marL="182563">
              <a:lnSpc>
                <a:spcPct val="115000"/>
              </a:lnSpc>
              <a:spcAft>
                <a:spcPts val="1000"/>
              </a:spcAft>
            </a:pPr>
            <a:r>
              <a:rPr lang="en-GB" sz="900" b="1" dirty="0">
                <a:solidFill>
                  <a:srgbClr val="4F81BD"/>
                </a:solidFill>
                <a:effectLst/>
                <a:ea typeface="Calibri" panose="020F0502020204030204" pitchFamily="34" charset="0"/>
                <a:cs typeface="Times New Roman" panose="02020603050405020304" pitchFamily="18" charset="0"/>
              </a:rPr>
              <a:t>The ICB’s Scheme of Reservation and Delegation provides detailed information on the functions and decisions that are reserved to the ICB’s Board and those that are delegated to the Board’s committees, sub-committees and to ICB employees. It also sets out any ICB functions delegated to other bodies or to joint committees with other bodies, and how functions delegated to the ICB will be exercised.</a:t>
            </a:r>
            <a:endParaRPr lang="en-GB" sz="900" dirty="0">
              <a:effectLst/>
              <a:ea typeface="Calibri" panose="020F0502020204030204" pitchFamily="34" charset="0"/>
              <a:cs typeface="Times New Roman" panose="02020603050405020304" pitchFamily="18" charset="0"/>
            </a:endParaRPr>
          </a:p>
          <a:p>
            <a:pPr algn="ctr">
              <a:lnSpc>
                <a:spcPct val="115000"/>
              </a:lnSpc>
              <a:spcAft>
                <a:spcPts val="1000"/>
              </a:spcAft>
            </a:pPr>
            <a:r>
              <a:rPr lang="en-GB" sz="900" dirty="0">
                <a:solidFill>
                  <a:srgbClr val="4F81BD"/>
                </a:solidFill>
                <a:effectLst/>
                <a:ea typeface="Calibri" panose="020F0502020204030204" pitchFamily="34" charset="0"/>
                <a:cs typeface="Times New Roman" panose="02020603050405020304" pitchFamily="18" charset="0"/>
              </a:rPr>
              <a:t> </a:t>
            </a:r>
            <a:endParaRPr lang="en-GB" sz="900" dirty="0">
              <a:effectLst/>
              <a:ea typeface="Calibri" panose="020F0502020204030204" pitchFamily="34"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B016D76E-F481-4CF5-9685-88D466795FB4}"/>
              </a:ext>
            </a:extLst>
          </p:cNvPr>
          <p:cNvSpPr/>
          <p:nvPr/>
        </p:nvSpPr>
        <p:spPr>
          <a:xfrm>
            <a:off x="644828" y="5050931"/>
            <a:ext cx="2041660" cy="1643016"/>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a:ea typeface="Calibri" panose="020F0502020204030204" pitchFamily="34" charset="0"/>
                <a:cs typeface="Times New Roman" panose="02020603050405020304" pitchFamily="18" charset="0"/>
              </a:rPr>
              <a:t>The We</a:t>
            </a:r>
            <a:r>
              <a:rPr lang="en-GB" sz="900" b="1">
                <a:effectLst/>
                <a:ea typeface="Calibri" panose="020F0502020204030204" pitchFamily="34" charset="0"/>
                <a:cs typeface="Times New Roman" panose="02020603050405020304" pitchFamily="18" charset="0"/>
              </a:rPr>
              <a:t>st Midlands Integrated Commissioning Committee </a:t>
            </a:r>
            <a:r>
              <a:rPr lang="en-GB" sz="900">
                <a:effectLst/>
                <a:ea typeface="Calibri" panose="020F0502020204030204" pitchFamily="34" charset="0"/>
                <a:cs typeface="Times New Roman" panose="02020603050405020304" pitchFamily="18" charset="0"/>
              </a:rPr>
              <a:t>is a joint committee between NHS England and the ICBs in the W</a:t>
            </a:r>
            <a:r>
              <a:rPr lang="en-GB" sz="900">
                <a:ea typeface="Calibri" panose="020F0502020204030204" pitchFamily="34" charset="0"/>
                <a:cs typeface="Times New Roman" panose="02020603050405020304" pitchFamily="18" charset="0"/>
              </a:rPr>
              <a:t>e</a:t>
            </a:r>
            <a:r>
              <a:rPr lang="en-GB" sz="900">
                <a:effectLst/>
                <a:ea typeface="Calibri" panose="020F0502020204030204" pitchFamily="34" charset="0"/>
                <a:cs typeface="Times New Roman" panose="02020603050405020304" pitchFamily="18" charset="0"/>
              </a:rPr>
              <a:t>st Midlands. </a:t>
            </a:r>
          </a:p>
          <a:p>
            <a:pPr algn="ctr">
              <a:spcAft>
                <a:spcPts val="1000"/>
              </a:spcAft>
            </a:pPr>
            <a:r>
              <a:rPr lang="en-GB" sz="900">
                <a:effectLst/>
                <a:ea typeface="Calibri" panose="020F0502020204030204" pitchFamily="34" charset="0"/>
                <a:cs typeface="Times New Roman" panose="02020603050405020304" pitchFamily="18" charset="0"/>
              </a:rPr>
              <a:t>The Committee </a:t>
            </a:r>
            <a:r>
              <a:rPr lang="en-GB" sz="900">
                <a:ea typeface="Calibri" panose="020F0502020204030204" pitchFamily="34" charset="0"/>
                <a:cs typeface="Times New Roman" panose="02020603050405020304" pitchFamily="18" charset="0"/>
              </a:rPr>
              <a:t>arranges for the provision of specialised services – acute </a:t>
            </a:r>
            <a:r>
              <a:rPr lang="en-GB" sz="900">
                <a:effectLst/>
                <a:ea typeface="Calibri" panose="020F0502020204030204" pitchFamily="34" charset="0"/>
                <a:cs typeface="Times New Roman" panose="02020603050405020304" pitchFamily="18" charset="0"/>
              </a:rPr>
              <a:t>&amp; pharmacy services, specialised mental health, learning disabilities and autism services.</a:t>
            </a:r>
          </a:p>
        </p:txBody>
      </p:sp>
      <p:sp>
        <p:nvSpPr>
          <p:cNvPr id="7" name="Rectangle: Rounded Corners 6">
            <a:extLst>
              <a:ext uri="{FF2B5EF4-FFF2-40B4-BE49-F238E27FC236}">
                <a16:creationId xmlns:a16="http://schemas.microsoft.com/office/drawing/2014/main" id="{300DF02C-DEAB-41CF-B552-B78F2BD9E89B}"/>
              </a:ext>
            </a:extLst>
          </p:cNvPr>
          <p:cNvSpPr/>
          <p:nvPr/>
        </p:nvSpPr>
        <p:spPr>
          <a:xfrm>
            <a:off x="9477999" y="493077"/>
            <a:ext cx="2041200" cy="3097258"/>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dirty="0">
                <a:latin typeface="Calibri" panose="020F0502020204030204" pitchFamily="34" charset="0"/>
                <a:cs typeface="Times New Roman" panose="02020603050405020304" pitchFamily="18" charset="0"/>
              </a:rPr>
              <a:t>“Place” Partnerships </a:t>
            </a:r>
            <a:r>
              <a:rPr lang="en-GB" sz="900" dirty="0">
                <a:latin typeface="Calibri" panose="020F0502020204030204" pitchFamily="34" charset="0"/>
                <a:cs typeface="Times New Roman" panose="02020603050405020304" pitchFamily="18" charset="0"/>
              </a:rPr>
              <a:t>bring together all partner organisations within specific localities, incorporating a number of Neighbourhoods.</a:t>
            </a:r>
          </a:p>
          <a:p>
            <a:pPr algn="ctr">
              <a:spcAft>
                <a:spcPts val="1000"/>
              </a:spcAft>
            </a:pPr>
            <a:r>
              <a:rPr lang="en-GB" sz="900" dirty="0">
                <a:latin typeface="Calibri" panose="020F0502020204030204" pitchFamily="34" charset="0"/>
                <a:cs typeface="Times New Roman" panose="02020603050405020304" pitchFamily="18" charset="0"/>
              </a:rPr>
              <a:t>They locally help co-develop and implement national requirements. Providing operational support for and interface with Neighbourhood-level teams to deliver local service development &amp; improvement. Including designing, planning &amp; implementing specified programmes of work in line with local priorities. Running Costs &amp; Programme Budgets may be delegated as part of ICB’s annual budget setting arrangements to enable local delivery of ICB functions.</a:t>
            </a:r>
          </a:p>
        </p:txBody>
      </p:sp>
      <p:sp>
        <p:nvSpPr>
          <p:cNvPr id="8" name="Rectangle: Rounded Corners 7">
            <a:extLst>
              <a:ext uri="{FF2B5EF4-FFF2-40B4-BE49-F238E27FC236}">
                <a16:creationId xmlns:a16="http://schemas.microsoft.com/office/drawing/2014/main" id="{6BB3F518-D0A9-4CF7-83A7-128431CDC402}"/>
              </a:ext>
            </a:extLst>
          </p:cNvPr>
          <p:cNvSpPr/>
          <p:nvPr/>
        </p:nvSpPr>
        <p:spPr>
          <a:xfrm>
            <a:off x="9477999" y="3756663"/>
            <a:ext cx="2041200" cy="2937284"/>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a:latin typeface="Calibri" panose="020F0502020204030204" pitchFamily="34" charset="0"/>
                <a:cs typeface="Times New Roman" panose="02020603050405020304" pitchFamily="18" charset="0"/>
              </a:rPr>
              <a:t>The Provider Collaborative </a:t>
            </a:r>
            <a:r>
              <a:rPr lang="en-GB" sz="900">
                <a:latin typeface="Calibri" panose="020F0502020204030204" pitchFamily="34" charset="0"/>
                <a:cs typeface="Times New Roman" panose="02020603050405020304" pitchFamily="18" charset="0"/>
              </a:rPr>
              <a:t>is comprised of statutory NHS provider organisations that work together at scale to secure the benefits of collaborative working and mutual aid. </a:t>
            </a:r>
          </a:p>
          <a:p>
            <a:pPr algn="ctr">
              <a:spcAft>
                <a:spcPts val="1000"/>
              </a:spcAft>
            </a:pPr>
            <a:r>
              <a:rPr lang="en-GB" sz="900">
                <a:latin typeface="Calibri" panose="020F0502020204030204" pitchFamily="34" charset="0"/>
                <a:cs typeface="Times New Roman" panose="02020603050405020304" pitchFamily="18" charset="0"/>
              </a:rPr>
              <a:t>The Collaborative:</a:t>
            </a:r>
          </a:p>
          <a:p>
            <a:pPr indent="-87313" algn="ctr">
              <a:spcAft>
                <a:spcPts val="1000"/>
              </a:spcAft>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Enables accelerates post-pandemic recovery of elective services, addressing inequalities in access and outcomes;</a:t>
            </a:r>
          </a:p>
          <a:p>
            <a:pPr indent="-87313" algn="ctr">
              <a:spcAft>
                <a:spcPts val="1000"/>
              </a:spcAft>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Maximises the collective impact of the provider organisations as ‘anchor institutions’ (e.g. purchasing more locally, reducing environment impact, supporting local recruitment etc).</a:t>
            </a:r>
          </a:p>
        </p:txBody>
      </p:sp>
      <p:sp>
        <p:nvSpPr>
          <p:cNvPr id="9" name="TextBox 8">
            <a:extLst>
              <a:ext uri="{FF2B5EF4-FFF2-40B4-BE49-F238E27FC236}">
                <a16:creationId xmlns:a16="http://schemas.microsoft.com/office/drawing/2014/main" id="{3469889C-2DA9-4998-9CB8-43C020CCF8EA}"/>
              </a:ext>
            </a:extLst>
          </p:cNvPr>
          <p:cNvSpPr txBox="1"/>
          <p:nvPr/>
        </p:nvSpPr>
        <p:spPr>
          <a:xfrm>
            <a:off x="1284556" y="48532"/>
            <a:ext cx="9622886" cy="369332"/>
          </a:xfrm>
          <a:prstGeom prst="rect">
            <a:avLst/>
          </a:prstGeom>
          <a:noFill/>
        </p:spPr>
        <p:txBody>
          <a:bodyPr wrap="square" rtlCol="0">
            <a:spAutoFit/>
          </a:bodyPr>
          <a:lstStyle/>
          <a:p>
            <a:r>
              <a:rPr lang="en-GB" b="1">
                <a:solidFill>
                  <a:srgbClr val="FF0000"/>
                </a:solidFill>
              </a:rPr>
              <a:t>Functions &amp; Decisions Map – Staffordshire and Stoke-on-Trent Integrated Care Board / System</a:t>
            </a:r>
          </a:p>
        </p:txBody>
      </p:sp>
    </p:spTree>
    <p:extLst>
      <p:ext uri="{BB962C8B-B14F-4D97-AF65-F5344CB8AC3E}">
        <p14:creationId xmlns:p14="http://schemas.microsoft.com/office/powerpoint/2010/main" val="3423445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EA014-7AF8-4618-A7B6-20A1A737CB67}"/>
              </a:ext>
            </a:extLst>
          </p:cNvPr>
          <p:cNvSpPr>
            <a:spLocks noGrp="1"/>
          </p:cNvSpPr>
          <p:nvPr>
            <p:ph type="title"/>
          </p:nvPr>
        </p:nvSpPr>
        <p:spPr>
          <a:xfrm>
            <a:off x="282665" y="306009"/>
            <a:ext cx="5013960" cy="314144"/>
          </a:xfrm>
        </p:spPr>
        <p:txBody>
          <a:bodyPr>
            <a:normAutofit fontScale="90000"/>
          </a:bodyPr>
          <a:lstStyle/>
          <a:p>
            <a:r>
              <a:rPr lang="en-GB" sz="1800" b="1" dirty="0">
                <a:solidFill>
                  <a:srgbClr val="FF0000"/>
                </a:solidFill>
              </a:rPr>
              <a:t>Key Principles about the Functions &amp; Decisions Map</a:t>
            </a:r>
          </a:p>
        </p:txBody>
      </p:sp>
      <p:sp>
        <p:nvSpPr>
          <p:cNvPr id="3" name="TextBox 2">
            <a:extLst>
              <a:ext uri="{FF2B5EF4-FFF2-40B4-BE49-F238E27FC236}">
                <a16:creationId xmlns:a16="http://schemas.microsoft.com/office/drawing/2014/main" id="{BFF949DD-8E6B-4C80-9B09-D8E387AC3046}"/>
              </a:ext>
            </a:extLst>
          </p:cNvPr>
          <p:cNvSpPr txBox="1"/>
          <p:nvPr/>
        </p:nvSpPr>
        <p:spPr>
          <a:xfrm>
            <a:off x="282665" y="683032"/>
            <a:ext cx="11425646" cy="323165"/>
          </a:xfrm>
          <a:prstGeom prst="rect">
            <a:avLst/>
          </a:prstGeom>
          <a:noFill/>
        </p:spPr>
        <p:txBody>
          <a:bodyPr wrap="square" rtlCol="0">
            <a:spAutoFit/>
          </a:bodyPr>
          <a:lstStyle/>
          <a:p>
            <a:r>
              <a:rPr lang="en-GB" sz="1500" i="1" dirty="0"/>
              <a:t>Extracts from NHS Statutory Guidance about what can be delegated and to whom: to understand the scope of ICB Functions &amp; Decisions</a:t>
            </a:r>
          </a:p>
        </p:txBody>
      </p:sp>
      <p:sp>
        <p:nvSpPr>
          <p:cNvPr id="5" name="Rectangle: Rounded Corners 4">
            <a:extLst>
              <a:ext uri="{FF2B5EF4-FFF2-40B4-BE49-F238E27FC236}">
                <a16:creationId xmlns:a16="http://schemas.microsoft.com/office/drawing/2014/main" id="{AC45C2A3-57DF-4551-8DDE-5D512D461DDA}"/>
              </a:ext>
            </a:extLst>
          </p:cNvPr>
          <p:cNvSpPr/>
          <p:nvPr/>
        </p:nvSpPr>
        <p:spPr>
          <a:xfrm>
            <a:off x="714103" y="1782209"/>
            <a:ext cx="2534194" cy="653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ICB as Accountable Body for the Function</a:t>
            </a:r>
          </a:p>
        </p:txBody>
      </p:sp>
      <p:sp>
        <p:nvSpPr>
          <p:cNvPr id="6" name="Rectangle: Rounded Corners 5">
            <a:extLst>
              <a:ext uri="{FF2B5EF4-FFF2-40B4-BE49-F238E27FC236}">
                <a16:creationId xmlns:a16="http://schemas.microsoft.com/office/drawing/2014/main" id="{382F7407-7E5A-46B3-9103-BF22D00BE12C}"/>
              </a:ext>
            </a:extLst>
          </p:cNvPr>
          <p:cNvSpPr/>
          <p:nvPr/>
        </p:nvSpPr>
        <p:spPr>
          <a:xfrm>
            <a:off x="714103" y="4079965"/>
            <a:ext cx="2534194" cy="653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Recipient Responsible for doing the Function</a:t>
            </a:r>
          </a:p>
        </p:txBody>
      </p:sp>
      <p:cxnSp>
        <p:nvCxnSpPr>
          <p:cNvPr id="12" name="Straight Arrow Connector 11">
            <a:extLst>
              <a:ext uri="{FF2B5EF4-FFF2-40B4-BE49-F238E27FC236}">
                <a16:creationId xmlns:a16="http://schemas.microsoft.com/office/drawing/2014/main" id="{931B935C-AF58-4166-96E0-16A6301E6807}"/>
              </a:ext>
            </a:extLst>
          </p:cNvPr>
          <p:cNvCxnSpPr>
            <a:stCxn id="5" idx="2"/>
            <a:endCxn id="6" idx="0"/>
          </p:cNvCxnSpPr>
          <p:nvPr/>
        </p:nvCxnSpPr>
        <p:spPr>
          <a:xfrm>
            <a:off x="1981200" y="2435352"/>
            <a:ext cx="0" cy="164461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FA6B6F4E-4A1B-47EA-A0CD-CAC69BB846B7}"/>
              </a:ext>
            </a:extLst>
          </p:cNvPr>
          <p:cNvSpPr/>
          <p:nvPr/>
        </p:nvSpPr>
        <p:spPr>
          <a:xfrm>
            <a:off x="714103" y="2884276"/>
            <a:ext cx="2534194" cy="65314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effectLst>
                  <a:outerShdw blurRad="38100" dist="38100" dir="2700000" algn="tl">
                    <a:srgbClr val="000000">
                      <a:alpha val="43137"/>
                    </a:srgbClr>
                  </a:outerShdw>
                </a:effectLst>
              </a:rPr>
              <a:t>Delegation of </a:t>
            </a:r>
          </a:p>
          <a:p>
            <a:pPr algn="ctr"/>
            <a:r>
              <a:rPr lang="en-GB">
                <a:solidFill>
                  <a:schemeClr val="tx1"/>
                </a:solidFill>
                <a:effectLst>
                  <a:outerShdw blurRad="38100" dist="38100" dir="2700000" algn="tl">
                    <a:srgbClr val="000000">
                      <a:alpha val="43137"/>
                    </a:srgbClr>
                  </a:outerShdw>
                </a:effectLst>
              </a:rPr>
              <a:t>the Function</a:t>
            </a:r>
          </a:p>
        </p:txBody>
      </p:sp>
      <p:sp>
        <p:nvSpPr>
          <p:cNvPr id="13" name="Rectangle: Rounded Corners 12">
            <a:extLst>
              <a:ext uri="{FF2B5EF4-FFF2-40B4-BE49-F238E27FC236}">
                <a16:creationId xmlns:a16="http://schemas.microsoft.com/office/drawing/2014/main" id="{30944943-ED1F-4AFF-BCF3-F54C805C7E05}"/>
              </a:ext>
            </a:extLst>
          </p:cNvPr>
          <p:cNvSpPr/>
          <p:nvPr/>
        </p:nvSpPr>
        <p:spPr>
          <a:xfrm>
            <a:off x="714103" y="4832384"/>
            <a:ext cx="2534194" cy="8978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472C4"/>
                </a:solidFill>
              </a:rPr>
              <a:t>This can be an ICB Committee, an ICB Employee or a “Relevant Body” (e.g. another ICB, NHS England, an NHS Provider or a Local Authority</a:t>
            </a:r>
          </a:p>
        </p:txBody>
      </p:sp>
      <p:sp>
        <p:nvSpPr>
          <p:cNvPr id="17" name="TextBox 16">
            <a:extLst>
              <a:ext uri="{FF2B5EF4-FFF2-40B4-BE49-F238E27FC236}">
                <a16:creationId xmlns:a16="http://schemas.microsoft.com/office/drawing/2014/main" id="{73D11E0F-D2A6-496D-AF8B-CA793632EB72}"/>
              </a:ext>
            </a:extLst>
          </p:cNvPr>
          <p:cNvSpPr txBox="1"/>
          <p:nvPr/>
        </p:nvSpPr>
        <p:spPr>
          <a:xfrm>
            <a:off x="3553104" y="1690062"/>
            <a:ext cx="8342808" cy="3477875"/>
          </a:xfrm>
          <a:prstGeom prst="rect">
            <a:avLst/>
          </a:prstGeom>
          <a:noFill/>
        </p:spPr>
        <p:txBody>
          <a:bodyPr wrap="square" rtlCol="0">
            <a:spAutoFit/>
          </a:bodyPr>
          <a:lstStyle/>
          <a:p>
            <a:pPr marL="285750" indent="-285750">
              <a:buSzPct val="90000"/>
              <a:buFont typeface="Wingdings" panose="05000000000000000000" pitchFamily="2" charset="2"/>
              <a:buChar char="þ"/>
            </a:pPr>
            <a:r>
              <a:rPr lang="en-GB" sz="2000" dirty="0">
                <a:solidFill>
                  <a:schemeClr val="tx2"/>
                </a:solidFill>
              </a:rPr>
              <a:t>ICB has freedom to set delegated budgets and delegate certain functions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E.g. to Place Partnerships to support local decisions on NHS resources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ICB Constitution sets out the arrangements for exercising an ICB’s functions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It also covers the procedure for making decisions and delegations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Every delegation needs a Delegation Arrangement setting out the terms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An ICB remains accountable for all functions, including those delegated </a:t>
            </a:r>
          </a:p>
        </p:txBody>
      </p:sp>
    </p:spTree>
    <p:extLst>
      <p:ext uri="{BB962C8B-B14F-4D97-AF65-F5344CB8AC3E}">
        <p14:creationId xmlns:p14="http://schemas.microsoft.com/office/powerpoint/2010/main" val="512469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9fa4631-68d2-40c1-92e1-b007552a61a4" xsi:nil="true"/>
    <lcf76f155ced4ddcb4097134ff3c332f xmlns="8d588c30-9901-4daf-a5dc-457665c7205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4F183ADD873FA46BDBF27CDBEA8784B" ma:contentTypeVersion="21" ma:contentTypeDescription="Create a new document." ma:contentTypeScope="" ma:versionID="829b94669e79a3c521547200726d3ab5">
  <xsd:schema xmlns:xsd="http://www.w3.org/2001/XMLSchema" xmlns:xs="http://www.w3.org/2001/XMLSchema" xmlns:p="http://schemas.microsoft.com/office/2006/metadata/properties" xmlns:ns2="8d588c30-9901-4daf-a5dc-457665c7205d" xmlns:ns3="19fa4631-68d2-40c1-92e1-b007552a61a4" targetNamespace="http://schemas.microsoft.com/office/2006/metadata/properties" ma:root="true" ma:fieldsID="35a4d472bf44264f13859b5ea374e0ff" ns2:_="" ns3:_="">
    <xsd:import namespace="8d588c30-9901-4daf-a5dc-457665c7205d"/>
    <xsd:import namespace="19fa4631-68d2-40c1-92e1-b007552a61a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3:TaxCatchAll" minOccurs="0"/>
                <xsd:element ref="ns2:MediaServiceOCR" minOccurs="0"/>
                <xsd:element ref="ns2:MediaServiceGenerationTime" minOccurs="0"/>
                <xsd:element ref="ns2:MediaServiceEventHashCode" minOccurs="0"/>
                <xsd:element ref="ns2:lcf76f155ced4ddcb4097134ff3c332f"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88c30-9901-4daf-a5dc-457665c7205d"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AutoKeyPoints" ma:index="6" nillable="true" ma:displayName="MediaServiceAutoKeyPoints" ma:hidden="true" ma:internalName="MediaServiceAutoKeyPoints" ma:readOnly="true">
      <xsd:simpleType>
        <xsd:restriction base="dms:Note"/>
      </xsd:simpleType>
    </xsd:element>
    <xsd:element name="MediaServiceKeyPoints" ma:index="7"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a4631-68d2-40c1-92e1-b007552a61a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479394-1f7c-4cc4-ae07-91e44ac6c964}" ma:internalName="TaxCatchAll" ma:showField="CatchAllData" ma:web="19fa4631-68d2-40c1-92e1-b007552a61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3FA90C-AA97-467C-AB78-789B99B13659}">
  <ds:schemaRefs>
    <ds:schemaRef ds:uri="http://purl.org/dc/terms/"/>
    <ds:schemaRef ds:uri="http://schemas.openxmlformats.org/package/2006/metadata/core-properties"/>
    <ds:schemaRef ds:uri="814360be-a8db-43ee-9ab0-2c7dcd5d8e48"/>
    <ds:schemaRef ds:uri="http://purl.org/dc/dcmitype/"/>
    <ds:schemaRef ds:uri="http://schemas.microsoft.com/office/infopath/2007/PartnerControls"/>
    <ds:schemaRef ds:uri="http://purl.org/dc/elements/1.1/"/>
    <ds:schemaRef ds:uri="http://schemas.microsoft.com/office/2006/documentManagement/types"/>
    <ds:schemaRef ds:uri="19fa4631-68d2-40c1-92e1-b007552a61a4"/>
    <ds:schemaRef ds:uri="http://schemas.microsoft.com/office/2006/metadata/properties"/>
    <ds:schemaRef ds:uri="http://www.w3.org/XML/1998/namespace"/>
    <ds:schemaRef ds:uri="8d588c30-9901-4daf-a5dc-457665c7205d"/>
  </ds:schemaRefs>
</ds:datastoreItem>
</file>

<file path=customXml/itemProps2.xml><?xml version="1.0" encoding="utf-8"?>
<ds:datastoreItem xmlns:ds="http://schemas.openxmlformats.org/officeDocument/2006/customXml" ds:itemID="{9CE357A9-991B-406A-99D0-4298A42631D7}">
  <ds:schemaRefs>
    <ds:schemaRef ds:uri="http://schemas.microsoft.com/sharepoint/v3/contenttype/forms"/>
  </ds:schemaRefs>
</ds:datastoreItem>
</file>

<file path=customXml/itemProps3.xml><?xml version="1.0" encoding="utf-8"?>
<ds:datastoreItem xmlns:ds="http://schemas.openxmlformats.org/officeDocument/2006/customXml" ds:itemID="{C52197D7-6930-4C9F-AD05-4EDFC2522D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88c30-9901-4daf-a5dc-457665c7205d"/>
    <ds:schemaRef ds:uri="19fa4631-68d2-40c1-92e1-b007552a61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215</TotalTime>
  <Words>1840</Words>
  <Application>Microsoft Office PowerPoint</Application>
  <PresentationFormat>Widescreen</PresentationFormat>
  <Paragraphs>143</Paragraphs>
  <Slides>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Symbol</vt:lpstr>
      <vt:lpstr>Wingdings</vt:lpstr>
      <vt:lpstr>Office Theme</vt:lpstr>
      <vt:lpstr>PowerPoint Presentation</vt:lpstr>
      <vt:lpstr>PowerPoint Presentation</vt:lpstr>
      <vt:lpstr>PowerPoint Presentation</vt:lpstr>
      <vt:lpstr>PowerPoint Presentation</vt:lpstr>
      <vt:lpstr>Key Principles about the Functions &amp; Decisions Map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Kirsten Owen (CCG) SESCCG</dc:creator>
  <cp:lastModifiedBy>Paul Winter (QNC) SSOT ICB</cp:lastModifiedBy>
  <cp:revision>8</cp:revision>
  <cp:lastPrinted>2021-11-25T23:02:26Z</cp:lastPrinted>
  <dcterms:created xsi:type="dcterms:W3CDTF">2021-11-23T10:45:55Z</dcterms:created>
  <dcterms:modified xsi:type="dcterms:W3CDTF">2023-11-22T13:36:08Z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0x010100D86961290F7A664496C173C1FAC2764C</vt:lpwstr>
  </property>
  <property fmtid="{D5CDD505-2E9C-101B-9397-08002B2CF9AE}" pid="3" name="MediaServiceImageTags">
    <vt:lpwstr/>
  </property>
</Properties>
</file>