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1.xml" ContentType="application/vnd.openxmlformats-officedocument.theme+xml"/>
  <Override PartName="/ppt/commentAuthors.xml" ContentType="application/vnd.openxmlformats-officedocument.presentationml.commentAuthor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</p:sldIdLst>
  <p:sldSz cx="6858000" cy="9144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Bucknall Nicola (CCG) NSCCG" initials="BN(N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2E49C"/>
    <a:srgbClr val="007434"/>
    <a:srgbClr val="00863D"/>
    <a:srgbClr val="F68B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808" y="786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12" Type="http://schemas.openxmlformats.org/officeDocument/2006/relationships/customXml" Target="../customXml/item3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openxmlformats.org/officeDocument/2006/relationships/customXml" Target="../customXml/item2.xml"/><Relationship Id="rId5" Type="http://schemas.openxmlformats.org/officeDocument/2006/relationships/commentAuthors" Target="commentAuthors.xml"/><Relationship Id="rId10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569"/>
            <a:ext cx="5829300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D945B-2C49-4333-8785-E5707FD52459}" type="datetimeFigureOut">
              <a:rPr lang="en-GB" smtClean="0"/>
              <a:t>30/04/2019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0619E-DF79-4E6B-81CB-872B0341C3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750565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D945B-2C49-4333-8785-E5707FD52459}" type="datetimeFigureOut">
              <a:rPr lang="en-GB" smtClean="0"/>
              <a:t>30/04/2019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0619E-DF79-4E6B-81CB-872B0341C3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551562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366186"/>
            <a:ext cx="1543050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366186"/>
            <a:ext cx="4514850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D945B-2C49-4333-8785-E5707FD52459}" type="datetimeFigureOut">
              <a:rPr lang="en-GB" smtClean="0"/>
              <a:t>30/04/2019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0619E-DF79-4E6B-81CB-872B0341C3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98364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D945B-2C49-4333-8785-E5707FD52459}" type="datetimeFigureOut">
              <a:rPr lang="en-GB" smtClean="0"/>
              <a:t>30/04/2019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0619E-DF79-4E6B-81CB-872B0341C3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604033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20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D945B-2C49-4333-8785-E5707FD52459}" type="datetimeFigureOut">
              <a:rPr lang="en-GB" smtClean="0"/>
              <a:t>30/04/2019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0619E-DF79-4E6B-81CB-872B0341C3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41035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2133602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2133602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D945B-2C49-4333-8785-E5707FD52459}" type="datetimeFigureOut">
              <a:rPr lang="en-GB" smtClean="0"/>
              <a:t>30/04/2019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0619E-DF79-4E6B-81CB-872B0341C3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1308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1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1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70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70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D945B-2C49-4333-8785-E5707FD52459}" type="datetimeFigureOut">
              <a:rPr lang="en-GB" smtClean="0"/>
              <a:t>30/04/2019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0619E-DF79-4E6B-81CB-872B0341C3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49954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D945B-2C49-4333-8785-E5707FD52459}" type="datetimeFigureOut">
              <a:rPr lang="en-GB" smtClean="0"/>
              <a:t>30/04/2019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0619E-DF79-4E6B-81CB-872B0341C3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284385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D945B-2C49-4333-8785-E5707FD52459}" type="datetimeFigureOut">
              <a:rPr lang="en-GB" smtClean="0"/>
              <a:t>30/04/2019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0619E-DF79-4E6B-81CB-872B0341C3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1028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1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8" y="364069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1" y="1913469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D945B-2C49-4333-8785-E5707FD52459}" type="datetimeFigureOut">
              <a:rPr lang="en-GB" smtClean="0"/>
              <a:t>30/04/2019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0619E-DF79-4E6B-81CB-872B0341C3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357004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1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2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D945B-2C49-4333-8785-E5707FD52459}" type="datetimeFigureOut">
              <a:rPr lang="en-GB" smtClean="0"/>
              <a:t>30/04/2019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0619E-DF79-4E6B-81CB-872B0341C3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518181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133602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8475136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9D945B-2C49-4333-8785-E5707FD52459}" type="datetimeFigureOut">
              <a:rPr lang="en-GB" smtClean="0"/>
              <a:t>30/04/2019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8475136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8475136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B0619E-DF79-4E6B-81CB-872B0341C3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67159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www.nhs.uk/conditions/gilberts-syndrome/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rcgp.org.uk/clinical-and-research/resources/toolkits/liver-disease-toolkit.aspx" TargetMode="Externa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3326203" y="1239865"/>
            <a:ext cx="2376264" cy="713885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b="1" dirty="0" smtClean="0">
                <a:solidFill>
                  <a:schemeClr val="tx1"/>
                </a:solidFill>
              </a:rPr>
              <a:t>GP receives Abnormal LFTs (including GGT)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209557" y="683569"/>
            <a:ext cx="2369069" cy="1656184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900" b="1" dirty="0" smtClean="0">
                <a:solidFill>
                  <a:schemeClr val="tx1"/>
                </a:solidFill>
              </a:rPr>
              <a:t>Consider doing LFTs if patient:</a:t>
            </a:r>
          </a:p>
          <a:p>
            <a:pPr marL="93663" indent="-93663">
              <a:buFont typeface="Arial" panose="020B0604020202020204" pitchFamily="34" charset="0"/>
              <a:buChar char="•"/>
            </a:pPr>
            <a:r>
              <a:rPr lang="en-GB" sz="900" dirty="0" smtClean="0">
                <a:solidFill>
                  <a:schemeClr val="tx1"/>
                </a:solidFill>
              </a:rPr>
              <a:t>Has symptoms of liver / bile system disease e.g. abdo pain/nausea/ vomiting/ jaundice</a:t>
            </a:r>
          </a:p>
          <a:p>
            <a:pPr marL="93663" indent="-93663">
              <a:buFont typeface="Arial" panose="020B0604020202020204" pitchFamily="34" charset="0"/>
              <a:buChar char="•"/>
            </a:pPr>
            <a:r>
              <a:rPr lang="en-GB" sz="900" dirty="0" smtClean="0">
                <a:solidFill>
                  <a:schemeClr val="tx1"/>
                </a:solidFill>
              </a:rPr>
              <a:t>Drinks excessively</a:t>
            </a:r>
          </a:p>
          <a:p>
            <a:pPr marL="93663" indent="-93663">
              <a:buFont typeface="Arial" panose="020B0604020202020204" pitchFamily="34" charset="0"/>
              <a:buChar char="•"/>
            </a:pPr>
            <a:r>
              <a:rPr lang="en-GB" sz="900" dirty="0" smtClean="0">
                <a:solidFill>
                  <a:schemeClr val="tx1"/>
                </a:solidFill>
              </a:rPr>
              <a:t>Takes medication that affects the liver</a:t>
            </a:r>
          </a:p>
          <a:p>
            <a:pPr marL="93663" indent="-93663">
              <a:buFont typeface="Arial" panose="020B0604020202020204" pitchFamily="34" charset="0"/>
              <a:buChar char="•"/>
            </a:pPr>
            <a:r>
              <a:rPr lang="en-GB" sz="900" dirty="0" smtClean="0">
                <a:solidFill>
                  <a:schemeClr val="tx1"/>
                </a:solidFill>
              </a:rPr>
              <a:t>Has diabetes</a:t>
            </a:r>
          </a:p>
          <a:p>
            <a:pPr marL="93663" indent="-93663">
              <a:buFont typeface="Arial" panose="020B0604020202020204" pitchFamily="34" charset="0"/>
              <a:buChar char="•"/>
            </a:pPr>
            <a:r>
              <a:rPr lang="en-GB" sz="900" dirty="0" smtClean="0">
                <a:solidFill>
                  <a:schemeClr val="tx1"/>
                </a:solidFill>
              </a:rPr>
              <a:t>Is obese</a:t>
            </a:r>
          </a:p>
          <a:p>
            <a:pPr marL="93663" indent="-93663">
              <a:buFont typeface="Arial" panose="020B0604020202020204" pitchFamily="34" charset="0"/>
              <a:buChar char="•"/>
            </a:pPr>
            <a:r>
              <a:rPr lang="en-GB" sz="900" dirty="0" smtClean="0">
                <a:solidFill>
                  <a:schemeClr val="tx1"/>
                </a:solidFill>
              </a:rPr>
              <a:t>GGT – useful in cholestasis or monitoring changes in alcohol consumption</a:t>
            </a:r>
          </a:p>
          <a:p>
            <a:pPr marL="93663" indent="-93663">
              <a:buFont typeface="Arial" panose="020B0604020202020204" pitchFamily="34" charset="0"/>
              <a:buChar char="•"/>
            </a:pPr>
            <a:endParaRPr lang="en-GB" sz="1000" dirty="0">
              <a:solidFill>
                <a:schemeClr val="tx1"/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394774" y="2478029"/>
            <a:ext cx="1026114" cy="86409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b="1" dirty="0" smtClean="0">
                <a:solidFill>
                  <a:schemeClr val="tx1"/>
                </a:solidFill>
              </a:rPr>
              <a:t>Isolated raised Bilirubin, other LFT normal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89708" y="2465476"/>
            <a:ext cx="1026114" cy="864096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b="1" dirty="0" smtClean="0">
                <a:solidFill>
                  <a:schemeClr val="tx1"/>
                </a:solidFill>
              </a:rPr>
              <a:t>Jaundice</a:t>
            </a:r>
          </a:p>
          <a:p>
            <a:pPr algn="ctr"/>
            <a:r>
              <a:rPr lang="en-GB" sz="1000" b="1" dirty="0" smtClean="0">
                <a:solidFill>
                  <a:schemeClr val="tx1"/>
                </a:solidFill>
              </a:rPr>
              <a:t>Abnormal LFTs, Bilirubin &gt; 40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949216" y="2124309"/>
            <a:ext cx="16756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dirty="0" smtClean="0"/>
              <a:t>Pattern recognition</a:t>
            </a:r>
            <a:endParaRPr lang="en-GB" sz="1200" b="1" dirty="0"/>
          </a:p>
        </p:txBody>
      </p:sp>
      <p:sp>
        <p:nvSpPr>
          <p:cNvPr id="14" name="Rounded Rectangle 13"/>
          <p:cNvSpPr/>
          <p:nvPr/>
        </p:nvSpPr>
        <p:spPr>
          <a:xfrm>
            <a:off x="4683924" y="7022966"/>
            <a:ext cx="1985436" cy="1554009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b="1" dirty="0" smtClean="0">
                <a:solidFill>
                  <a:schemeClr val="tx1"/>
                </a:solidFill>
              </a:rPr>
              <a:t>Liver Test Panel:</a:t>
            </a:r>
          </a:p>
          <a:p>
            <a:pPr algn="ctr"/>
            <a:endParaRPr lang="en-GB" sz="1000" b="1" dirty="0" smtClean="0">
              <a:solidFill>
                <a:schemeClr val="tx1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GB" sz="1000" b="1" dirty="0" smtClean="0">
                <a:solidFill>
                  <a:schemeClr val="tx1"/>
                </a:solidFill>
              </a:rPr>
              <a:t>Hepatitis B and C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1000" b="1" dirty="0" smtClean="0">
                <a:solidFill>
                  <a:schemeClr val="tx1"/>
                </a:solidFill>
              </a:rPr>
              <a:t>Autoantibodies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1000" b="1" dirty="0" smtClean="0">
                <a:solidFill>
                  <a:schemeClr val="tx1"/>
                </a:solidFill>
              </a:rPr>
              <a:t>ELF test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1000" b="1" dirty="0" smtClean="0">
                <a:solidFill>
                  <a:schemeClr val="tx1"/>
                </a:solidFill>
              </a:rPr>
              <a:t>Ferritin (lab will add TSAT to significantly raised ferritin)</a:t>
            </a:r>
            <a:endParaRPr lang="en-GB" sz="1000" b="1" dirty="0">
              <a:solidFill>
                <a:schemeClr val="tx1"/>
              </a:solidFill>
            </a:endParaRPr>
          </a:p>
          <a:p>
            <a:endParaRPr lang="en-GB" sz="1000" b="1" dirty="0" smtClean="0">
              <a:solidFill>
                <a:schemeClr val="tx1"/>
              </a:solidFill>
            </a:endParaRPr>
          </a:p>
          <a:p>
            <a:pPr>
              <a:buFont typeface="Arial" panose="020B0604020202020204" pitchFamily="34" charset="0"/>
              <a:buChar char="•"/>
            </a:pPr>
            <a:endParaRPr lang="en-GB" sz="1000" b="1" dirty="0" smtClean="0">
              <a:solidFill>
                <a:schemeClr val="tx1"/>
              </a:solidFill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5828709" y="5330749"/>
            <a:ext cx="943063" cy="1351446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b="1" dirty="0" smtClean="0">
                <a:solidFill>
                  <a:schemeClr val="tx1"/>
                </a:solidFill>
              </a:rPr>
              <a:t>Consider URGENT </a:t>
            </a:r>
            <a:r>
              <a:rPr lang="en-GB" sz="1000" b="1" dirty="0" smtClean="0">
                <a:solidFill>
                  <a:schemeClr val="tx1"/>
                </a:solidFill>
              </a:rPr>
              <a:t>2 week REFERRAL if Hepatic or Biliary Malignancy suspected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66014" y="4091852"/>
            <a:ext cx="1016758" cy="1258325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b="1" dirty="0" smtClean="0">
                <a:solidFill>
                  <a:schemeClr val="tx1"/>
                </a:solidFill>
              </a:rPr>
              <a:t>URGENT 2 week referral to secondary care OR  admission (if nursing care required)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1313143" y="3718403"/>
            <a:ext cx="1419203" cy="204037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b="1" dirty="0" smtClean="0">
                <a:solidFill>
                  <a:schemeClr val="tx1"/>
                </a:solidFill>
              </a:rPr>
              <a:t>Most commonly due to Gilbert’s </a:t>
            </a:r>
            <a:r>
              <a:rPr lang="en-GB" sz="1000" b="1" dirty="0" smtClean="0">
                <a:solidFill>
                  <a:schemeClr val="tx1"/>
                </a:solidFill>
              </a:rPr>
              <a:t>syndrome (request conjugated bilirubin to clarify)</a:t>
            </a:r>
            <a:endParaRPr lang="en-GB" sz="1000" b="1" dirty="0" smtClean="0">
              <a:solidFill>
                <a:schemeClr val="tx1"/>
              </a:solidFill>
            </a:endParaRPr>
          </a:p>
          <a:p>
            <a:pPr algn="ctr"/>
            <a:endParaRPr lang="en-GB" sz="1000" b="1" dirty="0" smtClean="0">
              <a:solidFill>
                <a:schemeClr val="tx1"/>
              </a:solidFill>
            </a:endParaRPr>
          </a:p>
          <a:p>
            <a:pPr algn="ctr"/>
            <a:r>
              <a:rPr lang="en-GB" sz="1000" b="1" dirty="0" smtClean="0">
                <a:solidFill>
                  <a:schemeClr val="tx1"/>
                </a:solidFill>
              </a:rPr>
              <a:t>Less commonly due to haemolysis</a:t>
            </a:r>
          </a:p>
          <a:p>
            <a:pPr algn="ctr"/>
            <a:r>
              <a:rPr lang="en-GB" sz="1000" b="1" dirty="0" smtClean="0">
                <a:solidFill>
                  <a:schemeClr val="tx1"/>
                </a:solidFill>
              </a:rPr>
              <a:t>(Request Reticulocyte </a:t>
            </a:r>
            <a:r>
              <a:rPr lang="en-GB" sz="1000" b="1" dirty="0" smtClean="0">
                <a:solidFill>
                  <a:schemeClr val="tx1"/>
                </a:solidFill>
              </a:rPr>
              <a:t>count, LDH, </a:t>
            </a:r>
            <a:r>
              <a:rPr lang="en-GB" sz="1000" b="1" dirty="0" err="1" smtClean="0">
                <a:solidFill>
                  <a:schemeClr val="tx1"/>
                </a:solidFill>
              </a:rPr>
              <a:t>H</a:t>
            </a:r>
            <a:r>
              <a:rPr lang="en-GB" sz="1000" b="1" dirty="0" err="1" smtClean="0">
                <a:solidFill>
                  <a:schemeClr val="tx1"/>
                </a:solidFill>
              </a:rPr>
              <a:t>aptoglobin</a:t>
            </a:r>
            <a:endParaRPr lang="en-GB" sz="1000" b="1" dirty="0" smtClean="0">
              <a:solidFill>
                <a:schemeClr val="tx1"/>
              </a:solidFill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150322" y="6041903"/>
            <a:ext cx="1404156" cy="977586"/>
          </a:xfrm>
          <a:prstGeom prst="roundRect">
            <a:avLst/>
          </a:prstGeom>
          <a:solidFill>
            <a:srgbClr val="C2E49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b="1" dirty="0" smtClean="0">
                <a:solidFill>
                  <a:schemeClr val="tx1"/>
                </a:solidFill>
              </a:rPr>
              <a:t>If </a:t>
            </a:r>
            <a:r>
              <a:rPr lang="en-GB" sz="1000" b="1" dirty="0" smtClean="0">
                <a:solidFill>
                  <a:schemeClr val="tx1"/>
                </a:solidFill>
              </a:rPr>
              <a:t>Gilbert’s confirmed then inform patient and provide </a:t>
            </a:r>
            <a:r>
              <a:rPr lang="en-GB" sz="1000" b="1" dirty="0" smtClean="0">
                <a:solidFill>
                  <a:schemeClr val="tx1"/>
                </a:solidFill>
                <a:hlinkClick r:id="rId2"/>
              </a:rPr>
              <a:t>information</a:t>
            </a:r>
            <a:endParaRPr lang="en-GB" sz="1000" b="1" dirty="0" smtClean="0">
              <a:solidFill>
                <a:schemeClr val="tx1"/>
              </a:solidFill>
            </a:endParaRPr>
          </a:p>
        </p:txBody>
      </p:sp>
      <p:pic>
        <p:nvPicPr>
          <p:cNvPr id="19" name="Picture 2" descr="Organisation's logo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24"/>
          <a:stretch/>
        </p:blipFill>
        <p:spPr bwMode="auto">
          <a:xfrm>
            <a:off x="2578627" y="-11569"/>
            <a:ext cx="2011083" cy="500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Organisation's logo linking to the home pag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0145" y="-11576"/>
            <a:ext cx="1287856" cy="500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0" descr="Z:\Board Secretary\Claire Rylands\Rebranding Workstream\Logo Pack\Uni Hosp of N Midlands colB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25" y="2"/>
            <a:ext cx="1716583" cy="467143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Rounded Rectangle 21"/>
          <p:cNvSpPr/>
          <p:nvPr/>
        </p:nvSpPr>
        <p:spPr>
          <a:xfrm>
            <a:off x="89198" y="7348937"/>
            <a:ext cx="1777155" cy="1173854"/>
          </a:xfrm>
          <a:prstGeom prst="roundRect">
            <a:avLst/>
          </a:prstGeom>
          <a:solidFill>
            <a:srgbClr val="C2E49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b="1" dirty="0" smtClean="0">
                <a:solidFill>
                  <a:schemeClr val="tx1"/>
                </a:solidFill>
              </a:rPr>
              <a:t>Working diagnosis of NAFLD </a:t>
            </a:r>
          </a:p>
          <a:p>
            <a:pPr algn="ctr"/>
            <a:r>
              <a:rPr lang="en-GB" sz="1000" b="1" dirty="0" smtClean="0">
                <a:solidFill>
                  <a:schemeClr val="tx1"/>
                </a:solidFill>
              </a:rPr>
              <a:t>Manage </a:t>
            </a:r>
            <a:r>
              <a:rPr lang="en-GB" sz="1000" b="1" dirty="0" smtClean="0">
                <a:solidFill>
                  <a:schemeClr val="tx1"/>
                </a:solidFill>
              </a:rPr>
              <a:t>in Primary Care </a:t>
            </a:r>
          </a:p>
          <a:p>
            <a:pPr algn="ctr"/>
            <a:r>
              <a:rPr lang="en-GB" sz="1000" b="1" dirty="0" smtClean="0">
                <a:solidFill>
                  <a:schemeClr val="tx1"/>
                </a:solidFill>
              </a:rPr>
              <a:t>Lifestyle advice and </a:t>
            </a:r>
            <a:r>
              <a:rPr lang="en-GB" sz="1000" b="1" dirty="0" smtClean="0">
                <a:solidFill>
                  <a:srgbClr val="FF0000"/>
                </a:solidFill>
              </a:rPr>
              <a:t>repeat ELF in </a:t>
            </a:r>
            <a:r>
              <a:rPr lang="en-GB" sz="1000" b="1" dirty="0" smtClean="0">
                <a:solidFill>
                  <a:srgbClr val="FF0000"/>
                </a:solidFill>
              </a:rPr>
              <a:t>3 Years</a:t>
            </a:r>
            <a:endParaRPr lang="en-GB" sz="1000" b="1" dirty="0" smtClean="0">
              <a:solidFill>
                <a:srgbClr val="FF0000"/>
              </a:solidFill>
            </a:endParaRPr>
          </a:p>
          <a:p>
            <a:pPr algn="ctr"/>
            <a:endParaRPr lang="en-GB" sz="1000" b="1" dirty="0" smtClean="0">
              <a:solidFill>
                <a:schemeClr val="tx1"/>
              </a:solidFill>
            </a:endParaRPr>
          </a:p>
        </p:txBody>
      </p:sp>
      <p:cxnSp>
        <p:nvCxnSpPr>
          <p:cNvPr id="3" name="Straight Arrow Connector 2"/>
          <p:cNvCxnSpPr/>
          <p:nvPr/>
        </p:nvCxnSpPr>
        <p:spPr>
          <a:xfrm>
            <a:off x="552068" y="3342125"/>
            <a:ext cx="0" cy="749727"/>
          </a:xfrm>
          <a:prstGeom prst="straightConnector1">
            <a:avLst/>
          </a:prstGeom>
          <a:ln w="12700">
            <a:solidFill>
              <a:schemeClr val="tx1"/>
            </a:solidFill>
            <a:headEnd w="lg" len="med"/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1907831" y="3342125"/>
            <a:ext cx="0" cy="377497"/>
          </a:xfrm>
          <a:prstGeom prst="straightConnector1">
            <a:avLst/>
          </a:prstGeom>
          <a:ln w="12700">
            <a:solidFill>
              <a:schemeClr val="tx1"/>
            </a:solidFill>
            <a:headEnd w="lg" len="med"/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/>
          <p:nvPr/>
        </p:nvCxnSpPr>
        <p:spPr>
          <a:xfrm flipH="1">
            <a:off x="1866353" y="8200735"/>
            <a:ext cx="2817571" cy="0"/>
          </a:xfrm>
          <a:prstGeom prst="straightConnector1">
            <a:avLst/>
          </a:prstGeom>
          <a:ln w="12700">
            <a:solidFill>
              <a:schemeClr val="tx1"/>
            </a:solidFill>
            <a:headEnd w="lg" len="med"/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2556344" y="7735809"/>
            <a:ext cx="1778659" cy="40011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1000" dirty="0" smtClean="0">
                <a:solidFill>
                  <a:srgbClr val="007434"/>
                </a:solidFill>
              </a:rPr>
              <a:t>Isolated raised LFTs but normal ELF (&lt;10.51) and panel</a:t>
            </a:r>
            <a:endParaRPr lang="en-GB" sz="1000" dirty="0">
              <a:solidFill>
                <a:srgbClr val="007434"/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5588441" y="8673358"/>
            <a:ext cx="1269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smtClean="0">
                <a:hlinkClick r:id="rId6"/>
              </a:rPr>
              <a:t>resources</a:t>
            </a:r>
            <a:endParaRPr lang="en-GB" sz="1200" dirty="0"/>
          </a:p>
        </p:txBody>
      </p:sp>
      <p:sp>
        <p:nvSpPr>
          <p:cNvPr id="46" name="Rounded Rectangle 45"/>
          <p:cNvSpPr/>
          <p:nvPr/>
        </p:nvSpPr>
        <p:spPr>
          <a:xfrm>
            <a:off x="4417833" y="2514011"/>
            <a:ext cx="1815294" cy="85842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b="1" dirty="0" smtClean="0">
                <a:solidFill>
                  <a:schemeClr val="tx1"/>
                </a:solidFill>
              </a:rPr>
              <a:t>ALT &lt;200 with or without </a:t>
            </a:r>
            <a:r>
              <a:rPr lang="en-GB" sz="1000" b="1" dirty="0" err="1" smtClean="0">
                <a:solidFill>
                  <a:schemeClr val="tx1"/>
                </a:solidFill>
              </a:rPr>
              <a:t>Cholestatic</a:t>
            </a:r>
            <a:r>
              <a:rPr lang="en-GB" sz="1000" b="1" dirty="0" smtClean="0">
                <a:solidFill>
                  <a:schemeClr val="tx1"/>
                </a:solidFill>
              </a:rPr>
              <a:t> picture</a:t>
            </a:r>
            <a:r>
              <a:rPr lang="en-GB" sz="1000" b="1" dirty="0">
                <a:solidFill>
                  <a:schemeClr val="tx1"/>
                </a:solidFill>
              </a:rPr>
              <a:t> </a:t>
            </a:r>
            <a:r>
              <a:rPr lang="en-GB" sz="900" b="1" i="1" dirty="0" smtClean="0">
                <a:solidFill>
                  <a:schemeClr val="tx1"/>
                </a:solidFill>
              </a:rPr>
              <a:t>(ALP </a:t>
            </a:r>
            <a:r>
              <a:rPr lang="en-GB" sz="900" b="1" i="1" dirty="0" smtClean="0">
                <a:solidFill>
                  <a:schemeClr val="tx1"/>
                </a:solidFill>
              </a:rPr>
              <a:t>and bilirubin usually elevated)</a:t>
            </a:r>
          </a:p>
          <a:p>
            <a:pPr algn="ctr"/>
            <a:endParaRPr lang="en-GB" sz="1000" b="1" dirty="0" smtClean="0">
              <a:solidFill>
                <a:schemeClr val="tx1"/>
              </a:solidFill>
            </a:endParaRPr>
          </a:p>
        </p:txBody>
      </p:sp>
      <p:cxnSp>
        <p:nvCxnSpPr>
          <p:cNvPr id="58" name="Straight Arrow Connector 57"/>
          <p:cNvCxnSpPr>
            <a:stCxn id="17" idx="1"/>
          </p:cNvCxnSpPr>
          <p:nvPr/>
        </p:nvCxnSpPr>
        <p:spPr>
          <a:xfrm flipH="1">
            <a:off x="922247" y="4738588"/>
            <a:ext cx="390896" cy="1303315"/>
          </a:xfrm>
          <a:prstGeom prst="straightConnector1">
            <a:avLst/>
          </a:prstGeom>
          <a:ln w="12700">
            <a:solidFill>
              <a:schemeClr val="tx1"/>
            </a:solidFill>
            <a:headEnd w="lg" len="med"/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ounded Rectangle 7"/>
          <p:cNvSpPr/>
          <p:nvPr/>
        </p:nvSpPr>
        <p:spPr>
          <a:xfrm>
            <a:off x="2820827" y="2486438"/>
            <a:ext cx="1169331" cy="836637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b="1" dirty="0" smtClean="0">
                <a:solidFill>
                  <a:schemeClr val="tx1"/>
                </a:solidFill>
              </a:rPr>
              <a:t>ALT &gt;200 but bilirubin normal 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2990084" y="6530696"/>
            <a:ext cx="938866" cy="936104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b="1" dirty="0" smtClean="0">
                <a:solidFill>
                  <a:schemeClr val="tx1"/>
                </a:solidFill>
              </a:rPr>
              <a:t>Refer to liver specialist for further assessment</a:t>
            </a:r>
          </a:p>
        </p:txBody>
      </p:sp>
      <p:sp>
        <p:nvSpPr>
          <p:cNvPr id="51" name="Rounded Rectangle 50"/>
          <p:cNvSpPr/>
          <p:nvPr/>
        </p:nvSpPr>
        <p:spPr>
          <a:xfrm>
            <a:off x="2891876" y="3677939"/>
            <a:ext cx="1107596" cy="540743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b="1" dirty="0">
                <a:solidFill>
                  <a:schemeClr val="tx1"/>
                </a:solidFill>
              </a:rPr>
              <a:t>Repeat test in </a:t>
            </a:r>
            <a:r>
              <a:rPr lang="en-GB" sz="1000" b="1" u="sng" dirty="0">
                <a:solidFill>
                  <a:schemeClr val="tx1"/>
                </a:solidFill>
              </a:rPr>
              <a:t>2</a:t>
            </a:r>
            <a:r>
              <a:rPr lang="en-GB" sz="1000" b="1" dirty="0">
                <a:solidFill>
                  <a:schemeClr val="tx1"/>
                </a:solidFill>
              </a:rPr>
              <a:t> </a:t>
            </a:r>
            <a:r>
              <a:rPr lang="en-GB" sz="1000" b="1" dirty="0" smtClean="0">
                <a:solidFill>
                  <a:schemeClr val="tx1"/>
                </a:solidFill>
              </a:rPr>
              <a:t>weeks</a:t>
            </a:r>
          </a:p>
        </p:txBody>
      </p:sp>
      <p:cxnSp>
        <p:nvCxnSpPr>
          <p:cNvPr id="56" name="Straight Arrow Connector 55"/>
          <p:cNvCxnSpPr/>
          <p:nvPr/>
        </p:nvCxnSpPr>
        <p:spPr>
          <a:xfrm>
            <a:off x="3345152" y="6204689"/>
            <a:ext cx="0" cy="333420"/>
          </a:xfrm>
          <a:prstGeom prst="straightConnector1">
            <a:avLst/>
          </a:prstGeom>
          <a:ln w="12700">
            <a:solidFill>
              <a:schemeClr val="tx1"/>
            </a:solidFill>
            <a:headEnd w="lg" len="med"/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Arrow Connector 3"/>
          <p:cNvCxnSpPr/>
          <p:nvPr/>
        </p:nvCxnSpPr>
        <p:spPr>
          <a:xfrm flipH="1">
            <a:off x="3302495" y="3342125"/>
            <a:ext cx="11799" cy="33581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Rounded Rectangle 46"/>
          <p:cNvSpPr/>
          <p:nvPr/>
        </p:nvSpPr>
        <p:spPr>
          <a:xfrm>
            <a:off x="2878892" y="5343492"/>
            <a:ext cx="1120579" cy="846197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b="1" dirty="0" smtClean="0">
                <a:solidFill>
                  <a:schemeClr val="tx1"/>
                </a:solidFill>
              </a:rPr>
              <a:t>Request blood test for Hep A, B and C, Autoantibodies and </a:t>
            </a:r>
            <a:r>
              <a:rPr lang="en-GB" sz="1000" b="1" dirty="0" smtClean="0">
                <a:solidFill>
                  <a:schemeClr val="tx1"/>
                </a:solidFill>
              </a:rPr>
              <a:t>refer</a:t>
            </a:r>
            <a:endParaRPr lang="en-GB" sz="1000" b="1" dirty="0" smtClean="0">
              <a:solidFill>
                <a:schemeClr val="tx1"/>
              </a:solidFill>
            </a:endParaRPr>
          </a:p>
        </p:txBody>
      </p:sp>
      <p:cxnSp>
        <p:nvCxnSpPr>
          <p:cNvPr id="52" name="Straight Arrow Connector 51"/>
          <p:cNvCxnSpPr/>
          <p:nvPr/>
        </p:nvCxnSpPr>
        <p:spPr>
          <a:xfrm>
            <a:off x="3314294" y="4876659"/>
            <a:ext cx="0" cy="46683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Rounded Rectangle 58"/>
          <p:cNvSpPr/>
          <p:nvPr/>
        </p:nvSpPr>
        <p:spPr>
          <a:xfrm>
            <a:off x="1686546" y="6072026"/>
            <a:ext cx="1031806" cy="807879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b="1" dirty="0" smtClean="0">
                <a:solidFill>
                  <a:schemeClr val="tx1"/>
                </a:solidFill>
              </a:rPr>
              <a:t>Refer to </a:t>
            </a:r>
            <a:r>
              <a:rPr lang="en-GB" sz="1000" b="1" dirty="0" smtClean="0">
                <a:solidFill>
                  <a:schemeClr val="tx1"/>
                </a:solidFill>
              </a:rPr>
              <a:t>haematology for </a:t>
            </a:r>
            <a:r>
              <a:rPr lang="en-GB" sz="1000" b="1" dirty="0" smtClean="0">
                <a:solidFill>
                  <a:schemeClr val="tx1"/>
                </a:solidFill>
              </a:rPr>
              <a:t>further </a:t>
            </a:r>
            <a:r>
              <a:rPr lang="en-GB" sz="1000" b="1" dirty="0" smtClean="0">
                <a:solidFill>
                  <a:schemeClr val="tx1"/>
                </a:solidFill>
              </a:rPr>
              <a:t>assessment if required</a:t>
            </a:r>
            <a:endParaRPr lang="en-GB" sz="1000" b="1" dirty="0" smtClean="0">
              <a:solidFill>
                <a:schemeClr val="tx1"/>
              </a:solidFill>
            </a:endParaRPr>
          </a:p>
        </p:txBody>
      </p:sp>
      <p:cxnSp>
        <p:nvCxnSpPr>
          <p:cNvPr id="60" name="Straight Arrow Connector 59"/>
          <p:cNvCxnSpPr/>
          <p:nvPr/>
        </p:nvCxnSpPr>
        <p:spPr>
          <a:xfrm>
            <a:off x="2183988" y="5774524"/>
            <a:ext cx="0" cy="250982"/>
          </a:xfrm>
          <a:prstGeom prst="straightConnector1">
            <a:avLst/>
          </a:prstGeom>
          <a:ln w="12700">
            <a:solidFill>
              <a:schemeClr val="tx1"/>
            </a:solidFill>
            <a:headEnd w="lg" len="med"/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Rounded Rectangle 60"/>
          <p:cNvSpPr/>
          <p:nvPr/>
        </p:nvSpPr>
        <p:spPr>
          <a:xfrm>
            <a:off x="4683924" y="3682352"/>
            <a:ext cx="1567862" cy="415289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b="1" dirty="0">
                <a:solidFill>
                  <a:schemeClr val="tx1"/>
                </a:solidFill>
              </a:rPr>
              <a:t>Repeat test in </a:t>
            </a:r>
            <a:r>
              <a:rPr lang="en-GB" sz="1000" b="1" u="sng" dirty="0">
                <a:solidFill>
                  <a:schemeClr val="tx1"/>
                </a:solidFill>
              </a:rPr>
              <a:t>4</a:t>
            </a:r>
            <a:r>
              <a:rPr lang="en-GB" sz="1000" b="1" dirty="0" smtClean="0">
                <a:solidFill>
                  <a:schemeClr val="tx1"/>
                </a:solidFill>
              </a:rPr>
              <a:t> </a:t>
            </a:r>
            <a:r>
              <a:rPr lang="en-GB" sz="1000" b="1" dirty="0" smtClean="0">
                <a:solidFill>
                  <a:schemeClr val="tx1"/>
                </a:solidFill>
              </a:rPr>
              <a:t>weeks</a:t>
            </a:r>
          </a:p>
        </p:txBody>
      </p:sp>
      <p:sp>
        <p:nvSpPr>
          <p:cNvPr id="62" name="Rounded Rectangle 61"/>
          <p:cNvSpPr/>
          <p:nvPr/>
        </p:nvSpPr>
        <p:spPr>
          <a:xfrm>
            <a:off x="4369144" y="4572000"/>
            <a:ext cx="1307498" cy="2110195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000" b="1" dirty="0" smtClean="0">
              <a:solidFill>
                <a:schemeClr val="tx1"/>
              </a:solidFill>
            </a:endParaRPr>
          </a:p>
          <a:p>
            <a:pPr algn="ctr"/>
            <a:endParaRPr lang="en-GB" sz="1000" b="1" dirty="0">
              <a:solidFill>
                <a:schemeClr val="tx1"/>
              </a:solidFill>
            </a:endParaRPr>
          </a:p>
          <a:p>
            <a:pPr algn="ctr"/>
            <a:endParaRPr lang="en-GB" sz="1000" b="1" dirty="0" smtClean="0">
              <a:solidFill>
                <a:schemeClr val="tx1"/>
              </a:solidFill>
            </a:endParaRPr>
          </a:p>
          <a:p>
            <a:pPr algn="ctr"/>
            <a:r>
              <a:rPr lang="en-GB" sz="1000" b="1" dirty="0" smtClean="0">
                <a:solidFill>
                  <a:schemeClr val="tx1"/>
                </a:solidFill>
              </a:rPr>
              <a:t>If abnormality persists:</a:t>
            </a:r>
          </a:p>
          <a:p>
            <a:pPr algn="ctr"/>
            <a:endParaRPr lang="en-GB" sz="1000" b="1" dirty="0">
              <a:solidFill>
                <a:schemeClr val="tx1"/>
              </a:solidFill>
            </a:endParaRPr>
          </a:p>
          <a:p>
            <a:pPr algn="ctr"/>
            <a:r>
              <a:rPr lang="en-GB" sz="1000" b="1" dirty="0" smtClean="0">
                <a:solidFill>
                  <a:schemeClr val="tx1"/>
                </a:solidFill>
              </a:rPr>
              <a:t>Conduct alcohol screen and refer to alcohol services if appropriate</a:t>
            </a:r>
          </a:p>
          <a:p>
            <a:pPr algn="ctr"/>
            <a:endParaRPr lang="en-GB" sz="1000" b="1" dirty="0">
              <a:solidFill>
                <a:schemeClr val="tx1"/>
              </a:solidFill>
            </a:endParaRPr>
          </a:p>
          <a:p>
            <a:pPr algn="ctr"/>
            <a:r>
              <a:rPr lang="en-GB" sz="1000" b="1" dirty="0" smtClean="0">
                <a:solidFill>
                  <a:schemeClr val="tx1"/>
                </a:solidFill>
              </a:rPr>
              <a:t>Assess for obesity and  give lifestyle advice if appropriate</a:t>
            </a:r>
          </a:p>
          <a:p>
            <a:pPr algn="ctr"/>
            <a:endParaRPr lang="en-GB" sz="1000" b="1" dirty="0" smtClean="0">
              <a:solidFill>
                <a:schemeClr val="tx1"/>
              </a:solidFill>
            </a:endParaRPr>
          </a:p>
          <a:p>
            <a:pPr algn="ctr"/>
            <a:r>
              <a:rPr lang="en-GB" sz="1000" b="1" dirty="0" smtClean="0">
                <a:solidFill>
                  <a:schemeClr val="tx1"/>
                </a:solidFill>
              </a:rPr>
              <a:t> </a:t>
            </a:r>
            <a:endParaRPr lang="en-GB" sz="1000" b="1" dirty="0" smtClean="0">
              <a:solidFill>
                <a:schemeClr val="tx1"/>
              </a:solidFill>
            </a:endParaRPr>
          </a:p>
          <a:p>
            <a:pPr algn="ctr"/>
            <a:endParaRPr lang="en-GB" sz="1000" b="1" dirty="0">
              <a:solidFill>
                <a:schemeClr val="tx1"/>
              </a:solidFill>
            </a:endParaRPr>
          </a:p>
          <a:p>
            <a:pPr algn="ctr"/>
            <a:endParaRPr lang="en-GB" sz="1000" b="1" dirty="0" smtClean="0">
              <a:solidFill>
                <a:schemeClr val="tx1"/>
              </a:solidFill>
            </a:endParaRPr>
          </a:p>
        </p:txBody>
      </p:sp>
      <p:cxnSp>
        <p:nvCxnSpPr>
          <p:cNvPr id="64" name="Straight Arrow Connector 63"/>
          <p:cNvCxnSpPr/>
          <p:nvPr/>
        </p:nvCxnSpPr>
        <p:spPr>
          <a:xfrm>
            <a:off x="5157192" y="3361539"/>
            <a:ext cx="0" cy="316400"/>
          </a:xfrm>
          <a:prstGeom prst="straightConnector1">
            <a:avLst/>
          </a:prstGeom>
          <a:ln w="12700">
            <a:solidFill>
              <a:schemeClr val="tx1"/>
            </a:solidFill>
            <a:headEnd w="lg" len="med"/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TextBox 86"/>
          <p:cNvSpPr txBox="1"/>
          <p:nvPr/>
        </p:nvSpPr>
        <p:spPr>
          <a:xfrm>
            <a:off x="5797012" y="4441399"/>
            <a:ext cx="1023321" cy="40011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1000" dirty="0" smtClean="0">
                <a:solidFill>
                  <a:srgbClr val="FF0000"/>
                </a:solidFill>
              </a:rPr>
              <a:t>Deteriorating </a:t>
            </a:r>
            <a:r>
              <a:rPr lang="en-GB" sz="1000" dirty="0" err="1" smtClean="0">
                <a:solidFill>
                  <a:srgbClr val="FF0000"/>
                </a:solidFill>
              </a:rPr>
              <a:t>cholestatic</a:t>
            </a:r>
            <a:r>
              <a:rPr lang="en-GB" sz="1000" dirty="0" smtClean="0">
                <a:solidFill>
                  <a:srgbClr val="FF0000"/>
                </a:solidFill>
              </a:rPr>
              <a:t> LFTs</a:t>
            </a:r>
            <a:endParaRPr lang="en-GB" sz="1000" dirty="0">
              <a:solidFill>
                <a:srgbClr val="FF0000"/>
              </a:solidFill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3814947" y="4297391"/>
            <a:ext cx="677758" cy="246221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1000" dirty="0" smtClean="0">
                <a:solidFill>
                  <a:srgbClr val="FF0000"/>
                </a:solidFill>
              </a:rPr>
              <a:t>ALT&lt;200</a:t>
            </a:r>
            <a:endParaRPr lang="en-GB" sz="1000" dirty="0">
              <a:solidFill>
                <a:srgbClr val="FF0000"/>
              </a:solidFill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2935837" y="4633247"/>
            <a:ext cx="780732" cy="246221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1000" dirty="0" smtClean="0">
                <a:solidFill>
                  <a:srgbClr val="FF0000"/>
                </a:solidFill>
              </a:rPr>
              <a:t>ALT &gt; 200</a:t>
            </a:r>
            <a:endParaRPr lang="en-GB" sz="1000" dirty="0">
              <a:solidFill>
                <a:srgbClr val="FF0000"/>
              </a:solidFill>
            </a:endParaRPr>
          </a:p>
        </p:txBody>
      </p:sp>
      <p:cxnSp>
        <p:nvCxnSpPr>
          <p:cNvPr id="90" name="Straight Arrow Connector 89"/>
          <p:cNvCxnSpPr/>
          <p:nvPr/>
        </p:nvCxnSpPr>
        <p:spPr>
          <a:xfrm>
            <a:off x="6177626" y="4130129"/>
            <a:ext cx="0" cy="290373"/>
          </a:xfrm>
          <a:prstGeom prst="straightConnector1">
            <a:avLst/>
          </a:prstGeom>
          <a:ln w="12700">
            <a:solidFill>
              <a:schemeClr val="tx1"/>
            </a:solidFill>
            <a:headEnd w="lg" len="med"/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Arrow Connector 91"/>
          <p:cNvCxnSpPr/>
          <p:nvPr/>
        </p:nvCxnSpPr>
        <p:spPr>
          <a:xfrm flipH="1">
            <a:off x="3967927" y="7236296"/>
            <a:ext cx="699982" cy="0"/>
          </a:xfrm>
          <a:prstGeom prst="straightConnector1">
            <a:avLst/>
          </a:prstGeom>
          <a:ln w="12700">
            <a:solidFill>
              <a:schemeClr val="tx1"/>
            </a:solidFill>
            <a:headEnd w="lg" len="med"/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TextBox 95"/>
          <p:cNvSpPr txBox="1"/>
          <p:nvPr/>
        </p:nvSpPr>
        <p:spPr>
          <a:xfrm>
            <a:off x="3990158" y="6875637"/>
            <a:ext cx="739622" cy="246221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1000" dirty="0" smtClean="0">
                <a:solidFill>
                  <a:srgbClr val="FF0000"/>
                </a:solidFill>
              </a:rPr>
              <a:t>Abnormal</a:t>
            </a:r>
            <a:endParaRPr lang="en-GB" sz="1000" dirty="0">
              <a:solidFill>
                <a:srgbClr val="FF0000"/>
              </a:solidFill>
            </a:endParaRPr>
          </a:p>
        </p:txBody>
      </p:sp>
      <p:cxnSp>
        <p:nvCxnSpPr>
          <p:cNvPr id="99" name="Straight Arrow Connector 98"/>
          <p:cNvCxnSpPr/>
          <p:nvPr/>
        </p:nvCxnSpPr>
        <p:spPr>
          <a:xfrm>
            <a:off x="6177626" y="4841509"/>
            <a:ext cx="0" cy="489240"/>
          </a:xfrm>
          <a:prstGeom prst="straightConnector1">
            <a:avLst/>
          </a:prstGeom>
          <a:ln w="12700">
            <a:solidFill>
              <a:schemeClr val="tx1"/>
            </a:solidFill>
            <a:headEnd w="lg" len="med"/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Arrow Connector 99"/>
          <p:cNvCxnSpPr/>
          <p:nvPr/>
        </p:nvCxnSpPr>
        <p:spPr>
          <a:xfrm>
            <a:off x="3482132" y="4240590"/>
            <a:ext cx="887012" cy="86948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Arrow Connector 111"/>
          <p:cNvCxnSpPr/>
          <p:nvPr/>
        </p:nvCxnSpPr>
        <p:spPr>
          <a:xfrm>
            <a:off x="3312739" y="4228696"/>
            <a:ext cx="1555" cy="41275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Straight Arrow Connector 118"/>
          <p:cNvCxnSpPr/>
          <p:nvPr/>
        </p:nvCxnSpPr>
        <p:spPr>
          <a:xfrm>
            <a:off x="5157192" y="4095403"/>
            <a:ext cx="0" cy="476597"/>
          </a:xfrm>
          <a:prstGeom prst="straightConnector1">
            <a:avLst/>
          </a:prstGeom>
          <a:ln w="12700">
            <a:solidFill>
              <a:schemeClr val="tx1"/>
            </a:solidFill>
            <a:headEnd w="lg" len="med"/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Straight Arrow Connector 120"/>
          <p:cNvCxnSpPr/>
          <p:nvPr/>
        </p:nvCxnSpPr>
        <p:spPr>
          <a:xfrm>
            <a:off x="5113669" y="6682195"/>
            <a:ext cx="0" cy="290373"/>
          </a:xfrm>
          <a:prstGeom prst="straightConnector1">
            <a:avLst/>
          </a:prstGeom>
          <a:ln w="12700">
            <a:solidFill>
              <a:schemeClr val="tx1"/>
            </a:solidFill>
            <a:headEnd w="lg" len="med"/>
            <a:tailEnd type="arrow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183042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03634" y="1007744"/>
            <a:ext cx="5633679" cy="1260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 smtClean="0">
                <a:solidFill>
                  <a:schemeClr val="tx1"/>
                </a:solidFill>
              </a:rPr>
              <a:t>Adult patient with NAFLD</a:t>
            </a:r>
          </a:p>
          <a:p>
            <a:r>
              <a:rPr lang="en-GB" sz="1200" dirty="0" smtClean="0">
                <a:solidFill>
                  <a:schemeClr val="tx1"/>
                </a:solidFill>
              </a:rPr>
              <a:t>Typically: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200" dirty="0" smtClean="0">
                <a:solidFill>
                  <a:schemeClr val="tx1"/>
                </a:solidFill>
              </a:rPr>
              <a:t>Asymptomatic patient with persistent (&gt;3 months) non-progressive abnormal LFTs and risk factors for fatty liver, where other causes have been ruled-out </a:t>
            </a:r>
          </a:p>
          <a:p>
            <a:r>
              <a:rPr lang="en-GB" sz="1200" dirty="0" smtClean="0">
                <a:solidFill>
                  <a:schemeClr val="tx1"/>
                </a:solidFill>
              </a:rPr>
              <a:t>AND/OR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200" dirty="0" smtClean="0">
                <a:solidFill>
                  <a:schemeClr val="tx1"/>
                </a:solidFill>
              </a:rPr>
              <a:t>USS findings consistent with fatty liver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03634" y="2685461"/>
            <a:ext cx="5633679" cy="720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chemeClr val="tx1"/>
                </a:solidFill>
              </a:rPr>
              <a:t> </a:t>
            </a:r>
            <a:r>
              <a:rPr lang="en-GB" sz="1200" dirty="0" smtClean="0">
                <a:solidFill>
                  <a:schemeClr val="tx1"/>
                </a:solidFill>
              </a:rPr>
              <a:t>Consider </a:t>
            </a:r>
            <a:r>
              <a:rPr lang="en-GB" sz="1200" b="1" dirty="0" smtClean="0">
                <a:solidFill>
                  <a:schemeClr val="tx1"/>
                </a:solidFill>
              </a:rPr>
              <a:t>basic liver screen</a:t>
            </a:r>
            <a:r>
              <a:rPr lang="en-GB" sz="1200" dirty="0" smtClean="0">
                <a:solidFill>
                  <a:schemeClr val="tx1"/>
                </a:solidFill>
              </a:rPr>
              <a:t> (ferritin, hepatitis B &amp; C serology, liver autoantibodies, </a:t>
            </a:r>
            <a:r>
              <a:rPr lang="en-GB" sz="1200" dirty="0" err="1" smtClean="0">
                <a:solidFill>
                  <a:schemeClr val="tx1"/>
                </a:solidFill>
              </a:rPr>
              <a:t>tTG</a:t>
            </a:r>
            <a:r>
              <a:rPr lang="en-GB" sz="1200" dirty="0" smtClean="0">
                <a:solidFill>
                  <a:schemeClr val="tx1"/>
                </a:solidFill>
              </a:rPr>
              <a:t>)</a:t>
            </a:r>
          </a:p>
          <a:p>
            <a:pPr algn="ctr"/>
            <a:r>
              <a:rPr lang="en-GB" sz="1200" dirty="0">
                <a:solidFill>
                  <a:schemeClr val="tx1"/>
                </a:solidFill>
              </a:rPr>
              <a:t>+</a:t>
            </a:r>
            <a:endParaRPr lang="en-GB" sz="1200" dirty="0" smtClean="0">
              <a:solidFill>
                <a:schemeClr val="tx1"/>
              </a:solidFill>
            </a:endParaRPr>
          </a:p>
          <a:p>
            <a:pPr algn="ctr"/>
            <a:r>
              <a:rPr lang="en-GB" sz="1200" b="1" dirty="0" smtClean="0">
                <a:solidFill>
                  <a:schemeClr val="tx1"/>
                </a:solidFill>
              </a:rPr>
              <a:t>ELF Score</a:t>
            </a:r>
            <a:endParaRPr lang="en-GB" sz="1200" b="1" dirty="0">
              <a:solidFill>
                <a:schemeClr val="tx1"/>
              </a:solidFill>
            </a:endParaRPr>
          </a:p>
        </p:txBody>
      </p:sp>
      <p:grpSp>
        <p:nvGrpSpPr>
          <p:cNvPr id="46" name="Group 45"/>
          <p:cNvGrpSpPr/>
          <p:nvPr/>
        </p:nvGrpSpPr>
        <p:grpSpPr>
          <a:xfrm>
            <a:off x="603634" y="3823176"/>
            <a:ext cx="5633679" cy="1857717"/>
            <a:chOff x="603633" y="3995990"/>
            <a:chExt cx="5633679" cy="1857717"/>
          </a:xfrm>
        </p:grpSpPr>
        <p:sp>
          <p:nvSpPr>
            <p:cNvPr id="12" name="Rectangle 11"/>
            <p:cNvSpPr/>
            <p:nvPr/>
          </p:nvSpPr>
          <p:spPr>
            <a:xfrm>
              <a:off x="3573312" y="3995990"/>
              <a:ext cx="2664000" cy="1857717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/>
            <a:p>
              <a:r>
                <a:rPr lang="en-GB" sz="1200" dirty="0" smtClean="0">
                  <a:solidFill>
                    <a:schemeClr val="tx1"/>
                  </a:solidFill>
                </a:rPr>
                <a:t>Any of:</a:t>
              </a:r>
            </a:p>
            <a:p>
              <a:endParaRPr lang="en-GB" sz="1200" dirty="0" smtClean="0">
                <a:solidFill>
                  <a:schemeClr val="tx1"/>
                </a:solidFill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GB" sz="1200" dirty="0" smtClean="0">
                  <a:solidFill>
                    <a:schemeClr val="tx1"/>
                  </a:solidFill>
                </a:rPr>
                <a:t>ELF score ≥10.51</a:t>
              </a:r>
            </a:p>
            <a:p>
              <a:pPr lvl="1"/>
              <a:r>
                <a:rPr lang="en-GB" sz="1200" b="1" dirty="0">
                  <a:solidFill>
                    <a:schemeClr val="tx1"/>
                  </a:solidFill>
                </a:rPr>
                <a:t>S</a:t>
              </a:r>
              <a:r>
                <a:rPr lang="en-GB" sz="1200" b="1" dirty="0" smtClean="0">
                  <a:solidFill>
                    <a:schemeClr val="tx1"/>
                  </a:solidFill>
                </a:rPr>
                <a:t>uggests advanced liver fibrosis</a:t>
              </a:r>
              <a:endParaRPr lang="en-GB" sz="1200" dirty="0" smtClean="0">
                <a:solidFill>
                  <a:schemeClr val="tx1"/>
                </a:solidFill>
              </a:endParaRPr>
            </a:p>
            <a:p>
              <a:pPr lvl="1"/>
              <a:endParaRPr lang="en-GB" sz="1200" dirty="0" smtClean="0">
                <a:solidFill>
                  <a:schemeClr val="tx1"/>
                </a:solidFill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GB" sz="1200" dirty="0" smtClean="0">
                  <a:solidFill>
                    <a:schemeClr val="tx1"/>
                  </a:solidFill>
                </a:rPr>
                <a:t>Positive </a:t>
              </a:r>
              <a:r>
                <a:rPr lang="en-GB" sz="1200" dirty="0">
                  <a:solidFill>
                    <a:schemeClr val="tx1"/>
                  </a:solidFill>
                </a:rPr>
                <a:t>h</a:t>
              </a:r>
              <a:r>
                <a:rPr lang="en-GB" sz="1200" dirty="0" smtClean="0">
                  <a:solidFill>
                    <a:schemeClr val="tx1"/>
                  </a:solidFill>
                </a:rPr>
                <a:t>epatitis B/C serology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GB" sz="1200" dirty="0" smtClean="0">
                  <a:solidFill>
                    <a:schemeClr val="tx1"/>
                  </a:solidFill>
                </a:rPr>
                <a:t>Positive autoantibodies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GB" sz="1200" dirty="0" smtClean="0">
                  <a:solidFill>
                    <a:schemeClr val="tx1"/>
                  </a:solidFill>
                </a:rPr>
                <a:t>Suspected </a:t>
              </a:r>
              <a:r>
                <a:rPr lang="en-GB" sz="1200" dirty="0" err="1" smtClean="0">
                  <a:solidFill>
                    <a:schemeClr val="tx1"/>
                  </a:solidFill>
                </a:rPr>
                <a:t>haemochromatosis</a:t>
              </a:r>
              <a:endParaRPr lang="en-GB" sz="1200" dirty="0">
                <a:solidFill>
                  <a:schemeClr val="tx1"/>
                </a:solidFill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603633" y="3995992"/>
              <a:ext cx="2664000" cy="1008000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/>
            <a:p>
              <a:pPr algn="ctr"/>
              <a:r>
                <a:rPr lang="en-GB" sz="1200" dirty="0">
                  <a:solidFill>
                    <a:schemeClr val="tx1"/>
                  </a:solidFill>
                </a:rPr>
                <a:t>ELF </a:t>
              </a:r>
              <a:r>
                <a:rPr lang="en-GB" sz="1200" dirty="0" smtClean="0">
                  <a:solidFill>
                    <a:schemeClr val="tx1"/>
                  </a:solidFill>
                </a:rPr>
                <a:t>score &lt;10.51</a:t>
              </a:r>
            </a:p>
            <a:p>
              <a:pPr algn="ctr"/>
              <a:r>
                <a:rPr lang="en-GB" sz="1200" i="1" dirty="0" smtClean="0">
                  <a:solidFill>
                    <a:schemeClr val="tx1"/>
                  </a:solidFill>
                </a:rPr>
                <a:t>AND </a:t>
              </a:r>
            </a:p>
            <a:p>
              <a:pPr algn="ctr"/>
              <a:r>
                <a:rPr lang="en-GB" sz="1200" dirty="0" smtClean="0">
                  <a:solidFill>
                    <a:schemeClr val="tx1"/>
                  </a:solidFill>
                </a:rPr>
                <a:t>Normal basic liver screen</a:t>
              </a:r>
              <a:endParaRPr lang="en-GB" sz="1200" dirty="0">
                <a:solidFill>
                  <a:schemeClr val="tx1"/>
                </a:solidFill>
              </a:endParaRPr>
            </a:p>
          </p:txBody>
        </p:sp>
      </p:grpSp>
      <p:sp>
        <p:nvSpPr>
          <p:cNvPr id="15" name="Rectangle 14"/>
          <p:cNvSpPr/>
          <p:nvPr/>
        </p:nvSpPr>
        <p:spPr>
          <a:xfrm>
            <a:off x="603633" y="5248895"/>
            <a:ext cx="2664000" cy="4320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b="1" dirty="0" smtClean="0">
                <a:solidFill>
                  <a:schemeClr val="tx1"/>
                </a:solidFill>
              </a:rPr>
              <a:t>Advanced liver fibrosis unlikely</a:t>
            </a:r>
            <a:endParaRPr lang="en-GB" sz="1200" b="1" dirty="0">
              <a:solidFill>
                <a:schemeClr val="tx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603633" y="6098612"/>
            <a:ext cx="2664000" cy="100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200" b="1" dirty="0" smtClean="0">
                <a:solidFill>
                  <a:schemeClr val="tx1"/>
                </a:solidFill>
              </a:rPr>
              <a:t>Lifestyle advice:</a:t>
            </a:r>
            <a:endParaRPr lang="en-GB" sz="1200" b="1" dirty="0">
              <a:solidFill>
                <a:schemeClr val="tx1"/>
              </a:solidFill>
            </a:endParaRPr>
          </a:p>
          <a:p>
            <a:r>
              <a:rPr lang="en-GB" sz="1200" i="1" dirty="0">
                <a:solidFill>
                  <a:schemeClr val="tx1"/>
                </a:solidFill>
              </a:rPr>
              <a:t>diet, weight, </a:t>
            </a:r>
            <a:r>
              <a:rPr lang="en-GB" sz="1200" i="1" dirty="0" smtClean="0">
                <a:solidFill>
                  <a:schemeClr val="tx1"/>
                </a:solidFill>
              </a:rPr>
              <a:t>exercise, alcohol</a:t>
            </a:r>
          </a:p>
          <a:p>
            <a:endParaRPr lang="en-GB" sz="1200" dirty="0" smtClean="0">
              <a:solidFill>
                <a:schemeClr val="tx1"/>
              </a:solidFill>
            </a:endParaRPr>
          </a:p>
          <a:p>
            <a:r>
              <a:rPr lang="en-GB" sz="1200" b="1" dirty="0" smtClean="0">
                <a:solidFill>
                  <a:schemeClr val="tx1"/>
                </a:solidFill>
              </a:rPr>
              <a:t>Optimise </a:t>
            </a:r>
            <a:r>
              <a:rPr lang="en-GB" sz="1200" b="1" dirty="0">
                <a:solidFill>
                  <a:schemeClr val="tx1"/>
                </a:solidFill>
              </a:rPr>
              <a:t>metabolic factors:</a:t>
            </a:r>
          </a:p>
          <a:p>
            <a:r>
              <a:rPr lang="en-GB" sz="1200" i="1" dirty="0">
                <a:solidFill>
                  <a:schemeClr val="tx1"/>
                </a:solidFill>
              </a:rPr>
              <a:t>lipids, diabetes, hypertension</a:t>
            </a:r>
          </a:p>
        </p:txBody>
      </p:sp>
      <p:cxnSp>
        <p:nvCxnSpPr>
          <p:cNvPr id="5" name="Straight Arrow Connector 4"/>
          <p:cNvCxnSpPr>
            <a:stCxn id="4" idx="2"/>
            <a:endCxn id="8" idx="0"/>
          </p:cNvCxnSpPr>
          <p:nvPr/>
        </p:nvCxnSpPr>
        <p:spPr>
          <a:xfrm>
            <a:off x="3420473" y="2267744"/>
            <a:ext cx="0" cy="417717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Elbow Connector 26"/>
          <p:cNvCxnSpPr>
            <a:stCxn id="8" idx="2"/>
            <a:endCxn id="13" idx="0"/>
          </p:cNvCxnSpPr>
          <p:nvPr/>
        </p:nvCxnSpPr>
        <p:spPr>
          <a:xfrm rot="5400000">
            <a:off x="2469196" y="2871900"/>
            <a:ext cx="417717" cy="1484840"/>
          </a:xfrm>
          <a:prstGeom prst="bentConnector3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>
            <a:stCxn id="12" idx="2"/>
            <a:endCxn id="36" idx="0"/>
          </p:cNvCxnSpPr>
          <p:nvPr/>
        </p:nvCxnSpPr>
        <p:spPr>
          <a:xfrm>
            <a:off x="4905312" y="5680893"/>
            <a:ext cx="0" cy="1843435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>
            <a:stCxn id="13" idx="2"/>
            <a:endCxn id="15" idx="0"/>
          </p:cNvCxnSpPr>
          <p:nvPr/>
        </p:nvCxnSpPr>
        <p:spPr>
          <a:xfrm>
            <a:off x="1935633" y="4831179"/>
            <a:ext cx="0" cy="417717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>
            <a:stCxn id="15" idx="2"/>
            <a:endCxn id="16" idx="0"/>
          </p:cNvCxnSpPr>
          <p:nvPr/>
        </p:nvCxnSpPr>
        <p:spPr>
          <a:xfrm>
            <a:off x="1935633" y="5680896"/>
            <a:ext cx="0" cy="417717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>
            <a:stCxn id="16" idx="2"/>
            <a:endCxn id="17" idx="0"/>
          </p:cNvCxnSpPr>
          <p:nvPr/>
        </p:nvCxnSpPr>
        <p:spPr>
          <a:xfrm>
            <a:off x="1935633" y="7106613"/>
            <a:ext cx="0" cy="417716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603633" y="7524328"/>
            <a:ext cx="2664000" cy="432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 smtClean="0">
                <a:solidFill>
                  <a:schemeClr val="tx1"/>
                </a:solidFill>
              </a:rPr>
              <a:t>Retest ELF every 3 years</a:t>
            </a:r>
            <a:endParaRPr lang="en-GB" sz="1400" b="1" dirty="0">
              <a:solidFill>
                <a:schemeClr val="tx1"/>
              </a:solidFill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3573312" y="7524328"/>
            <a:ext cx="2664000" cy="4320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 smtClean="0">
                <a:solidFill>
                  <a:schemeClr val="tx1"/>
                </a:solidFill>
              </a:rPr>
              <a:t>Refer to </a:t>
            </a:r>
            <a:r>
              <a:rPr lang="en-GB" sz="1400" b="1" dirty="0" err="1" smtClean="0">
                <a:solidFill>
                  <a:schemeClr val="tx1"/>
                </a:solidFill>
              </a:rPr>
              <a:t>hepatology</a:t>
            </a:r>
            <a:r>
              <a:rPr lang="en-GB" sz="1400" b="1" dirty="0" smtClean="0">
                <a:solidFill>
                  <a:schemeClr val="tx1"/>
                </a:solidFill>
              </a:rPr>
              <a:t> clinic</a:t>
            </a:r>
            <a:endParaRPr lang="en-GB" sz="1400" b="1" dirty="0">
              <a:solidFill>
                <a:schemeClr val="tx1"/>
              </a:solidFill>
            </a:endParaRPr>
          </a:p>
        </p:txBody>
      </p:sp>
      <p:cxnSp>
        <p:nvCxnSpPr>
          <p:cNvPr id="7" name="Elbow Connector 6"/>
          <p:cNvCxnSpPr>
            <a:stCxn id="8" idx="2"/>
            <a:endCxn id="12" idx="0"/>
          </p:cNvCxnSpPr>
          <p:nvPr/>
        </p:nvCxnSpPr>
        <p:spPr>
          <a:xfrm rot="16200000" flipH="1">
            <a:off x="3954036" y="2871899"/>
            <a:ext cx="417715" cy="1484839"/>
          </a:xfrm>
          <a:prstGeom prst="bentConnector3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9" name="Picture 2" descr="Organisation's logo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24"/>
          <a:stretch/>
        </p:blipFill>
        <p:spPr bwMode="auto">
          <a:xfrm>
            <a:off x="2578627" y="-11569"/>
            <a:ext cx="2011083" cy="500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4" descr="Organisation's logo linking to the home pag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0145" y="-11576"/>
            <a:ext cx="1287856" cy="500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40" descr="Z:\Board Secretary\Claire Rylands\Rebranding Workstream\Logo Pack\Uni Hosp of N Midlands colB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25" y="2"/>
            <a:ext cx="1716583" cy="467143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TextBox 41"/>
          <p:cNvSpPr txBox="1"/>
          <p:nvPr/>
        </p:nvSpPr>
        <p:spPr>
          <a:xfrm>
            <a:off x="728942" y="505547"/>
            <a:ext cx="54001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b="1" u="sng" dirty="0" smtClean="0"/>
              <a:t>ELF Score for NAFLD in adults – Primary Care Guideline</a:t>
            </a:r>
            <a:endParaRPr lang="en-GB" b="1" u="sng" dirty="0"/>
          </a:p>
        </p:txBody>
      </p:sp>
      <p:sp>
        <p:nvSpPr>
          <p:cNvPr id="43" name="Rectangle 42"/>
          <p:cNvSpPr/>
          <p:nvPr/>
        </p:nvSpPr>
        <p:spPr>
          <a:xfrm>
            <a:off x="116633" y="8172400"/>
            <a:ext cx="6624736" cy="79208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sz="1400" b="1" dirty="0" smtClean="0">
                <a:solidFill>
                  <a:schemeClr val="tx1"/>
                </a:solidFill>
              </a:rPr>
              <a:t>See information boxes on following page for additional information</a:t>
            </a:r>
            <a:r>
              <a:rPr lang="en-GB" sz="1200" b="1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en-GB" sz="1100" b="1" dirty="0" smtClean="0">
                <a:solidFill>
                  <a:schemeClr val="tx1"/>
                </a:solidFill>
              </a:rPr>
              <a:t>PLEASE NOTE: This pathway is a guide for the use of the ELF Score in the assessment of advanced liver fibrosis in patients with NAFLD. It is not a comprehensive pathway for the investigation of abnormal LFTs.</a:t>
            </a:r>
            <a:endParaRPr lang="en-GB" sz="1100" dirty="0">
              <a:solidFill>
                <a:schemeClr val="tx1"/>
              </a:solidFill>
            </a:endParaRPr>
          </a:p>
          <a:p>
            <a:pPr algn="ctr"/>
            <a:r>
              <a:rPr lang="en-GB" sz="1200" b="1" dirty="0" smtClean="0">
                <a:solidFill>
                  <a:schemeClr val="tx1"/>
                </a:solidFill>
              </a:rPr>
              <a:t>Always use clinical judgement.</a:t>
            </a:r>
            <a:endParaRPr lang="en-GB" sz="1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66265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1575" y="2148443"/>
            <a:ext cx="3384000" cy="381642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/>
            <a:r>
              <a:rPr lang="en-GB" sz="1100" b="1" dirty="0" smtClean="0">
                <a:solidFill>
                  <a:schemeClr val="tx1"/>
                </a:solidFill>
              </a:rPr>
              <a:t>NAFLD</a:t>
            </a:r>
            <a:endParaRPr lang="en-GB" sz="1100" b="1" dirty="0">
              <a:solidFill>
                <a:schemeClr val="tx1"/>
              </a:solidFill>
            </a:endParaRP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n-GB" sz="1100" dirty="0" smtClean="0">
                <a:solidFill>
                  <a:schemeClr val="tx1"/>
                </a:solidFill>
              </a:rPr>
              <a:t>Key risk factors for non-alcoholic fatty liver disease (NAFLD) include obesity, impaired glucose regulation/T2DM, hypertension and hyperlipidaemia.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endParaRPr lang="en-GB" sz="1100" dirty="0">
              <a:solidFill>
                <a:schemeClr val="tx1"/>
              </a:solidFill>
            </a:endParaRP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chemeClr val="tx1"/>
                </a:solidFill>
              </a:rPr>
              <a:t>P</a:t>
            </a:r>
            <a:r>
              <a:rPr lang="en-GB" sz="1100" dirty="0" smtClean="0">
                <a:solidFill>
                  <a:schemeClr val="tx1"/>
                </a:solidFill>
              </a:rPr>
              <a:t>atients </a:t>
            </a:r>
            <a:r>
              <a:rPr lang="en-GB" sz="1100" dirty="0">
                <a:solidFill>
                  <a:schemeClr val="tx1"/>
                </a:solidFill>
              </a:rPr>
              <a:t>with NAFLD </a:t>
            </a:r>
            <a:r>
              <a:rPr lang="en-GB" sz="1100" dirty="0" smtClean="0">
                <a:solidFill>
                  <a:schemeClr val="tx1"/>
                </a:solidFill>
              </a:rPr>
              <a:t>may have </a:t>
            </a:r>
            <a:r>
              <a:rPr lang="en-GB" sz="1100" dirty="0">
                <a:solidFill>
                  <a:schemeClr val="tx1"/>
                </a:solidFill>
              </a:rPr>
              <a:t>normal LFTs. 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n-GB" sz="1100" dirty="0" smtClean="0">
                <a:solidFill>
                  <a:schemeClr val="tx1"/>
                </a:solidFill>
              </a:rPr>
              <a:t>In cases where  </a:t>
            </a:r>
            <a:r>
              <a:rPr lang="en-GB" sz="1100" dirty="0">
                <a:solidFill>
                  <a:schemeClr val="tx1"/>
                </a:solidFill>
              </a:rPr>
              <a:t>LFTs are abnormal, this is typically mildly raised transaminases (ALT, AST) and/or gamma-</a:t>
            </a:r>
            <a:r>
              <a:rPr lang="en-GB" sz="1100" dirty="0" err="1">
                <a:solidFill>
                  <a:schemeClr val="tx1"/>
                </a:solidFill>
              </a:rPr>
              <a:t>glutamyltransferase</a:t>
            </a:r>
            <a:r>
              <a:rPr lang="en-GB" sz="1100" dirty="0">
                <a:solidFill>
                  <a:schemeClr val="tx1"/>
                </a:solidFill>
              </a:rPr>
              <a:t> (</a:t>
            </a:r>
            <a:r>
              <a:rPr lang="el-GR" sz="1100" dirty="0">
                <a:solidFill>
                  <a:schemeClr val="tx1"/>
                </a:solidFill>
              </a:rPr>
              <a:t>γ</a:t>
            </a:r>
            <a:r>
              <a:rPr lang="en-GB" sz="1100" dirty="0">
                <a:solidFill>
                  <a:schemeClr val="tx1"/>
                </a:solidFill>
              </a:rPr>
              <a:t>GT</a:t>
            </a:r>
            <a:r>
              <a:rPr lang="en-GB" sz="1100" dirty="0" smtClean="0">
                <a:solidFill>
                  <a:schemeClr val="tx1"/>
                </a:solidFill>
              </a:rPr>
              <a:t>).</a:t>
            </a:r>
            <a:r>
              <a:rPr lang="en-GB" sz="1100" dirty="0">
                <a:solidFill>
                  <a:schemeClr val="tx1"/>
                </a:solidFill>
              </a:rPr>
              <a:t> </a:t>
            </a:r>
            <a:endParaRPr lang="en-GB" sz="1100" dirty="0" smtClean="0">
              <a:solidFill>
                <a:schemeClr val="tx1"/>
              </a:solidFill>
            </a:endParaRP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n-GB" sz="1100" dirty="0" smtClean="0">
                <a:solidFill>
                  <a:schemeClr val="tx1"/>
                </a:solidFill>
              </a:rPr>
              <a:t>Alcohol-related </a:t>
            </a:r>
            <a:r>
              <a:rPr lang="en-GB" sz="1100" dirty="0">
                <a:solidFill>
                  <a:schemeClr val="tx1"/>
                </a:solidFill>
              </a:rPr>
              <a:t>liver disease should be ruled </a:t>
            </a:r>
            <a:r>
              <a:rPr lang="en-GB" sz="1100" dirty="0" smtClean="0">
                <a:solidFill>
                  <a:schemeClr val="tx1"/>
                </a:solidFill>
              </a:rPr>
              <a:t>out before diagnosing NAFLD.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n-GB" sz="1100" dirty="0" smtClean="0">
                <a:solidFill>
                  <a:schemeClr val="tx1"/>
                </a:solidFill>
              </a:rPr>
              <a:t>NICE does not recommend USS as a diagnostic test in all patients with suspected NAFLD. However, this may be required in some cases (guided by clinical judgement).</a:t>
            </a:r>
            <a:endParaRPr lang="en-GB" sz="1100" dirty="0">
              <a:solidFill>
                <a:schemeClr val="tx1"/>
              </a:solidFill>
            </a:endParaRPr>
          </a:p>
          <a:p>
            <a:pPr marL="171450" indent="-171450" algn="just">
              <a:buFont typeface="Arial" panose="020B0604020202020204" pitchFamily="34" charset="0"/>
              <a:buChar char="•"/>
            </a:pPr>
            <a:endParaRPr lang="en-GB" sz="1100" dirty="0">
              <a:solidFill>
                <a:schemeClr val="tx1"/>
              </a:solidFill>
            </a:endParaRP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chemeClr val="tx1"/>
                </a:solidFill>
              </a:rPr>
              <a:t>All patients with an ALT &gt;200 should be referred to </a:t>
            </a:r>
            <a:r>
              <a:rPr lang="en-GB" sz="1100" dirty="0" err="1" smtClean="0">
                <a:solidFill>
                  <a:schemeClr val="tx1"/>
                </a:solidFill>
              </a:rPr>
              <a:t>Hepatology</a:t>
            </a:r>
            <a:r>
              <a:rPr lang="en-GB" sz="1100" dirty="0" smtClean="0">
                <a:solidFill>
                  <a:schemeClr val="tx1"/>
                </a:solidFill>
              </a:rPr>
              <a:t>.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chemeClr val="tx1"/>
                </a:solidFill>
              </a:rPr>
              <a:t>P</a:t>
            </a:r>
            <a:r>
              <a:rPr lang="en-GB" sz="1100" dirty="0" smtClean="0">
                <a:solidFill>
                  <a:schemeClr val="tx1"/>
                </a:solidFill>
              </a:rPr>
              <a:t>atients with signs/symptoms of liver disease should </a:t>
            </a:r>
            <a:r>
              <a:rPr lang="en-GB" sz="1100" dirty="0">
                <a:solidFill>
                  <a:schemeClr val="tx1"/>
                </a:solidFill>
              </a:rPr>
              <a:t>be referred to </a:t>
            </a:r>
            <a:r>
              <a:rPr lang="en-GB" sz="1100" dirty="0" err="1" smtClean="0">
                <a:solidFill>
                  <a:schemeClr val="tx1"/>
                </a:solidFill>
              </a:rPr>
              <a:t>Hepatology</a:t>
            </a:r>
            <a:r>
              <a:rPr lang="en-GB" sz="1100" dirty="0" smtClean="0">
                <a:solidFill>
                  <a:schemeClr val="tx1"/>
                </a:solidFill>
              </a:rPr>
              <a:t>.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n-GB" sz="1100" dirty="0" smtClean="0">
                <a:solidFill>
                  <a:schemeClr val="tx1"/>
                </a:solidFill>
              </a:rPr>
              <a:t>Urgent </a:t>
            </a:r>
            <a:r>
              <a:rPr lang="en-GB" sz="1100" dirty="0">
                <a:solidFill>
                  <a:schemeClr val="tx1"/>
                </a:solidFill>
              </a:rPr>
              <a:t>referral if </a:t>
            </a:r>
            <a:r>
              <a:rPr lang="en-GB" sz="1100" dirty="0" smtClean="0">
                <a:solidFill>
                  <a:schemeClr val="tx1"/>
                </a:solidFill>
              </a:rPr>
              <a:t>hepatic/biliary </a:t>
            </a:r>
            <a:r>
              <a:rPr lang="en-GB" sz="1100" dirty="0">
                <a:solidFill>
                  <a:schemeClr val="tx1"/>
                </a:solidFill>
              </a:rPr>
              <a:t>malignancy suspected</a:t>
            </a:r>
            <a:r>
              <a:rPr lang="en-GB" sz="1100" dirty="0" smtClean="0">
                <a:solidFill>
                  <a:schemeClr val="tx1"/>
                </a:solidFill>
              </a:rPr>
              <a:t>.</a:t>
            </a:r>
            <a:endParaRPr lang="en-GB" sz="1100" dirty="0">
              <a:solidFill>
                <a:schemeClr val="tx1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454708" y="2148443"/>
            <a:ext cx="3384000" cy="381642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/>
            <a:r>
              <a:rPr lang="en-GB" sz="1100" b="1" dirty="0" smtClean="0">
                <a:solidFill>
                  <a:schemeClr val="tx1"/>
                </a:solidFill>
              </a:rPr>
              <a:t>BASIC LIVER SCREEN</a:t>
            </a:r>
            <a:endParaRPr lang="en-GB" sz="1100" dirty="0">
              <a:solidFill>
                <a:schemeClr val="tx1"/>
              </a:solidFill>
            </a:endParaRP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chemeClr val="tx1"/>
                </a:solidFill>
              </a:rPr>
              <a:t>Consider basic liver screen, to test for co-existing liver disease, based on clinical judgement. 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chemeClr val="tx1"/>
                </a:solidFill>
              </a:rPr>
              <a:t>As a minimum </a:t>
            </a:r>
            <a:r>
              <a:rPr lang="en-GB" sz="1100" dirty="0" smtClean="0">
                <a:solidFill>
                  <a:schemeClr val="tx1"/>
                </a:solidFill>
              </a:rPr>
              <a:t>this </a:t>
            </a:r>
            <a:r>
              <a:rPr lang="en-GB" sz="1100" dirty="0">
                <a:solidFill>
                  <a:schemeClr val="tx1"/>
                </a:solidFill>
              </a:rPr>
              <a:t>should include ferritin, hepatitis B &amp; C viral serology, liver autoantibodies (ANA, ASMA, AMA). 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chemeClr val="tx1"/>
                </a:solidFill>
              </a:rPr>
              <a:t>In certain patients also </a:t>
            </a:r>
            <a:r>
              <a:rPr lang="en-GB" sz="1100" dirty="0" smtClean="0">
                <a:solidFill>
                  <a:schemeClr val="tx1"/>
                </a:solidFill>
              </a:rPr>
              <a:t>consider </a:t>
            </a:r>
            <a:r>
              <a:rPr lang="en-GB" sz="1100" dirty="0">
                <a:solidFill>
                  <a:schemeClr val="tx1"/>
                </a:solidFill>
              </a:rPr>
              <a:t>serum </a:t>
            </a:r>
            <a:r>
              <a:rPr lang="en-GB" sz="1100" dirty="0" err="1">
                <a:solidFill>
                  <a:schemeClr val="tx1"/>
                </a:solidFill>
              </a:rPr>
              <a:t>tTG</a:t>
            </a:r>
            <a:r>
              <a:rPr lang="en-GB" sz="1100" dirty="0">
                <a:solidFill>
                  <a:schemeClr val="tx1"/>
                </a:solidFill>
              </a:rPr>
              <a:t>, alpha-1-antitrypsin (AAT) and </a:t>
            </a:r>
            <a:r>
              <a:rPr lang="en-GB" sz="1100" dirty="0" err="1">
                <a:solidFill>
                  <a:schemeClr val="tx1"/>
                </a:solidFill>
              </a:rPr>
              <a:t>caeruloplasmin</a:t>
            </a:r>
            <a:r>
              <a:rPr lang="en-GB" sz="1100" dirty="0">
                <a:solidFill>
                  <a:schemeClr val="tx1"/>
                </a:solidFill>
              </a:rPr>
              <a:t> (if &lt;40 </a:t>
            </a:r>
            <a:r>
              <a:rPr lang="en-GB" sz="1100" dirty="0" smtClean="0">
                <a:solidFill>
                  <a:schemeClr val="tx1"/>
                </a:solidFill>
              </a:rPr>
              <a:t>years </a:t>
            </a:r>
            <a:r>
              <a:rPr lang="en-GB" sz="1100" dirty="0">
                <a:solidFill>
                  <a:schemeClr val="tx1"/>
                </a:solidFill>
              </a:rPr>
              <a:t>old).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n-GB" sz="1100" dirty="0" smtClean="0">
                <a:solidFill>
                  <a:schemeClr val="tx1"/>
                </a:solidFill>
              </a:rPr>
              <a:t>Consider </a:t>
            </a:r>
            <a:r>
              <a:rPr lang="en-GB" sz="1100" dirty="0">
                <a:solidFill>
                  <a:schemeClr val="tx1"/>
                </a:solidFill>
              </a:rPr>
              <a:t>tests for associated conditions : renal function, HbA1c, lipid profile, TSH, FBC, clotting studies.</a:t>
            </a:r>
          </a:p>
          <a:p>
            <a:pPr algn="just"/>
            <a:endParaRPr lang="en-GB" sz="1100" b="1" dirty="0">
              <a:solidFill>
                <a:schemeClr val="tx1"/>
              </a:solidFill>
            </a:endParaRPr>
          </a:p>
          <a:p>
            <a:pPr algn="just"/>
            <a:r>
              <a:rPr lang="en-GB" sz="1100" b="1" dirty="0" smtClean="0">
                <a:solidFill>
                  <a:schemeClr val="tx1"/>
                </a:solidFill>
              </a:rPr>
              <a:t>A note on ferritin</a:t>
            </a:r>
            <a:endParaRPr lang="en-GB" sz="1100" dirty="0">
              <a:solidFill>
                <a:schemeClr val="tx1"/>
              </a:solidFill>
            </a:endParaRP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chemeClr val="tx1"/>
                </a:solidFill>
              </a:rPr>
              <a:t>Ferritin may be raised due to NAFLD or in response to acute liver injury and systemic inflammation. 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chemeClr val="tx1"/>
                </a:solidFill>
              </a:rPr>
              <a:t>If no acute cause </a:t>
            </a:r>
            <a:r>
              <a:rPr lang="en-GB" sz="1100" dirty="0" smtClean="0">
                <a:solidFill>
                  <a:schemeClr val="tx1"/>
                </a:solidFill>
              </a:rPr>
              <a:t>obvious</a:t>
            </a:r>
            <a:r>
              <a:rPr lang="en-GB" sz="1100" dirty="0">
                <a:solidFill>
                  <a:schemeClr val="tx1"/>
                </a:solidFill>
              </a:rPr>
              <a:t>, request fasting transferrin saturation (TSAT). If fasting </a:t>
            </a:r>
            <a:r>
              <a:rPr lang="en-GB" sz="1100" dirty="0" smtClean="0">
                <a:solidFill>
                  <a:schemeClr val="tx1"/>
                </a:solidFill>
              </a:rPr>
              <a:t>TSAT </a:t>
            </a:r>
            <a:r>
              <a:rPr lang="en-GB" sz="1100" dirty="0">
                <a:solidFill>
                  <a:schemeClr val="tx1"/>
                </a:solidFill>
              </a:rPr>
              <a:t>normal (&lt;45%), </a:t>
            </a:r>
            <a:r>
              <a:rPr lang="en-GB" sz="1100" dirty="0" err="1">
                <a:solidFill>
                  <a:schemeClr val="tx1"/>
                </a:solidFill>
              </a:rPr>
              <a:t>haemochromatosis</a:t>
            </a:r>
            <a:r>
              <a:rPr lang="en-GB" sz="1100" dirty="0">
                <a:solidFill>
                  <a:schemeClr val="tx1"/>
                </a:solidFill>
              </a:rPr>
              <a:t> is unlikely</a:t>
            </a:r>
            <a:r>
              <a:rPr lang="en-GB" sz="1100" dirty="0" smtClean="0">
                <a:solidFill>
                  <a:schemeClr val="tx1"/>
                </a:solidFill>
              </a:rPr>
              <a:t>. Explore other cause.</a:t>
            </a:r>
            <a:endParaRPr lang="en-GB" sz="1100" dirty="0">
              <a:solidFill>
                <a:schemeClr val="tx1"/>
              </a:solidFill>
            </a:endParaRP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n-GB" sz="1100" dirty="0" smtClean="0">
                <a:solidFill>
                  <a:schemeClr val="tx1"/>
                </a:solidFill>
              </a:rPr>
              <a:t>If TSAT </a:t>
            </a:r>
            <a:r>
              <a:rPr lang="en-GB" sz="1100" dirty="0">
                <a:solidFill>
                  <a:schemeClr val="tx1"/>
                </a:solidFill>
              </a:rPr>
              <a:t>is persistently raised, request </a:t>
            </a:r>
            <a:r>
              <a:rPr lang="en-GB" sz="1100" dirty="0" err="1">
                <a:solidFill>
                  <a:schemeClr val="tx1"/>
                </a:solidFill>
              </a:rPr>
              <a:t>Haemochromatosis</a:t>
            </a:r>
            <a:r>
              <a:rPr lang="en-GB" sz="1100" dirty="0">
                <a:solidFill>
                  <a:schemeClr val="tx1"/>
                </a:solidFill>
              </a:rPr>
              <a:t> Genotype </a:t>
            </a:r>
            <a:r>
              <a:rPr lang="en-GB" sz="1100" dirty="0" smtClean="0">
                <a:solidFill>
                  <a:schemeClr val="tx1"/>
                </a:solidFill>
              </a:rPr>
              <a:t>test </a:t>
            </a:r>
            <a:r>
              <a:rPr lang="en-GB" sz="1100" dirty="0">
                <a:solidFill>
                  <a:schemeClr val="tx1"/>
                </a:solidFill>
              </a:rPr>
              <a:t>and refer to </a:t>
            </a:r>
            <a:r>
              <a:rPr lang="en-GB" sz="1100" dirty="0" err="1">
                <a:solidFill>
                  <a:schemeClr val="tx1"/>
                </a:solidFill>
              </a:rPr>
              <a:t>Hepatology</a:t>
            </a:r>
            <a:r>
              <a:rPr lang="en-GB" sz="1100" dirty="0">
                <a:solidFill>
                  <a:schemeClr val="tx1"/>
                </a:solidFill>
              </a:rPr>
              <a:t> as necessary.</a:t>
            </a:r>
          </a:p>
        </p:txBody>
      </p:sp>
      <p:sp>
        <p:nvSpPr>
          <p:cNvPr id="4" name="Rectangle 3"/>
          <p:cNvSpPr/>
          <p:nvPr/>
        </p:nvSpPr>
        <p:spPr>
          <a:xfrm>
            <a:off x="11575" y="6033496"/>
            <a:ext cx="3384000" cy="194672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/>
            <a:r>
              <a:rPr lang="en-GB" sz="1100" b="1" dirty="0">
                <a:solidFill>
                  <a:schemeClr val="tx1"/>
                </a:solidFill>
              </a:rPr>
              <a:t>ELF </a:t>
            </a:r>
            <a:r>
              <a:rPr lang="en-GB" sz="1100" b="1" dirty="0" smtClean="0">
                <a:solidFill>
                  <a:schemeClr val="tx1"/>
                </a:solidFill>
              </a:rPr>
              <a:t>SCORE</a:t>
            </a:r>
            <a:endParaRPr lang="en-GB" sz="1100" dirty="0">
              <a:solidFill>
                <a:schemeClr val="tx1"/>
              </a:solidFill>
            </a:endParaRP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chemeClr val="tx1"/>
                </a:solidFill>
              </a:rPr>
              <a:t>Enhanced Liver Fibrosis  (ELF) Score  should be considered for the assessment of advanced liver fibrosis in patients with NAFLD.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chemeClr val="tx1"/>
                </a:solidFill>
              </a:rPr>
              <a:t>ELF Score ≥10.51 suggests advanced liver fibrosis and is an indication for referral to </a:t>
            </a:r>
            <a:r>
              <a:rPr lang="en-GB" sz="1100" dirty="0" err="1">
                <a:solidFill>
                  <a:schemeClr val="tx1"/>
                </a:solidFill>
              </a:rPr>
              <a:t>Hepatology</a:t>
            </a:r>
            <a:r>
              <a:rPr lang="en-GB" sz="1100" dirty="0">
                <a:solidFill>
                  <a:schemeClr val="tx1"/>
                </a:solidFill>
              </a:rPr>
              <a:t> clinic. 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chemeClr val="tx1"/>
                </a:solidFill>
              </a:rPr>
              <a:t>If ELF Score &lt;10.51 then retest in 3 years (repeat requests made within this time frame will be </a:t>
            </a:r>
            <a:r>
              <a:rPr lang="en-GB" sz="1100" dirty="0" smtClean="0">
                <a:solidFill>
                  <a:schemeClr val="tx1"/>
                </a:solidFill>
              </a:rPr>
              <a:t>rejected by the clinical biochemistry laboratory).</a:t>
            </a:r>
            <a:endParaRPr lang="en-GB" sz="1100" dirty="0">
              <a:solidFill>
                <a:schemeClr val="tx1"/>
              </a:solidFill>
            </a:endParaRP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chemeClr val="tx1"/>
                </a:solidFill>
              </a:rPr>
              <a:t>Sample type: serum sample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chemeClr val="tx1"/>
                </a:solidFill>
              </a:rPr>
              <a:t>Turn-around time: within 2 weeks</a:t>
            </a:r>
          </a:p>
        </p:txBody>
      </p:sp>
      <p:sp>
        <p:nvSpPr>
          <p:cNvPr id="5" name="Rectangle 4"/>
          <p:cNvSpPr/>
          <p:nvPr/>
        </p:nvSpPr>
        <p:spPr>
          <a:xfrm>
            <a:off x="3454708" y="6032874"/>
            <a:ext cx="3384000" cy="1948217"/>
          </a:xfrm>
          <a:prstGeom prst="rect">
            <a:avLst/>
          </a:prstGeom>
          <a:solidFill>
            <a:schemeClr val="bg2">
              <a:lumMod val="7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/>
            <a:r>
              <a:rPr lang="en-GB" sz="1100" b="1" dirty="0" smtClean="0">
                <a:solidFill>
                  <a:schemeClr val="tx1"/>
                </a:solidFill>
              </a:rPr>
              <a:t>ADVICE</a:t>
            </a:r>
          </a:p>
          <a:p>
            <a:pPr algn="just"/>
            <a:r>
              <a:rPr lang="en-GB" sz="1100" dirty="0" smtClean="0">
                <a:solidFill>
                  <a:schemeClr val="tx1"/>
                </a:solidFill>
              </a:rPr>
              <a:t>For general enquiries please contact the Blood Sciences Help Desk on </a:t>
            </a:r>
            <a:r>
              <a:rPr lang="en-GB" sz="1100" b="1" dirty="0" smtClean="0">
                <a:solidFill>
                  <a:schemeClr val="tx1"/>
                </a:solidFill>
              </a:rPr>
              <a:t>01782 674224</a:t>
            </a:r>
            <a:r>
              <a:rPr lang="en-GB" sz="1100" dirty="0" smtClean="0">
                <a:solidFill>
                  <a:schemeClr val="tx1"/>
                </a:solidFill>
              </a:rPr>
              <a:t> (</a:t>
            </a:r>
            <a:r>
              <a:rPr lang="en-GB" sz="1100" i="1" dirty="0" smtClean="0">
                <a:solidFill>
                  <a:schemeClr val="tx1"/>
                </a:solidFill>
              </a:rPr>
              <a:t>Mon-Fri 9:00 – 17:00</a:t>
            </a:r>
            <a:r>
              <a:rPr lang="en-GB" sz="1100" dirty="0" smtClean="0">
                <a:solidFill>
                  <a:schemeClr val="tx1"/>
                </a:solidFill>
              </a:rPr>
              <a:t>).</a:t>
            </a:r>
          </a:p>
          <a:p>
            <a:pPr algn="just"/>
            <a:endParaRPr lang="en-GB" sz="1100" dirty="0">
              <a:solidFill>
                <a:schemeClr val="tx1"/>
              </a:solidFill>
            </a:endParaRPr>
          </a:p>
          <a:p>
            <a:pPr algn="just"/>
            <a:r>
              <a:rPr lang="en-GB" sz="1100" dirty="0" smtClean="0">
                <a:solidFill>
                  <a:schemeClr val="tx1"/>
                </a:solidFill>
              </a:rPr>
              <a:t>For advice regarding specific technical and clinical aspects of this test, please contact the Duty Biochemist on </a:t>
            </a:r>
            <a:r>
              <a:rPr lang="en-GB" sz="1100" b="1" dirty="0">
                <a:solidFill>
                  <a:schemeClr val="tx1"/>
                </a:solidFill>
              </a:rPr>
              <a:t>01782 </a:t>
            </a:r>
            <a:r>
              <a:rPr lang="en-GB" sz="1100" b="1" dirty="0" smtClean="0">
                <a:solidFill>
                  <a:schemeClr val="tx1"/>
                </a:solidFill>
              </a:rPr>
              <a:t>674265</a:t>
            </a:r>
            <a:r>
              <a:rPr lang="en-GB" sz="1100" dirty="0" smtClean="0">
                <a:solidFill>
                  <a:schemeClr val="tx1"/>
                </a:solidFill>
              </a:rPr>
              <a:t> (</a:t>
            </a:r>
            <a:r>
              <a:rPr lang="en-GB" sz="1100" i="1" dirty="0" smtClean="0">
                <a:solidFill>
                  <a:schemeClr val="tx1"/>
                </a:solidFill>
              </a:rPr>
              <a:t>Mon-Fri 9:00 – 19:00</a:t>
            </a:r>
            <a:r>
              <a:rPr lang="en-GB" sz="1100" dirty="0" smtClean="0">
                <a:solidFill>
                  <a:schemeClr val="tx1"/>
                </a:solidFill>
              </a:rPr>
              <a:t>).</a:t>
            </a:r>
          </a:p>
          <a:p>
            <a:pPr algn="just"/>
            <a:endParaRPr lang="en-GB" sz="1100" dirty="0">
              <a:solidFill>
                <a:schemeClr val="tx1"/>
              </a:solidFill>
            </a:endParaRPr>
          </a:p>
          <a:p>
            <a:pPr algn="just"/>
            <a:r>
              <a:rPr lang="en-GB" sz="1100" dirty="0" smtClean="0">
                <a:solidFill>
                  <a:schemeClr val="tx1"/>
                </a:solidFill>
              </a:rPr>
              <a:t>For specialist clinical advice please contact a Consultant Gastroenterologist with specialist interest in </a:t>
            </a:r>
            <a:r>
              <a:rPr lang="en-GB" sz="1100" dirty="0" err="1" smtClean="0">
                <a:solidFill>
                  <a:schemeClr val="tx1"/>
                </a:solidFill>
              </a:rPr>
              <a:t>hepatology</a:t>
            </a:r>
            <a:r>
              <a:rPr lang="en-GB" sz="1100" dirty="0" smtClean="0">
                <a:solidFill>
                  <a:schemeClr val="tx1"/>
                </a:solidFill>
              </a:rPr>
              <a:t>.</a:t>
            </a:r>
            <a:endParaRPr lang="en-GB" sz="1100" dirty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8975" y="8040741"/>
            <a:ext cx="6819734" cy="936104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GB" sz="1100" b="1" dirty="0" smtClean="0">
                <a:solidFill>
                  <a:schemeClr val="tx1"/>
                </a:solidFill>
              </a:rPr>
              <a:t>REFERENCES</a:t>
            </a:r>
          </a:p>
          <a:p>
            <a:r>
              <a:rPr lang="en-GB" sz="1100" dirty="0" smtClean="0">
                <a:solidFill>
                  <a:schemeClr val="tx1"/>
                </a:solidFill>
              </a:rPr>
              <a:t>NICE Guideline 49 (NG49, published July 2016)</a:t>
            </a:r>
          </a:p>
          <a:p>
            <a:r>
              <a:rPr lang="en-GB" sz="1100" dirty="0" smtClean="0">
                <a:solidFill>
                  <a:schemeClr val="tx1"/>
                </a:solidFill>
              </a:rPr>
              <a:t>NICE Clinical Knowledge Summary for NAFLD</a:t>
            </a:r>
          </a:p>
          <a:p>
            <a:r>
              <a:rPr lang="en-GB" sz="1100" dirty="0" smtClean="0">
                <a:solidFill>
                  <a:schemeClr val="tx1"/>
                </a:solidFill>
              </a:rPr>
              <a:t>Glen J et al BMJ 2016;354:i4428</a:t>
            </a:r>
          </a:p>
          <a:p>
            <a:r>
              <a:rPr lang="en-GB" sz="1100" dirty="0">
                <a:solidFill>
                  <a:schemeClr val="tx1"/>
                </a:solidFill>
              </a:rPr>
              <a:t>Dyson </a:t>
            </a:r>
            <a:r>
              <a:rPr lang="en-GB" sz="1100" dirty="0" smtClean="0">
                <a:solidFill>
                  <a:schemeClr val="tx1"/>
                </a:solidFill>
              </a:rPr>
              <a:t>JK</a:t>
            </a:r>
            <a:r>
              <a:rPr lang="en-GB" sz="1100" dirty="0">
                <a:solidFill>
                  <a:schemeClr val="tx1"/>
                </a:solidFill>
              </a:rPr>
              <a:t> </a:t>
            </a:r>
            <a:r>
              <a:rPr lang="en-GB" sz="1100" dirty="0" smtClean="0">
                <a:solidFill>
                  <a:schemeClr val="tx1"/>
                </a:solidFill>
              </a:rPr>
              <a:t>et al Frontline Gastroenterology 2014;5:211–218</a:t>
            </a:r>
            <a:endParaRPr lang="en-GB" sz="1100" dirty="0">
              <a:solidFill>
                <a:schemeClr val="tx1"/>
              </a:solidFill>
            </a:endParaRPr>
          </a:p>
          <a:p>
            <a:endParaRPr lang="en-GB" sz="1100" dirty="0">
              <a:solidFill>
                <a:schemeClr val="tx1"/>
              </a:solidFill>
            </a:endParaRPr>
          </a:p>
        </p:txBody>
      </p:sp>
      <p:pic>
        <p:nvPicPr>
          <p:cNvPr id="7" name="Picture 2" descr="Organisation's logo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24"/>
          <a:stretch/>
        </p:blipFill>
        <p:spPr bwMode="auto">
          <a:xfrm>
            <a:off x="2578627" y="-11569"/>
            <a:ext cx="2011083" cy="500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Organisation's logo linking to the home pag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0145" y="-11576"/>
            <a:ext cx="1287856" cy="500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Z:\Board Secretary\Claire Rylands\Rebranding Workstream\Logo Pack\Uni Hosp of N Midlands colB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25" y="2"/>
            <a:ext cx="1716583" cy="467143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14"/>
          <p:cNvSpPr/>
          <p:nvPr/>
        </p:nvSpPr>
        <p:spPr>
          <a:xfrm>
            <a:off x="1430841" y="1043608"/>
            <a:ext cx="3996000" cy="432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b="1" dirty="0" smtClean="0">
                <a:solidFill>
                  <a:schemeClr val="tx1"/>
                </a:solidFill>
              </a:rPr>
              <a:t>Additional Information</a:t>
            </a:r>
            <a:endParaRPr lang="en-GB" sz="2000" b="1" dirty="0">
              <a:solidFill>
                <a:schemeClr val="tx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7157" y="1642252"/>
            <a:ext cx="6818400" cy="43204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GB" sz="1100" b="1" dirty="0" smtClean="0">
                <a:solidFill>
                  <a:schemeClr val="tx1"/>
                </a:solidFill>
              </a:rPr>
              <a:t>PLEASE NOTE: This pathway is a guide for the use of the ELF Score in the assessment of advanced liver fibrosis in patients with NAFLD. It is not a comprehensive pathway for the investigation of abnormal LFTs.</a:t>
            </a:r>
            <a:endParaRPr lang="en-GB" sz="1100" dirty="0">
              <a:solidFill>
                <a:schemeClr val="tx1"/>
              </a:solidFill>
            </a:endParaRPr>
          </a:p>
          <a:p>
            <a:pPr algn="ctr"/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28942" y="505547"/>
            <a:ext cx="54001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b="1" u="sng" dirty="0" smtClean="0"/>
              <a:t>ELF Score for NAFLD in adults – Primary Care Guideline</a:t>
            </a:r>
            <a:endParaRPr lang="en-GB" b="1" u="sng" dirty="0"/>
          </a:p>
        </p:txBody>
      </p:sp>
    </p:spTree>
    <p:extLst>
      <p:ext uri="{BB962C8B-B14F-4D97-AF65-F5344CB8AC3E}">
        <p14:creationId xmlns:p14="http://schemas.microsoft.com/office/powerpoint/2010/main" val="22812905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74D6746AE31F14EBB0F231E0048EFD1" ma:contentTypeVersion="17" ma:contentTypeDescription="Create a new document." ma:contentTypeScope="" ma:versionID="476918badea7f1d55ab166454417baec">
  <xsd:schema xmlns:xsd="http://www.w3.org/2001/XMLSchema" xmlns:xs="http://www.w3.org/2001/XMLSchema" xmlns:p="http://schemas.microsoft.com/office/2006/metadata/properties" xmlns:ns2="19fa4631-68d2-40c1-92e1-b007552a61a4" xmlns:ns3="b59ea096-a16f-4c7a-8810-828c72134bc4" targetNamespace="http://schemas.microsoft.com/office/2006/metadata/properties" ma:root="true" ma:fieldsID="d583a3284068d3f6bf4b2415c583996f" ns2:_="" ns3:_="">
    <xsd:import namespace="19fa4631-68d2-40c1-92e1-b007552a61a4"/>
    <xsd:import namespace="b59ea096-a16f-4c7a-8810-828c72134bc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lcf76f155ced4ddcb4097134ff3c332f" minOccurs="0"/>
                <xsd:element ref="ns2:TaxCatchAll" minOccurs="0"/>
                <xsd:element ref="ns3:MediaServiceDateTaken" minOccurs="0"/>
                <xsd:element ref="ns3:MediaServiceOCR" minOccurs="0"/>
                <xsd:element ref="ns3:MediaServiceGenerationTime" minOccurs="0"/>
                <xsd:element ref="ns3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fa4631-68d2-40c1-92e1-b007552a61a4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33479394-1f7c-4cc4-ae07-91e44ac6c964}" ma:internalName="TaxCatchAll" ma:showField="CatchAllData" ma:web="19fa4631-68d2-40c1-92e1-b007552a61a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59ea096-a16f-4c7a-8810-828c72134bc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333d4a4f-1d94-4ad4-bc3a-e2aacad0227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7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4" ma:displayName="Content Type"/>
        <xsd:element ref="dc:title" minOccurs="0" maxOccurs="1" ma:index="3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9fa4631-68d2-40c1-92e1-b007552a61a4" xsi:nil="true"/>
    <lcf76f155ced4ddcb4097134ff3c332f xmlns="b59ea096-a16f-4c7a-8810-828c72134bc4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2A70B25C-3AB1-492A-9202-389BEB41BABE}"/>
</file>

<file path=customXml/itemProps2.xml><?xml version="1.0" encoding="utf-8"?>
<ds:datastoreItem xmlns:ds="http://schemas.openxmlformats.org/officeDocument/2006/customXml" ds:itemID="{D8E597EA-3D52-4997-B0E0-EB72B0AF031B}"/>
</file>

<file path=customXml/itemProps3.xml><?xml version="1.0" encoding="utf-8"?>
<ds:datastoreItem xmlns:ds="http://schemas.openxmlformats.org/officeDocument/2006/customXml" ds:itemID="{AB781BC1-5E51-4FD4-88D7-AC02B06DB507}"/>
</file>

<file path=docProps/app.xml><?xml version="1.0" encoding="utf-8"?>
<Properties xmlns="http://schemas.openxmlformats.org/officeDocument/2006/extended-properties" xmlns:vt="http://schemas.openxmlformats.org/officeDocument/2006/docPropsVTypes">
  <TotalTime>609</TotalTime>
  <Words>961</Words>
  <Application>Microsoft Office PowerPoint</Application>
  <PresentationFormat>On-screen Show (4:3)</PresentationFormat>
  <Paragraphs>123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PowerPoint Presentation</vt:lpstr>
      <vt:lpstr>PowerPoint Presentation</vt:lpstr>
    </vt:vector>
  </TitlesOfParts>
  <Company>North Staffs IT Services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Bucknall Nicola (CCG) NSCCG</dc:creator>
  <cp:lastModifiedBy>Bucknall Nicola (CCG) NSCCG</cp:lastModifiedBy>
  <cp:revision>46</cp:revision>
  <dcterms:created xsi:type="dcterms:W3CDTF">2018-10-02T10:05:16Z</dcterms:created>
  <dcterms:modified xsi:type="dcterms:W3CDTF">2019-04-30T15:30:04Z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0x010100A74D6746AE31F14EBB0F231E0048EFD1</vt:lpwstr>
  </property>
</Properties>
</file>