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7"/>
  </p:notesMasterIdLst>
  <p:sldIdLst>
    <p:sldId id="214587287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8F8F"/>
    <a:srgbClr val="D676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43"/>
    <p:restoredTop sz="86500"/>
  </p:normalViewPr>
  <p:slideViewPr>
    <p:cSldViewPr snapToGrid="0" snapToObjects="1">
      <p:cViewPr varScale="1">
        <p:scale>
          <a:sx n="98" d="100"/>
          <a:sy n="98" d="100"/>
        </p:scale>
        <p:origin x="678" y="96"/>
      </p:cViewPr>
      <p:guideLst/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ly Deacon (MLCSU - BANK)" userId="741e9a19-a6db-4907-8b9c-5520833c59fc" providerId="ADAL" clId="{AB8E5D69-EE08-4C2E-B3FE-AD4AF4AE936C}"/>
    <pc:docChg chg="delSld">
      <pc:chgData name="Sally Deacon (MLCSU - BANK)" userId="741e9a19-a6db-4907-8b9c-5520833c59fc" providerId="ADAL" clId="{AB8E5D69-EE08-4C2E-B3FE-AD4AF4AE936C}" dt="2023-02-27T14:17:44.396" v="1" actId="47"/>
      <pc:docMkLst>
        <pc:docMk/>
      </pc:docMkLst>
      <pc:sldChg chg="del">
        <pc:chgData name="Sally Deacon (MLCSU - BANK)" userId="741e9a19-a6db-4907-8b9c-5520833c59fc" providerId="ADAL" clId="{AB8E5D69-EE08-4C2E-B3FE-AD4AF4AE936C}" dt="2023-02-27T14:17:44.396" v="1" actId="47"/>
        <pc:sldMkLst>
          <pc:docMk/>
          <pc:sldMk cId="3015834398" sldId="407"/>
        </pc:sldMkLst>
      </pc:sldChg>
      <pc:sldChg chg="del">
        <pc:chgData name="Sally Deacon (MLCSU - BANK)" userId="741e9a19-a6db-4907-8b9c-5520833c59fc" providerId="ADAL" clId="{AB8E5D69-EE08-4C2E-B3FE-AD4AF4AE936C}" dt="2023-02-27T14:17:43.605" v="0" actId="47"/>
        <pc:sldMkLst>
          <pc:docMk/>
          <pc:sldMk cId="2941368469" sldId="2145872872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C30-4BDC-83D2-19DEDBF76BFC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C30-4BDC-83D2-19DEDBF76BFC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C30-4BDC-83D2-19DEDBF76BF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C30-4BDC-83D2-19DEDBF76BFC}"/>
              </c:ext>
            </c:extLst>
          </c:dPt>
          <c:cat>
            <c:strRef>
              <c:f>Sheet1!$A$2:$A$5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C30-4BDC-83D2-19DEDBF76B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41D261-D3DC-CB48-AFEC-1697C2960DFC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4C6ED-1A87-5548-96E1-DE2B9A47B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296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807883"/>
            <a:ext cx="10515600" cy="2261511"/>
          </a:xfrm>
        </p:spPr>
        <p:txBody>
          <a:bodyPr lIns="0" r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61470"/>
            <a:ext cx="6477000" cy="791947"/>
          </a:xfrm>
        </p:spPr>
        <p:txBody>
          <a:bodyPr lIns="0" r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E43821-038B-DA7F-3F17-E04618AA523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Logo Staffordshire and Stoke-on-Trent Integrated Care Board">
            <a:extLst>
              <a:ext uri="{FF2B5EF4-FFF2-40B4-BE49-F238E27FC236}">
                <a16:creationId xmlns:a16="http://schemas.microsoft.com/office/drawing/2014/main" id="{F53C1106-52D5-2558-AF96-E48A617033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114"/>
            <a:ext cx="1768316" cy="979058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DBD79FF9-1BB0-9A06-D6D1-7C7F5A5CBB2F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DE2F705-63CE-E33C-1FDB-7F34B161EB0F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AE5667C-21FB-76BE-2984-1C28A64F24FE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B51F1E4-9DC0-3B50-2FFB-06C76B835E1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9D90082-2C6A-7828-AA1A-CC2F56D4E1B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4F44244-1FD3-4CB4-A734-8E37391523C2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A3702C6-9EBF-8366-823F-B1C8CE39EF51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4D49FEF-8801-9B6E-E86F-1B2355363422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3889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A9DAEA98-19D7-4CAC-3C47-922AC5D0C047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2A694B2-2ACB-39A1-7217-8FC6EE2FE028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242F2D4-7ABD-4E27-676E-0BFF2062A48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E5474C9-CFA3-7E0B-D7FD-A9BEA8517D6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4278329-F5BE-4E65-9F49-762459F88AE2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FDC1E2F-B4A9-6F83-E91F-F8443D368694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3581377-A94D-DACD-6957-CF7C327BD8D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B32F9AD-28F4-F48C-463C-AB40C4A940B6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59218C3-293F-7FA3-2975-86E826864DA6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711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369C812B-06FB-0624-D588-E7F549C320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5A12B39-385A-73B0-F1E9-1FDFC726ED5B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21D8A2-F1D6-2E39-2B92-F6DBEF6052F1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F2E588D-6451-D6CD-DE86-9AD6DE359CDB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3164EAE-491A-45C0-1F40-68C9C5BFCB02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6F7CD94-3A03-33B3-060B-E62AB54816F5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91409EC-2013-38C5-C4DA-6BEA87658A3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58D6C8D-4644-8532-CF14-3DF218C5258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72F5A24-7B68-1842-F4A2-74E620C6C37A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99600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martArt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BA174C75-EBE6-422F-51A3-9964CA4F9F67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1" y="1825625"/>
            <a:ext cx="10515600" cy="4362450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B9D1FAC-83AE-74BF-E7C6-AA3167064D16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063851F-BFDE-00B7-ADB4-ACB2FF385650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ECD3F4C-13DB-32A2-CE85-D288E11DCDB1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C0B7CB6-08FB-2246-E7F9-7022585BEBEA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A646F05-A3B0-60D8-5A95-5FE497297AAD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941CAD5-623E-2AED-F3C7-97BC12F6E00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D4737BB-17B4-5DA4-E4F6-52FAFCA17E79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7D89828-7BF0-CAAC-313D-77155913A6D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86656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8288E03-37C3-F012-01AB-07EB8BA102F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8200" y="1825625"/>
            <a:ext cx="10515600" cy="4362450"/>
          </a:xfrm>
        </p:spPr>
        <p:txBody>
          <a:bodyPr/>
          <a:lstStyle/>
          <a:p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2C6E03C-D7AC-532F-839D-2D252A87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ADD317-6A4B-AEB5-0CCD-561F3975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7B3A067-2183-9E8B-292A-518F405CEBFD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F41DAE1-F4D3-78D2-C558-D234E8944E0F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1699CB2-25D6-4D0F-09D7-357620C8E89F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6AFB90B-F6A5-19E3-517A-8B56C2F35E2C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C5B489E-655B-0195-F6EF-1261FD26A02F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CDC9491-4DC3-DE0A-8CDA-E0DE0F3E2237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76B8749-AE86-BC6F-1761-B414F459CC58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C398B04-6BDA-0636-D194-51EA45817149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67787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54E86-13A8-BAD7-6C7E-DCC5DF3DF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365775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B1E24D-2628-2E30-F848-9CC5516DA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782EC-DD17-C69A-3212-E4A43F109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784820-AACA-CE4B-ACA3-C7B242F72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1"/>
            <a:ext cx="2743200" cy="273050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392ECB9-74EC-5C91-50FE-6F2630C9E9A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9F89176-399C-F466-177B-8E8A900A42E6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965BC8E-F1C1-46A5-F031-B39355AA139B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92DB28F-0EB7-0C64-85CE-992C36034BE8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D1211DD-6E95-6E6F-C4FB-D47E4BE21DE7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5A60A9B-D84F-AE7E-07CD-0401C2B64E28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2E948A0-2683-540B-5F77-62EE2FD8A3FA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05F1B26-C215-C54C-92D7-0412368C8C18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0FDA5BA-9A6E-0629-4E99-6851CBE8092D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18548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59093"/>
            <a:ext cx="5181600" cy="41477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12F40-F0D3-3DEF-B068-0ED39202E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59093"/>
            <a:ext cx="5181600" cy="41477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69E7786-A3AA-D5D4-CEBA-FE72D6AB12BC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6013847-C80E-33B3-0DB6-013B59561149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2A350DC-6C1F-9207-05D6-D2F668D82B1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B1EE1C6-D18C-6827-991D-CF03B358F16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F75B61C-06D5-D96C-6A79-C339BBF027AC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FEDE772-7357-E375-D244-FFE10BBC474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AD316C2-B284-58DE-B5D3-1EC0470D6B8C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7D944E7-DAF2-A641-1A10-F6FD9C58684C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493E8BC9-5A60-D7E1-002A-D56F914A0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28" name="Slide Number Placeholder 8">
            <a:extLst>
              <a:ext uri="{FF2B5EF4-FFF2-40B4-BE49-F238E27FC236}">
                <a16:creationId xmlns:a16="http://schemas.microsoft.com/office/drawing/2014/main" id="{9EDDA0EF-5B90-7B14-DF18-988F3FAEE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804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8298029-1278-49DC-C916-37AA8A31F532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>
              <a:alpha val="8492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6228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622800" cy="423226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12F40-F0D3-3DEF-B068-0ED39202E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31000" y="533399"/>
            <a:ext cx="4622800" cy="5524495"/>
          </a:xfrm>
        </p:spPr>
        <p:txBody>
          <a:bodyPr tIns="108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E43597C-11DE-DB3C-5D4C-FB09B65F124C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46228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700E4A2-9A8D-8105-9246-1722375A02EB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350ACFA-9C90-8CA9-E683-2F905B38CE32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2D75FCA-ED8B-45FB-56FA-A1A851B3215E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F6FF956-64E9-803A-9EEF-374B87AD4CAF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7A5085C-5188-7C7A-6B4E-350118B0F40B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3C242A8-5926-CE1C-8B5C-0BFEF0DF442B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1061F79-05FC-D7A3-EAAB-E3132674305B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6FE4FFB-D79C-2A55-01BE-B3E6D526CF7F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D051917D-BE77-06D2-C4A2-560B1208F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4D2A3B8D-9A15-56DB-24E4-698EF3BA4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99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DB4FB-DB22-DDA4-922F-2FE126A26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D700D1-528F-A49C-0789-76E1805565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631B69-5202-18A4-E3D5-760FF05B6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3FD84C-0C71-3832-8FB0-DF9695A0E5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7B52AA-970E-C74A-F482-BB4E35DCAC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C50B89-B31D-3545-3502-7A9F71397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56ED95E-1BAC-2C64-6A1C-637EC9E94472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48A3E14-06AA-CEC6-3F0F-49686F17DC6A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1E3ECF9-B4EE-6436-ECBB-CC978305293C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BBF0656-C61A-9F94-411F-57BE4F87A24D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4D5836C-404A-3607-6C38-778D69441DA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109ABEE-F7FB-F7D4-8920-42534B6AEA63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546673F-E86D-D83D-6ECC-C05BB768C5F2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B647D56-FC30-19D3-41E3-6F34989803C7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5100A3B-EBB4-4077-0D95-68040AF00E4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B1478130-7DB8-A14A-7CC3-A7331662A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1410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 -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BD542822-81EF-AB6B-1839-1BB8D61C40F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D4F1DF-7F41-F82D-6821-F79D615D9097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F7F18E0-5994-59F9-D115-DB49EC2074A2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DED4A0B-BF2C-CBF7-296B-8A1482A5924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B3D2989-3C02-FBAA-2493-7BE8E9D681F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966BB7E-0780-6F69-8B5C-94443A4D5D6E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2FC118-6718-23B1-5349-E493B811F50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A01E400-2292-DEDD-5ECC-EC0A4F287151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6F6D3B3-6034-EF82-46C8-81DF107C720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122626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-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31B81C3D-F7F7-51E8-1979-A1B7290BC28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446004E-513A-83D7-FAAE-66AB3B9B4CAF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99D4677-5C61-20FD-33B0-FE0F1E4C4110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686EB93-5666-CDD8-4244-BB81C1D5AA1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6F305D5-3A49-6E10-92FF-2CA097891A27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D45C2E3-E3C8-08D3-1299-5766AD217FC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32089A2-864C-9196-3783-75296AAAC235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2507EAF-2846-CE5D-9812-44DC2DC7BE4B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B5B6E7D-8B70-D5A1-FF12-7B9EE32258F6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24647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accent1">
            <a:alpha val="8498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Logo Staffordshire and Stoke-on-Trent Integrated Care Board">
            <a:extLst>
              <a:ext uri="{FF2B5EF4-FFF2-40B4-BE49-F238E27FC236}">
                <a16:creationId xmlns:a16="http://schemas.microsoft.com/office/drawing/2014/main" id="{468820F5-D84C-B8C1-4BCE-7996241229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714"/>
            <a:ext cx="1768316" cy="9790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807883"/>
            <a:ext cx="10515600" cy="2261511"/>
          </a:xfrm>
        </p:spPr>
        <p:txBody>
          <a:bodyPr lIns="0" r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61470"/>
            <a:ext cx="6477000" cy="791947"/>
          </a:xfrm>
        </p:spPr>
        <p:txBody>
          <a:bodyPr lIns="0" r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E43821-038B-DA7F-3F17-E04618AA523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7DE0B68-B72D-89D6-833C-D1E0713E26E1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7C67556-89E7-3C68-A7BB-C3A1D96A35D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5103B52-E3FD-2BD4-E152-380FED281CD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7B1F8FC-02DE-B2C6-2B79-05E8FD75D41D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F28A4BC-3813-75A9-50C5-539D48574EC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D10A64B-E8CE-B0A5-638C-343B334F01F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F09C517-EF36-E58E-877B-4DCE7BC76FA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1E7D5D7-0F89-31E8-9F2A-F5CD828A6DEA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1455758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  <p15:guide id="2" pos="7378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- SmartArt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BC6A1C3D-ECB4-FC58-1278-E203B1B5C695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F9BA4ED-3826-CA6E-CF70-1681D0446B30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F2B68A8-D99F-D47B-098A-AFE4CB6E0605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9DC579A-3228-F640-0921-58FE52F3478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AF15C7B-8575-56E4-1718-26508FCFE48F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E4F6581-27D3-1028-DD6A-3DB96169D01B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6937AEF-DF15-D47F-7E22-BB5FE728BB5D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6BA2F8F-9327-1716-5FE9-437D7CB8AA8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419E605-8CA0-7185-897C-0E7EB52A7230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08201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 -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D30B4-8917-0BFF-7DAF-C68FB7D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34156-A8D0-35ED-CD00-B7F34315A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0" tIns="0" rIns="0" bIns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566EEF-8DE6-BDD3-6C07-87A3EE894F8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72199" y="1825625"/>
            <a:ext cx="5181599" cy="4351338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E4821-5B2B-368B-BD9E-C089E225969B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34ED84-33DB-8FB8-C1E3-15CA37E1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D8585F0-F7C5-CCCC-F1CC-C4252DD94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E035FAC-10CF-1011-402B-40F8D93DCBD5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655CC4F-E3BF-4EBC-3F23-96DF7B129AF4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0F220E4-9E0D-0299-527D-09AA7FA6ED6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F960B72-17CC-5E10-4A82-B776E50F45CD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9746CA7-9256-352F-8A6B-B48317E89022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CF4A251-3D46-3587-F75D-40EBDA343CE1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E9C0268-8546-2887-95C2-FCD1CDDCA9E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EDE332B-F0BD-40E4-B879-3CC5B505D9F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208169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231"/>
            <a:ext cx="10515600" cy="2557940"/>
          </a:xfrm>
        </p:spPr>
        <p:txBody>
          <a:bodyPr/>
          <a:lstStyle>
            <a:lvl1pPr algn="ctr">
              <a:defRPr b="0" i="1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9" name="Picture Placeholder 4">
            <a:extLst>
              <a:ext uri="{FF2B5EF4-FFF2-40B4-BE49-F238E27FC236}">
                <a16:creationId xmlns:a16="http://schemas.microsoft.com/office/drawing/2014/main" id="{50E0D8E5-5FC7-5384-8B9C-59B4B5A42D8C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2597287" y="4276296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31" name="Picture 30" descr="Shape, circle&#10;&#10;Description automatically generated">
            <a:extLst>
              <a:ext uri="{FF2B5EF4-FFF2-40B4-BE49-F238E27FC236}">
                <a16:creationId xmlns:a16="http://schemas.microsoft.com/office/drawing/2014/main" id="{E04C6B2A-0C6F-286C-10B4-69C07DE443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244427">
            <a:off x="3176525" y="4215593"/>
            <a:ext cx="1429821" cy="832753"/>
          </a:xfrm>
          <a:prstGeom prst="rect">
            <a:avLst/>
          </a:prstGeom>
        </p:spPr>
      </p:pic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E03D4CB8-ED2D-8013-ABDA-FE8D43720F31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4791471" y="3304296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30" name="Picture 29" descr="Shape, circle&#10;&#10;Description automatically generated">
            <a:extLst>
              <a:ext uri="{FF2B5EF4-FFF2-40B4-BE49-F238E27FC236}">
                <a16:creationId xmlns:a16="http://schemas.microsoft.com/office/drawing/2014/main" id="{2AF8E31B-067A-5F55-256B-1F6A4306BE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121" y="5145938"/>
            <a:ext cx="2340100" cy="924484"/>
          </a:xfrm>
          <a:prstGeom prst="rect">
            <a:avLst/>
          </a:prstGeom>
        </p:spPr>
      </p:pic>
      <p:pic>
        <p:nvPicPr>
          <p:cNvPr id="33" name="Picture 32" descr="Circle&#10;&#10;Description automatically generated">
            <a:extLst>
              <a:ext uri="{FF2B5EF4-FFF2-40B4-BE49-F238E27FC236}">
                <a16:creationId xmlns:a16="http://schemas.microsoft.com/office/drawing/2014/main" id="{E6F4C53A-4C5C-D138-3A2F-4B26B208D1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4871" y="4271855"/>
            <a:ext cx="1082907" cy="541454"/>
          </a:xfrm>
          <a:prstGeom prst="rect">
            <a:avLst/>
          </a:prstGeom>
        </p:spPr>
      </p:pic>
      <p:sp>
        <p:nvSpPr>
          <p:cNvPr id="32" name="Picture Placeholder 4">
            <a:extLst>
              <a:ext uri="{FF2B5EF4-FFF2-40B4-BE49-F238E27FC236}">
                <a16:creationId xmlns:a16="http://schemas.microsoft.com/office/drawing/2014/main" id="{728BB60E-128C-2611-C26A-A3EA16027C74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7913452" y="4572001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CEE670-37B6-DD02-7731-49900EBB1984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oter Placeholder 4">
            <a:extLst>
              <a:ext uri="{FF2B5EF4-FFF2-40B4-BE49-F238E27FC236}">
                <a16:creationId xmlns:a16="http://schemas.microsoft.com/office/drawing/2014/main" id="{C1D1B348-46B3-CD9B-6101-752049A775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52" name="Slide Number Placeholder 8">
            <a:extLst>
              <a:ext uri="{FF2B5EF4-FFF2-40B4-BE49-F238E27FC236}">
                <a16:creationId xmlns:a16="http://schemas.microsoft.com/office/drawing/2014/main" id="{A84ED0A8-23A7-642A-AC85-B17248A2732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32DCF73-075B-29B9-C2E9-4DC3B5213AF5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5125A89-142D-DB52-E61F-6EEB7046A8F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F83B885-643B-7D99-805D-3AD147813845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3568761-977D-BEDC-B9C2-29BFFE6C696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6041A93-4D81-DD14-7E24-656DADE7F6A6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EEFD2FDE-4992-31CE-FBD1-162873C3C58D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0E9280E9-A135-48B8-A28B-F050158E348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9243612-3CFF-E665-2A44-436250945BF0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828309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solidFill>
          <a:schemeClr val="accent2">
            <a:alpha val="8470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651824"/>
          </a:xfrm>
        </p:spPr>
        <p:txBody>
          <a:bodyPr/>
          <a:lstStyle>
            <a:lvl1pPr algn="ctr">
              <a:defRPr b="0" i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9B2D9598-82B7-DB61-327B-EB373CE2547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2597287" y="4276296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14" name="Picture 13" descr="Shape, circle&#10;&#10;Description automatically generated">
            <a:extLst>
              <a:ext uri="{FF2B5EF4-FFF2-40B4-BE49-F238E27FC236}">
                <a16:creationId xmlns:a16="http://schemas.microsoft.com/office/drawing/2014/main" id="{04E3FFA7-7EC2-726F-2A8A-D4A7982362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244427">
            <a:off x="3176525" y="4215593"/>
            <a:ext cx="1429821" cy="832753"/>
          </a:xfrm>
          <a:prstGeom prst="rect">
            <a:avLst/>
          </a:prstGeom>
        </p:spPr>
      </p:pic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D72689EC-E982-D573-29A7-D948C231375E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4791471" y="3304296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C634B850-5BF5-FD81-5FF2-419AB53610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121" y="5145938"/>
            <a:ext cx="2340100" cy="924484"/>
          </a:xfrm>
          <a:prstGeom prst="rect">
            <a:avLst/>
          </a:prstGeom>
        </p:spPr>
      </p:pic>
      <p:pic>
        <p:nvPicPr>
          <p:cNvPr id="27" name="Picture 26" descr="Circle&#10;&#10;Description automatically generated">
            <a:extLst>
              <a:ext uri="{FF2B5EF4-FFF2-40B4-BE49-F238E27FC236}">
                <a16:creationId xmlns:a16="http://schemas.microsoft.com/office/drawing/2014/main" id="{E227F66C-0220-BB22-2FD6-D0140691561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4871" y="4271855"/>
            <a:ext cx="1082907" cy="541454"/>
          </a:xfrm>
          <a:prstGeom prst="rect">
            <a:avLst/>
          </a:prstGeom>
        </p:spPr>
      </p:pic>
      <p:sp>
        <p:nvSpPr>
          <p:cNvPr id="26" name="Picture Placeholder 4">
            <a:extLst>
              <a:ext uri="{FF2B5EF4-FFF2-40B4-BE49-F238E27FC236}">
                <a16:creationId xmlns:a16="http://schemas.microsoft.com/office/drawing/2014/main" id="{492A40DF-B9BD-C349-09D7-0144FD24941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7913452" y="4572001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CEE670-37B6-DD02-7731-49900EBB1984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612DF721-9878-1B67-4208-86873782278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37" name="Slide Number Placeholder 8">
            <a:extLst>
              <a:ext uri="{FF2B5EF4-FFF2-40B4-BE49-F238E27FC236}">
                <a16:creationId xmlns:a16="http://schemas.microsoft.com/office/drawing/2014/main" id="{5BAB8452-FF70-CB65-EB26-AF14C84592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01FB1BD-5C4A-2AC3-D2A8-E686866F6FBE}"/>
              </a:ext>
            </a:extLst>
          </p:cNvPr>
          <p:cNvGrpSpPr/>
          <p:nvPr userDrawn="1"/>
        </p:nvGrpSpPr>
        <p:grpSpPr>
          <a:xfrm>
            <a:off x="-519" y="0"/>
            <a:ext cx="127000" cy="6847369"/>
            <a:chOff x="123871" y="0"/>
            <a:chExt cx="127000" cy="6847369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106CD83-93A0-5681-63E8-5559C660DCD9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B7BACDD-EBC5-736C-AE78-CDD9D250D081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43BCDE2-661F-DA20-1411-59146604F6A1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181955C-EF08-E6CB-7D06-9AD1DD03C689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2E4AEF7-CAE2-314A-C6C2-D8446A59D6E3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0FF2D06-7018-0E9B-A11B-19CD5CDF0085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21C86F0-93B9-FFC4-7C9D-F5AA857DAF22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308575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11FF498-6EFB-5C69-EF8B-E8720E78338C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8355CDE-5396-4224-93F5-83337A036ED3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9D70B97-2262-CE7B-D435-B522B4C01E4D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4E13673-BD61-6294-D945-E6555BAE66D9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C5BDE0F-F4A7-A58B-CDF7-5B351D4BD475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04A9672-2D43-1E16-72B3-176280B2DAC0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A0DE52A-41E1-A675-1871-DCE1448407E3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8A6917A-5681-9D64-6F41-03857DB383E9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C8896DB5-8031-BF66-B752-DFF36DB4A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23" name="Slide Number Placeholder 8">
            <a:extLst>
              <a:ext uri="{FF2B5EF4-FFF2-40B4-BE49-F238E27FC236}">
                <a16:creationId xmlns:a16="http://schemas.microsoft.com/office/drawing/2014/main" id="{CD15AAA1-4479-F8EF-1EA7-1F7308B29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92E7735-0387-C627-F249-6E101ED8B3F8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2669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79C121BE-B2E1-6E2B-D48C-F832CF76EE94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A400076-CD81-F413-655D-398CF3DAEBF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54412B1-0E2D-C935-9A5B-ABD097845BE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0E1D241-E6D6-4EDD-F857-CFA1DD3D8906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53594F1-B0D6-8830-AC85-10CFDD1CD66C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09CD387-399D-35C6-1179-C78B6FEE3510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CD86756-FA1E-AE52-EC49-F6411E5CC8AA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CA764A2-A09B-ABF8-E418-3D5B1A6ECAF2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05127705-5A48-DFDD-E23A-D2D781453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037F613B-732A-02C2-005B-C371CAAD5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DCE72F4-CE45-5380-8370-5CED4E016C42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944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2C76A-44AF-7A4E-A651-07EA8F58F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3552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DBA4E-5E5D-8327-8673-22BF9D9BE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4D931D-D66D-A571-7096-A79982B347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56FE98A-BE3C-D2D0-FAD0-CCDB2C0EE739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7E79791-3743-8320-B467-91F2505E78A9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85AB99D-6F3D-B87C-5F0B-C004B32C8923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370A4EC-2AFA-6460-6D94-DB722667713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E10AB31-C82D-CB7A-612D-608668844091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2C5FBF8-3A35-B671-9F29-1A9FC47A7884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A49CF89-5C8D-499D-1169-1B5E8DBF5E54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F8946A0-4D9E-4BEB-420E-2169BA0E9990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59A25A1F-6553-4292-11B3-0B8DAA2F7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19FFA98-9387-25EF-6089-D27F1DF71D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78474426-FA4F-B2A9-601E-D88494BE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2072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03A6D-7395-E75A-7F9C-E0B88BCEE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1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45E76E-D73A-1D80-596F-EDF65CD967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6C75D1-322B-B6CF-D43F-1D50CA4DB3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73642"/>
            <a:ext cx="3932237" cy="359534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27FDAB8-CDF5-F2FB-308A-0CF948F34A94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2D654ED-5986-5838-D7AB-308656FC843A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CE3B8F4-6936-56DB-4F0E-D26ABCBA6992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B87C88E-7E8B-24E2-F2DB-031281CF789C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5861785-5E45-4E67-9E5B-5C2191539DE0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2A5B20E-B5D8-894F-2EB1-DC3BDAC4EF74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9E8B503-7D19-351B-CEF3-6735C5CDAE1F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D611FCB-0700-4AEE-66DA-74415FF62FC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C2968A59-30B4-9803-E391-546E9A85F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ECB1DCB-B0E9-1843-1D42-9C26AEE76EF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CFFABC50-23CA-E531-B0BE-4B8DA2ECC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98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7ECD36D-1E5E-C4C4-7159-130AB412803A}"/>
              </a:ext>
            </a:extLst>
          </p:cNvPr>
          <p:cNvGrpSpPr/>
          <p:nvPr userDrawn="1"/>
        </p:nvGrpSpPr>
        <p:grpSpPr>
          <a:xfrm>
            <a:off x="0" y="0"/>
            <a:ext cx="125999" cy="6858000"/>
            <a:chOff x="123871" y="0"/>
            <a:chExt cx="127000" cy="684736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16B240A-9106-147F-8775-14B89B46BA28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9217B68-2F05-D731-C649-9B5631C50857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1CDBDD3-1A6A-247B-4871-11AC0C67A878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5405CBF-22DB-B9F0-2325-A62BDFA87E20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62A9DE4-83B5-CC09-5286-C8B17819E8AE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DF47D12-B7D6-9FA7-9A2D-E87626A2F1D9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28F8BF-26A6-94A8-F151-1B86D516AB84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Picture Placeholder 4">
            <a:extLst>
              <a:ext uri="{FF2B5EF4-FFF2-40B4-BE49-F238E27FC236}">
                <a16:creationId xmlns:a16="http://schemas.microsoft.com/office/drawing/2014/main" id="{AEFE7548-0EF2-5B82-23DA-44086B0B3291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64979" y="1909348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2B412725-637C-BA62-FE74-0F9BDB6800AC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847928" y="432928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4" name="Picture Placeholder 4">
            <a:extLst>
              <a:ext uri="{FF2B5EF4-FFF2-40B4-BE49-F238E27FC236}">
                <a16:creationId xmlns:a16="http://schemas.microsoft.com/office/drawing/2014/main" id="{582C032C-DAA4-AD40-B0F3-594DE37205DD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077343" y="5167972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25" name="Picture 24" descr="Shape, circle&#10;&#10;Description automatically generated">
            <a:extLst>
              <a:ext uri="{FF2B5EF4-FFF2-40B4-BE49-F238E27FC236}">
                <a16:creationId xmlns:a16="http://schemas.microsoft.com/office/drawing/2014/main" id="{34F05ABF-CA49-CA56-07E8-C85F69E504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106" y="3807334"/>
            <a:ext cx="2340100" cy="924484"/>
          </a:xfrm>
          <a:prstGeom prst="rect">
            <a:avLst/>
          </a:prstGeom>
        </p:spPr>
      </p:pic>
      <p:pic>
        <p:nvPicPr>
          <p:cNvPr id="26" name="Picture 25" descr="Shape, circle&#10;&#10;Description automatically generated">
            <a:extLst>
              <a:ext uri="{FF2B5EF4-FFF2-40B4-BE49-F238E27FC236}">
                <a16:creationId xmlns:a16="http://schemas.microsoft.com/office/drawing/2014/main" id="{E9BF52DD-5B55-CA1C-98E7-D983A706F38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2327" y="5322631"/>
            <a:ext cx="1429821" cy="832753"/>
          </a:xfrm>
          <a:prstGeom prst="rect">
            <a:avLst/>
          </a:prstGeom>
        </p:spPr>
      </p:pic>
      <p:pic>
        <p:nvPicPr>
          <p:cNvPr id="27" name="Picture 26" descr="Circle&#10;&#10;Description automatically generated">
            <a:extLst>
              <a:ext uri="{FF2B5EF4-FFF2-40B4-BE49-F238E27FC236}">
                <a16:creationId xmlns:a16="http://schemas.microsoft.com/office/drawing/2014/main" id="{AC3CB654-6140-A851-9CDE-71F7AE53AA8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8656" y="4897245"/>
            <a:ext cx="1082907" cy="541454"/>
          </a:xfrm>
          <a:prstGeom prst="rect">
            <a:avLst/>
          </a:prstGeom>
        </p:spPr>
      </p:pic>
      <p:pic>
        <p:nvPicPr>
          <p:cNvPr id="28" name="Picture 27" descr="Logo Staffordshire and Stoke-on-Trent Integrated Care Board">
            <a:extLst>
              <a:ext uri="{FF2B5EF4-FFF2-40B4-BE49-F238E27FC236}">
                <a16:creationId xmlns:a16="http://schemas.microsoft.com/office/drawing/2014/main" id="{CF82078F-BAD7-388F-E0CA-0CD519E7878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114"/>
            <a:ext cx="1768316" cy="97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189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5CD0971-C671-F393-F28E-F4AD67AD1D08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62CBF20-9ABC-E169-E6B1-8C42DAE38DA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F4E73D9-2301-110F-4E91-FAC4191D8E39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0E66F73-F18E-6D93-6843-3E7272AA064F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5877281-043B-3392-64A4-F852784DE475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4907599-4B31-C347-6240-D7F8788B08AC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CE688C5-89D0-A584-CA7F-ABE864F212B0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8081612-BCDF-D907-A720-DA9AD4F0BA16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" name="Picture Placeholder 4">
            <a:extLst>
              <a:ext uri="{FF2B5EF4-FFF2-40B4-BE49-F238E27FC236}">
                <a16:creationId xmlns:a16="http://schemas.microsoft.com/office/drawing/2014/main" id="{DE5FC371-39DA-483A-25B2-D6D68F5B207D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64979" y="1909348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0" name="Picture Placeholder 4">
            <a:extLst>
              <a:ext uri="{FF2B5EF4-FFF2-40B4-BE49-F238E27FC236}">
                <a16:creationId xmlns:a16="http://schemas.microsoft.com/office/drawing/2014/main" id="{A7829464-5DCA-DC26-229F-58F237A273EB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847928" y="432928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1" name="Picture Placeholder 4">
            <a:extLst>
              <a:ext uri="{FF2B5EF4-FFF2-40B4-BE49-F238E27FC236}">
                <a16:creationId xmlns:a16="http://schemas.microsoft.com/office/drawing/2014/main" id="{5A0E2FAE-C273-A730-037A-ED29A381EC4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077343" y="5167972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42" name="Picture 41" descr="Shape, circle&#10;&#10;Description automatically generated">
            <a:extLst>
              <a:ext uri="{FF2B5EF4-FFF2-40B4-BE49-F238E27FC236}">
                <a16:creationId xmlns:a16="http://schemas.microsoft.com/office/drawing/2014/main" id="{A5CC7C0C-B2F0-960D-A5D7-D65C337FF3A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106" y="3807334"/>
            <a:ext cx="2340100" cy="924484"/>
          </a:xfrm>
          <a:prstGeom prst="rect">
            <a:avLst/>
          </a:prstGeom>
        </p:spPr>
      </p:pic>
      <p:pic>
        <p:nvPicPr>
          <p:cNvPr id="43" name="Picture 42" descr="Shape, circle&#10;&#10;Description automatically generated">
            <a:extLst>
              <a:ext uri="{FF2B5EF4-FFF2-40B4-BE49-F238E27FC236}">
                <a16:creationId xmlns:a16="http://schemas.microsoft.com/office/drawing/2014/main" id="{13BCA277-3413-4FFF-8DFC-79F6B6F211F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2327" y="5322631"/>
            <a:ext cx="1429821" cy="832753"/>
          </a:xfrm>
          <a:prstGeom prst="rect">
            <a:avLst/>
          </a:prstGeom>
        </p:spPr>
      </p:pic>
      <p:pic>
        <p:nvPicPr>
          <p:cNvPr id="44" name="Picture 43" descr="Circle&#10;&#10;Description automatically generated">
            <a:extLst>
              <a:ext uri="{FF2B5EF4-FFF2-40B4-BE49-F238E27FC236}">
                <a16:creationId xmlns:a16="http://schemas.microsoft.com/office/drawing/2014/main" id="{10C4AC1B-39FC-EB4B-B2D7-6E32FC38FCC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8656" y="4897245"/>
            <a:ext cx="1082907" cy="541454"/>
          </a:xfrm>
          <a:prstGeom prst="rect">
            <a:avLst/>
          </a:prstGeom>
        </p:spPr>
      </p:pic>
      <p:pic>
        <p:nvPicPr>
          <p:cNvPr id="45" name="Picture 44" descr="Logo Staffordshire and Stoke-on-Trent Integrated Care Board">
            <a:extLst>
              <a:ext uri="{FF2B5EF4-FFF2-40B4-BE49-F238E27FC236}">
                <a16:creationId xmlns:a16="http://schemas.microsoft.com/office/drawing/2014/main" id="{8AAE4919-A435-1ACA-22A1-63CA1FA4B7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114"/>
            <a:ext cx="1768316" cy="97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603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chemeClr val="accent2">
            <a:alpha val="8538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FE39-E2DB-8053-C1F1-2E10FBE18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629463"/>
            <a:ext cx="6477000" cy="2746588"/>
          </a:xfrm>
        </p:spPr>
        <p:txBody>
          <a:bodyPr lIns="0" anchor="b">
            <a:no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93DDC-AB51-04E2-BD0A-64BAC8001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8126"/>
            <a:ext cx="6477000" cy="791947"/>
          </a:xfrm>
        </p:spPr>
        <p:txBody>
          <a:bodyPr l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83EC6A0-9813-4688-34B5-8CE8B5F560B5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78F94AD-F416-AA1A-3581-B8D9E8AD49C6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5B232A0-C896-9E28-316B-08AF3433B70B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61CD0B0-3BB8-13A6-56FB-5D648486273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29E9B5-CB81-A4B0-1ACD-A0061E43B49B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07E6BA4-14A4-6A19-67F8-F04120B47089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5578ECD-230E-14D0-9D30-A8AC2EA6353A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63578EC-328A-EBBB-F54B-10B0549C6651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" name="Picture Placeholder 4">
            <a:extLst>
              <a:ext uri="{FF2B5EF4-FFF2-40B4-BE49-F238E27FC236}">
                <a16:creationId xmlns:a16="http://schemas.microsoft.com/office/drawing/2014/main" id="{EA655B6B-497F-549D-342F-9B6E7BC8CA49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9164979" y="1909348"/>
            <a:ext cx="2520000" cy="2520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4" name="Picture Placeholder 4">
            <a:extLst>
              <a:ext uri="{FF2B5EF4-FFF2-40B4-BE49-F238E27FC236}">
                <a16:creationId xmlns:a16="http://schemas.microsoft.com/office/drawing/2014/main" id="{791E3882-8BE7-3CF0-7396-3391106416B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847928" y="4329280"/>
            <a:ext cx="1548000" cy="1548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5" name="Picture Placeholder 4">
            <a:extLst>
              <a:ext uri="{FF2B5EF4-FFF2-40B4-BE49-F238E27FC236}">
                <a16:creationId xmlns:a16="http://schemas.microsoft.com/office/drawing/2014/main" id="{0E2CE0D6-6470-33AD-FB21-7C2D8D76FEE0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0077343" y="5167972"/>
            <a:ext cx="1404000" cy="1404000"/>
          </a:xfrm>
          <a:prstGeom prst="ellipse">
            <a:avLst/>
          </a:prstGeom>
          <a:solidFill>
            <a:schemeClr val="bg2"/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pic>
        <p:nvPicPr>
          <p:cNvPr id="36" name="Picture 35" descr="Shape, circle&#10;&#10;Description automatically generated">
            <a:extLst>
              <a:ext uri="{FF2B5EF4-FFF2-40B4-BE49-F238E27FC236}">
                <a16:creationId xmlns:a16="http://schemas.microsoft.com/office/drawing/2014/main" id="{E202A545-31D4-C082-2E7A-758EF9CFB5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106" y="3807334"/>
            <a:ext cx="2340100" cy="924484"/>
          </a:xfrm>
          <a:prstGeom prst="rect">
            <a:avLst/>
          </a:prstGeom>
        </p:spPr>
      </p:pic>
      <p:pic>
        <p:nvPicPr>
          <p:cNvPr id="37" name="Picture 36" descr="Shape, circle&#10;&#10;Description automatically generated">
            <a:extLst>
              <a:ext uri="{FF2B5EF4-FFF2-40B4-BE49-F238E27FC236}">
                <a16:creationId xmlns:a16="http://schemas.microsoft.com/office/drawing/2014/main" id="{32C0471E-F55D-C4DA-F815-4317C4EEEB3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2327" y="5322631"/>
            <a:ext cx="1429821" cy="832753"/>
          </a:xfrm>
          <a:prstGeom prst="rect">
            <a:avLst/>
          </a:prstGeom>
        </p:spPr>
      </p:pic>
      <p:pic>
        <p:nvPicPr>
          <p:cNvPr id="38" name="Picture 37" descr="Circle&#10;&#10;Description automatically generated">
            <a:extLst>
              <a:ext uri="{FF2B5EF4-FFF2-40B4-BE49-F238E27FC236}">
                <a16:creationId xmlns:a16="http://schemas.microsoft.com/office/drawing/2014/main" id="{7F1D859D-D01F-F8FD-0963-6955D48378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8656" y="4897245"/>
            <a:ext cx="1082907" cy="541454"/>
          </a:xfrm>
          <a:prstGeom prst="rect">
            <a:avLst/>
          </a:prstGeom>
        </p:spPr>
      </p:pic>
      <p:pic>
        <p:nvPicPr>
          <p:cNvPr id="40" name="Picture 39" descr="Logo Staffordshire and Stoke-on-Trent Integrated Care Board">
            <a:extLst>
              <a:ext uri="{FF2B5EF4-FFF2-40B4-BE49-F238E27FC236}">
                <a16:creationId xmlns:a16="http://schemas.microsoft.com/office/drawing/2014/main" id="{F27AB835-233A-ACA2-ABCC-BBFB84B3402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63" y="501714"/>
            <a:ext cx="1768316" cy="97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17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16992"/>
          </a:xfrm>
        </p:spPr>
        <p:txBody>
          <a:bodyPr lIns="0" tIns="0" rIns="0" bIns="0"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9F89D-2926-6E0C-6C46-40FF6CAE3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49288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EC4A88-4967-69DF-BBA8-B1793C4888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08137" y="1492882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2BE1582-F03D-C463-8B40-3EE4B14A2F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14534" y="149288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53C412C5-54F4-B36A-5068-2E86DBD4CF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84471" y="1492882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2DF025A-E3BC-9F79-F738-9627BDED71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29022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6D38600-34EF-B456-8FC5-76EC41F82A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08137" y="2290225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29DEB8DF-A056-F4F4-9109-117F6B55147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14534" y="229022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582C6EAC-1E40-2BBB-6DF4-D0F07D54CA6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984471" y="2290225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9C1DB9F-4EB9-49BB-B1EE-2CD24DAB5B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8756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DDA5B8D9-0B31-375A-F2B2-56BD31C5EE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608137" y="3087568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81EB6EBB-53A9-72CB-C906-D3CDA193609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14534" y="308756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6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93A4EE0C-9D0C-D8B5-AB1E-F28F85D17CF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984471" y="3087568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C5DE4D45-B821-8DBD-1603-A2111F1D53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0" y="388491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7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982C50EC-C8CA-28A0-0CCA-73814B939E1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08137" y="3884911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F1D41BE9-F608-766D-C600-C959B188761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14534" y="388491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8</a:t>
            </a:r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AEBD98DD-C166-AAB4-04B4-85CFF9A10DB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984471" y="3884911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07EF0023-0D68-FA43-EBF6-4377470525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467860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9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BCE5B734-59DA-7D7D-1FF5-CC6180442A5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8137" y="4678604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4C307D10-F013-767C-4E68-3787201725F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14534" y="467860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10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52600506-A5DB-98BE-F6C1-47C34DAE02D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984471" y="4678604"/>
            <a:ext cx="4369329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48EA43F-D427-54C7-3C8B-EDB1FF4E6F9A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F17FF54-E627-CD59-89FC-498CB2DD8897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5F4027C-A696-1659-67A2-FD40B4D7C0EE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94D0518-7399-555A-5379-5E91618E93F2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7373A44-4AA6-9046-E6C8-19699E76773A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AE2C2AA-E5F3-2055-9AC3-6CB988F6E487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C916993-94A6-B835-121F-F8A771899513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6386573-10C3-F3D9-F64C-7CBC63E4F1EC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11489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339D7-96A8-7C07-FC40-D12D119D3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16992"/>
          </a:xfrm>
        </p:spPr>
        <p:txBody>
          <a:bodyPr lIns="0" tIns="0" rIns="0" bIns="0"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9F89D-2926-6E0C-6C46-40FF6CAE3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49288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EC4A88-4967-69DF-BBA8-B1793C4888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08137" y="1492882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62DF025A-E3BC-9F79-F738-9627BDED71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229022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2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6D38600-34EF-B456-8FC5-76EC41F82A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08137" y="2290225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D9C1DB9F-4EB9-49BB-B1EE-2CD24DAB5B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8756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3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DDA5B8D9-0B31-375A-F2B2-56BD31C5EE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608137" y="3087568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C5DE4D45-B821-8DBD-1603-A2111F1D53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200" y="388491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4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982C50EC-C8CA-28A0-0CCA-73814B939E1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08137" y="3884911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07EF0023-0D68-FA43-EBF6-4377470525C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467860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5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BCE5B734-59DA-7D7D-1FF5-CC6180442A5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608137" y="4678604"/>
            <a:ext cx="9745663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AC4DDC-D58B-EF94-EA86-4A186CE8CEE7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7F042B-2C3F-1C3D-33E3-E5C8635C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0"/>
            <a:ext cx="7315200" cy="276993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D173A1-4F52-5CEF-012D-BF7D70FE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600"/>
            <a:ext cx="2743200" cy="276993"/>
          </a:xfrm>
          <a:prstGeom prst="rect">
            <a:avLst/>
          </a:prstGeom>
        </p:spPr>
        <p:txBody>
          <a:bodyPr r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60BA61-BE5F-C3D4-2B5F-A99CFBE00CFF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12F3E80-8FB6-E004-3628-483A3FB7D56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5628349-8455-1120-5EC8-781DD11ED5A8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82738D6-580D-84B9-1834-557F89AF67A3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F01A535-EDDE-6640-B596-345833C1E011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5E84024-DE3B-1692-B2F0-50F820EE11B0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F8647B8-E410-EEF7-6947-06C30491F18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5167C62-2216-AD87-613F-C91E95CF1949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25517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9910-0342-F4AB-CC1F-781E309F0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7C692760-4E8A-3B8C-2E91-A97FFF682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426FBD5-446C-D95A-1C11-EDFE1FCAAA3F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CC6E7B3-8D67-BDE2-6678-EE6D7DC057DD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2A7DE62-ECF2-B9D3-F223-B135D21903A5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0C4C54A-7348-6422-2F63-FC7D577C59DA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C4CC310-22D5-CD5B-192C-B98ABE85AC9F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D26E1D-0222-021A-EB85-6EF4CE123EFE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281F89B-784C-F9FE-9761-C372699DC33E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C0A8C8-3AD3-335C-FC72-76321D3970CA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879CEDCE-759E-4DE0-C63E-0375FE1B2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453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chemeClr val="accent2">
            <a:alpha val="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9927-2155-02B4-5E7B-3A7B399D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69910-0342-F4AB-CC1F-781E309F0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6560A1-4308-6B99-39B7-B2724BC1C645}"/>
              </a:ext>
            </a:extLst>
          </p:cNvPr>
          <p:cNvCxnSpPr>
            <a:cxnSpLocks/>
          </p:cNvCxnSpPr>
          <p:nvPr userDrawn="1"/>
        </p:nvCxnSpPr>
        <p:spPr>
          <a:xfrm>
            <a:off x="838200" y="6357769"/>
            <a:ext cx="10515600" cy="0"/>
          </a:xfrm>
          <a:prstGeom prst="line">
            <a:avLst/>
          </a:prstGeom>
          <a:ln w="127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D94E3274-D17D-4C44-88F3-3945C7151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8E907E-315C-F745-8CA6-CE49E976B74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E3D721D-B975-3CD9-2589-A860B74131FF}"/>
              </a:ext>
            </a:extLst>
          </p:cNvPr>
          <p:cNvGrpSpPr/>
          <p:nvPr userDrawn="1"/>
        </p:nvGrpSpPr>
        <p:grpSpPr>
          <a:xfrm>
            <a:off x="-518" y="0"/>
            <a:ext cx="125999" cy="6858000"/>
            <a:chOff x="123871" y="0"/>
            <a:chExt cx="127000" cy="68473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A8B4E66-E5FE-FDD6-1BE8-D5EA66CB8653}"/>
                </a:ext>
              </a:extLst>
            </p:cNvPr>
            <p:cNvSpPr/>
            <p:nvPr userDrawn="1"/>
          </p:nvSpPr>
          <p:spPr>
            <a:xfrm>
              <a:off x="123871" y="0"/>
              <a:ext cx="127000" cy="97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39EE386-EA28-3206-C6FF-D64B774A096C}"/>
                </a:ext>
              </a:extLst>
            </p:cNvPr>
            <p:cNvSpPr/>
            <p:nvPr userDrawn="1"/>
          </p:nvSpPr>
          <p:spPr>
            <a:xfrm>
              <a:off x="123871" y="978028"/>
              <a:ext cx="127000" cy="97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257DB20-44BE-4769-B539-67EE0CB70992}"/>
                </a:ext>
              </a:extLst>
            </p:cNvPr>
            <p:cNvSpPr/>
            <p:nvPr userDrawn="1"/>
          </p:nvSpPr>
          <p:spPr>
            <a:xfrm>
              <a:off x="123871" y="1956056"/>
              <a:ext cx="127000" cy="979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FE3D400-7686-9AD7-4759-6A3485C59193}"/>
                </a:ext>
              </a:extLst>
            </p:cNvPr>
            <p:cNvSpPr/>
            <p:nvPr userDrawn="1"/>
          </p:nvSpPr>
          <p:spPr>
            <a:xfrm>
              <a:off x="123871" y="2934084"/>
              <a:ext cx="127000" cy="979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0D15111-61E8-AD75-5687-11123472023B}"/>
                </a:ext>
              </a:extLst>
            </p:cNvPr>
            <p:cNvSpPr/>
            <p:nvPr userDrawn="1"/>
          </p:nvSpPr>
          <p:spPr>
            <a:xfrm>
              <a:off x="123871" y="3912112"/>
              <a:ext cx="127000" cy="979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202FE7A-AB0C-5B52-2EBE-F26F703CD177}"/>
                </a:ext>
              </a:extLst>
            </p:cNvPr>
            <p:cNvSpPr/>
            <p:nvPr userDrawn="1"/>
          </p:nvSpPr>
          <p:spPr>
            <a:xfrm>
              <a:off x="123871" y="4890140"/>
              <a:ext cx="127000" cy="979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879FA65-FCF3-1C42-9596-B0CD4FBAE9D5}"/>
                </a:ext>
              </a:extLst>
            </p:cNvPr>
            <p:cNvSpPr/>
            <p:nvPr userDrawn="1"/>
          </p:nvSpPr>
          <p:spPr>
            <a:xfrm>
              <a:off x="123871" y="5868169"/>
              <a:ext cx="127000" cy="979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5FA62487-0E7B-B3AB-C57B-48B1E6198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  <a:prstGeom prst="rect">
            <a:avLst/>
          </a:prstGeom>
        </p:spPr>
        <p:txBody>
          <a:bodyPr lIns="0"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Staffordshire and Stoke-on-Trent Integrated Care Board</a:t>
            </a:r>
          </a:p>
          <a:p>
            <a:r>
              <a:rPr lang="en-US"/>
              <a:t>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127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919DD4-AA60-02F8-D140-3D6E75338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06855-3BA4-655A-CCDD-38109EFCE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490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3" r:id="rId3"/>
    <p:sldLayoutId id="2147483662" r:id="rId4"/>
    <p:sldLayoutId id="2147483667" r:id="rId5"/>
    <p:sldLayoutId id="2147483669" r:id="rId6"/>
    <p:sldLayoutId id="2147483670" r:id="rId7"/>
    <p:sldLayoutId id="2147483650" r:id="rId8"/>
    <p:sldLayoutId id="2147483668" r:id="rId9"/>
    <p:sldLayoutId id="2147483671" r:id="rId10"/>
    <p:sldLayoutId id="2147483672" r:id="rId11"/>
    <p:sldLayoutId id="2147483673" r:id="rId12"/>
    <p:sldLayoutId id="2147483674" r:id="rId13"/>
    <p:sldLayoutId id="2147483651" r:id="rId14"/>
    <p:sldLayoutId id="2147483652" r:id="rId15"/>
    <p:sldLayoutId id="2147483664" r:id="rId16"/>
    <p:sldLayoutId id="2147483653" r:id="rId17"/>
    <p:sldLayoutId id="2147483675" r:id="rId18"/>
    <p:sldLayoutId id="2147483676" r:id="rId19"/>
    <p:sldLayoutId id="2147483677" r:id="rId20"/>
    <p:sldLayoutId id="2147483678" r:id="rId21"/>
    <p:sldLayoutId id="2147483654" r:id="rId22"/>
    <p:sldLayoutId id="2147483666" r:id="rId23"/>
    <p:sldLayoutId id="2147483665" r:id="rId24"/>
    <p:sldLayoutId id="2147483655" r:id="rId25"/>
    <p:sldLayoutId id="2147483656" r:id="rId26"/>
    <p:sldLayoutId id="2147483657" r:id="rId2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i="0" kern="1200">
          <a:solidFill>
            <a:schemeClr val="accent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CE082-7675-4A8E-BF38-BF5C987A6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E907E-315C-F745-8CA6-CE49E976B74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7C1738A8-5214-4455-B258-16C7F2A02C89}"/>
              </a:ext>
            </a:extLst>
          </p:cNvPr>
          <p:cNvSpPr txBox="1">
            <a:spLocks/>
          </p:cNvSpPr>
          <p:nvPr/>
        </p:nvSpPr>
        <p:spPr>
          <a:xfrm>
            <a:off x="570196" y="226251"/>
            <a:ext cx="11228227" cy="718063"/>
          </a:xfrm>
          <a:prstGeom prst="rect">
            <a:avLst/>
          </a:prstGeom>
        </p:spPr>
        <p:txBody>
          <a:bodyPr/>
          <a:lstStyle>
            <a:lvl1pPr marL="0" indent="0" algn="l" defTabSz="17939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200" b="1" kern="1200" cap="none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0" indent="0" algn="l" defTabSz="17939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200" b="0" kern="1200" cap="none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0" indent="0" algn="l" defTabSz="17939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0005" indent="-182568" algn="l" defTabSz="17939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358784" indent="-183605" algn="l" defTabSz="17939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anose="020B0604020202020204" pitchFamily="34" charset="0"/>
              <a:buChar char="-"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541352" indent="-182568" algn="l" defTabSz="17939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80000"/>
              <a:buFont typeface="Wingdings" panose="05000000000000000000" pitchFamily="2" charset="2"/>
              <a:buChar char="§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18" indent="-183605" algn="l" defTabSz="17939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98548" indent="-182568" algn="l" defTabSz="17939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-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393" indent="0" algn="l" defTabSz="17939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SzPct val="80000"/>
              <a:buFont typeface="Wingdings" panose="05000000000000000000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lang="en-GB" sz="2000" dirty="0">
                <a:solidFill>
                  <a:srgbClr val="3876BE"/>
                </a:solidFill>
                <a:ea typeface="+mj-ea"/>
                <a:cs typeface="+mj-cs"/>
              </a:rPr>
              <a:t>Our digital initiatives are aligned with national aims, local need our collective ICS goals and ambitions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040C25-2730-47C1-95E0-D519062CD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7304" y="5648552"/>
            <a:ext cx="10800732" cy="7262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18E00F68-78FE-4630-957A-6E130DD2F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18354" y="912229"/>
            <a:ext cx="3525399" cy="4735623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square" lIns="72000" tIns="72000" rIns="72000" bIns="7200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5670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D7B808CA-03EE-4262-9338-CE0175980A65}"/>
              </a:ext>
            </a:extLst>
          </p:cNvPr>
          <p:cNvSpPr txBox="1"/>
          <p:nvPr/>
        </p:nvSpPr>
        <p:spPr>
          <a:xfrm>
            <a:off x="717304" y="904042"/>
            <a:ext cx="3525397" cy="276999"/>
          </a:xfrm>
          <a:prstGeom prst="rect">
            <a:avLst/>
          </a:prstGeom>
          <a:solidFill>
            <a:srgbClr val="ED7D31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algn="ctr" defTabSz="56701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Digitise</a:t>
            </a:r>
          </a:p>
        </p:txBody>
      </p:sp>
      <p:sp>
        <p:nvSpPr>
          <p:cNvPr id="13" name="TextBox 5">
            <a:extLst>
              <a:ext uri="{FF2B5EF4-FFF2-40B4-BE49-F238E27FC236}">
                <a16:creationId xmlns:a16="http://schemas.microsoft.com/office/drawing/2014/main" id="{E3016A22-368D-48D5-AAC2-5670B91B74DF}"/>
              </a:ext>
            </a:extLst>
          </p:cNvPr>
          <p:cNvSpPr txBox="1"/>
          <p:nvPr/>
        </p:nvSpPr>
        <p:spPr>
          <a:xfrm>
            <a:off x="4243752" y="904042"/>
            <a:ext cx="3865847" cy="276999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FFC000">
                <a:shade val="50000"/>
              </a:srgbClr>
            </a:solidFill>
            <a:prstDash val="solid"/>
            <a:miter lim="800000"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algn="ctr" defTabSz="56701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Connect</a:t>
            </a:r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B87CFA0A-4882-4DB1-8DD4-376FFB79A76E}"/>
              </a:ext>
            </a:extLst>
          </p:cNvPr>
          <p:cNvSpPr txBox="1"/>
          <p:nvPr/>
        </p:nvSpPr>
        <p:spPr>
          <a:xfrm>
            <a:off x="8110651" y="923115"/>
            <a:ext cx="3407386" cy="4735623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lIns="72000" tIns="72000" rIns="72000" bIns="7200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5670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onitorin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97B3F770-2AFD-49A8-933E-2C056C1472F7}"/>
              </a:ext>
            </a:extLst>
          </p:cNvPr>
          <p:cNvSpPr txBox="1"/>
          <p:nvPr/>
        </p:nvSpPr>
        <p:spPr>
          <a:xfrm>
            <a:off x="8109600" y="904042"/>
            <a:ext cx="3407387" cy="276999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algn="ctr" defTabSz="56701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Transform</a:t>
            </a:r>
          </a:p>
        </p:txBody>
      </p:sp>
      <p:sp>
        <p:nvSpPr>
          <p:cNvPr id="16" name="Text Box 36">
            <a:extLst>
              <a:ext uri="{FF2B5EF4-FFF2-40B4-BE49-F238E27FC236}">
                <a16:creationId xmlns:a16="http://schemas.microsoft.com/office/drawing/2014/main" id="{7DE16234-A1A6-4238-88F2-CE0DFD4D8CE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552904" y="5751625"/>
            <a:ext cx="8398964" cy="5382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51372">
              <a:spcBef>
                <a:spcPct val="20000"/>
              </a:spcBef>
            </a:pPr>
            <a:r>
              <a:rPr lang="en-GB" sz="1100" b="1">
                <a:solidFill>
                  <a:srgbClr val="293947"/>
                </a:solidFill>
                <a:latin typeface="Arial" panose="020B0604020202020204"/>
                <a:cs typeface="Arial" charset="0"/>
              </a:rPr>
              <a:t>Collaborative ways of working and model for digital</a:t>
            </a:r>
          </a:p>
          <a:p>
            <a:pPr algn="ctr" defTabSz="651372">
              <a:spcBef>
                <a:spcPct val="20000"/>
              </a:spcBef>
            </a:pPr>
            <a:r>
              <a:rPr lang="en-GB" sz="1050">
                <a:solidFill>
                  <a:srgbClr val="141414"/>
                </a:solidFill>
                <a:latin typeface="Arial" panose="020B0604020202020204"/>
                <a:cs typeface="Arial" charset="0"/>
              </a:rPr>
              <a:t>Putting in place the right Operating Model, Standards and tools to foster collaboration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95D2D65C-8E6D-419A-94A0-F6BAE05B09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66502469"/>
              </p:ext>
            </p:extLst>
          </p:nvPr>
        </p:nvGraphicFramePr>
        <p:xfrm>
          <a:off x="1254445" y="5647852"/>
          <a:ext cx="1496152" cy="778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Freeform 105">
            <a:extLst>
              <a:ext uri="{FF2B5EF4-FFF2-40B4-BE49-F238E27FC236}">
                <a16:creationId xmlns:a16="http://schemas.microsoft.com/office/drawing/2014/main" id="{3843DC98-6AC1-4A21-A0C4-9FD2ECCB2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EditPoints="1"/>
          </p:cNvSpPr>
          <p:nvPr/>
        </p:nvSpPr>
        <p:spPr bwMode="auto">
          <a:xfrm>
            <a:off x="877123" y="4293228"/>
            <a:ext cx="376788" cy="383425"/>
          </a:xfrm>
          <a:custGeom>
            <a:avLst/>
            <a:gdLst>
              <a:gd name="T0" fmla="*/ 221 w 240"/>
              <a:gd name="T1" fmla="*/ 163 h 184"/>
              <a:gd name="T2" fmla="*/ 208 w 240"/>
              <a:gd name="T3" fmla="*/ 128 h 184"/>
              <a:gd name="T4" fmla="*/ 195 w 240"/>
              <a:gd name="T5" fmla="*/ 163 h 184"/>
              <a:gd name="T6" fmla="*/ 165 w 240"/>
              <a:gd name="T7" fmla="*/ 163 h 184"/>
              <a:gd name="T8" fmla="*/ 152 w 240"/>
              <a:gd name="T9" fmla="*/ 128 h 184"/>
              <a:gd name="T10" fmla="*/ 139 w 240"/>
              <a:gd name="T11" fmla="*/ 163 h 184"/>
              <a:gd name="T12" fmla="*/ 109 w 240"/>
              <a:gd name="T13" fmla="*/ 163 h 184"/>
              <a:gd name="T14" fmla="*/ 96 w 240"/>
              <a:gd name="T15" fmla="*/ 128 h 184"/>
              <a:gd name="T16" fmla="*/ 83 w 240"/>
              <a:gd name="T17" fmla="*/ 163 h 184"/>
              <a:gd name="T18" fmla="*/ 64 w 240"/>
              <a:gd name="T19" fmla="*/ 182 h 184"/>
              <a:gd name="T20" fmla="*/ 236 w 240"/>
              <a:gd name="T21" fmla="*/ 184 h 184"/>
              <a:gd name="T22" fmla="*/ 239 w 240"/>
              <a:gd name="T23" fmla="*/ 178 h 184"/>
              <a:gd name="T24" fmla="*/ 108 w 240"/>
              <a:gd name="T25" fmla="*/ 148 h 184"/>
              <a:gd name="T26" fmla="*/ 84 w 240"/>
              <a:gd name="T27" fmla="*/ 148 h 184"/>
              <a:gd name="T28" fmla="*/ 78 w 240"/>
              <a:gd name="T29" fmla="*/ 176 h 184"/>
              <a:gd name="T30" fmla="*/ 113 w 240"/>
              <a:gd name="T31" fmla="*/ 175 h 184"/>
              <a:gd name="T32" fmla="*/ 78 w 240"/>
              <a:gd name="T33" fmla="*/ 176 h 184"/>
              <a:gd name="T34" fmla="*/ 164 w 240"/>
              <a:gd name="T35" fmla="*/ 148 h 184"/>
              <a:gd name="T36" fmla="*/ 140 w 240"/>
              <a:gd name="T37" fmla="*/ 148 h 184"/>
              <a:gd name="T38" fmla="*/ 134 w 240"/>
              <a:gd name="T39" fmla="*/ 176 h 184"/>
              <a:gd name="T40" fmla="*/ 169 w 240"/>
              <a:gd name="T41" fmla="*/ 175 h 184"/>
              <a:gd name="T42" fmla="*/ 134 w 240"/>
              <a:gd name="T43" fmla="*/ 176 h 184"/>
              <a:gd name="T44" fmla="*/ 220 w 240"/>
              <a:gd name="T45" fmla="*/ 148 h 184"/>
              <a:gd name="T46" fmla="*/ 196 w 240"/>
              <a:gd name="T47" fmla="*/ 148 h 184"/>
              <a:gd name="T48" fmla="*/ 190 w 240"/>
              <a:gd name="T49" fmla="*/ 176 h 184"/>
              <a:gd name="T50" fmla="*/ 225 w 240"/>
              <a:gd name="T51" fmla="*/ 175 h 184"/>
              <a:gd name="T52" fmla="*/ 190 w 240"/>
              <a:gd name="T53" fmla="*/ 176 h 184"/>
              <a:gd name="T54" fmla="*/ 208 w 240"/>
              <a:gd name="T55" fmla="*/ 116 h 184"/>
              <a:gd name="T56" fmla="*/ 207 w 240"/>
              <a:gd name="T57" fmla="*/ 1 h 184"/>
              <a:gd name="T58" fmla="*/ 40 w 240"/>
              <a:gd name="T59" fmla="*/ 0 h 184"/>
              <a:gd name="T60" fmla="*/ 40 w 240"/>
              <a:gd name="T61" fmla="*/ 40 h 184"/>
              <a:gd name="T62" fmla="*/ 56 w 240"/>
              <a:gd name="T63" fmla="*/ 8 h 184"/>
              <a:gd name="T64" fmla="*/ 200 w 240"/>
              <a:gd name="T65" fmla="*/ 112 h 184"/>
              <a:gd name="T66" fmla="*/ 64 w 240"/>
              <a:gd name="T67" fmla="*/ 66 h 184"/>
              <a:gd name="T68" fmla="*/ 100 w 240"/>
              <a:gd name="T69" fmla="*/ 64 h 184"/>
              <a:gd name="T70" fmla="*/ 119 w 240"/>
              <a:gd name="T71" fmla="*/ 41 h 184"/>
              <a:gd name="T72" fmla="*/ 56 w 240"/>
              <a:gd name="T73" fmla="*/ 40 h 184"/>
              <a:gd name="T74" fmla="*/ 40 w 240"/>
              <a:gd name="T75" fmla="*/ 54 h 184"/>
              <a:gd name="T76" fmla="*/ 23 w 240"/>
              <a:gd name="T77" fmla="*/ 40 h 184"/>
              <a:gd name="T78" fmla="*/ 12 w 240"/>
              <a:gd name="T79" fmla="*/ 43 h 184"/>
              <a:gd name="T80" fmla="*/ 0 w 240"/>
              <a:gd name="T81" fmla="*/ 92 h 184"/>
              <a:gd name="T82" fmla="*/ 16 w 240"/>
              <a:gd name="T83" fmla="*/ 164 h 184"/>
              <a:gd name="T84" fmla="*/ 20 w 240"/>
              <a:gd name="T85" fmla="*/ 168 h 184"/>
              <a:gd name="T86" fmla="*/ 63 w 240"/>
              <a:gd name="T87" fmla="*/ 167 h 184"/>
              <a:gd name="T88" fmla="*/ 64 w 240"/>
              <a:gd name="T89" fmla="*/ 120 h 184"/>
              <a:gd name="T90" fmla="*/ 207 w 240"/>
              <a:gd name="T91" fmla="*/ 119 h 184"/>
              <a:gd name="T92" fmla="*/ 28 w 240"/>
              <a:gd name="T93" fmla="*/ 20 h 184"/>
              <a:gd name="T94" fmla="*/ 40 w 240"/>
              <a:gd name="T95" fmla="*/ 8 h 184"/>
              <a:gd name="T96" fmla="*/ 52 w 240"/>
              <a:gd name="T97" fmla="*/ 20 h 184"/>
              <a:gd name="T98" fmla="*/ 56 w 240"/>
              <a:gd name="T99" fmla="*/ 66 h 184"/>
              <a:gd name="T100" fmla="*/ 44 w 240"/>
              <a:gd name="T101" fmla="*/ 160 h 184"/>
              <a:gd name="T102" fmla="*/ 40 w 240"/>
              <a:gd name="T103" fmla="*/ 104 h 184"/>
              <a:gd name="T104" fmla="*/ 36 w 240"/>
              <a:gd name="T105" fmla="*/ 160 h 184"/>
              <a:gd name="T106" fmla="*/ 24 w 240"/>
              <a:gd name="T107" fmla="*/ 68 h 184"/>
              <a:gd name="T108" fmla="*/ 16 w 240"/>
              <a:gd name="T109" fmla="*/ 68 h 184"/>
              <a:gd name="T110" fmla="*/ 16 w 240"/>
              <a:gd name="T111" fmla="*/ 103 h 184"/>
              <a:gd name="T112" fmla="*/ 8 w 240"/>
              <a:gd name="T113" fmla="*/ 60 h 184"/>
              <a:gd name="T114" fmla="*/ 23 w 240"/>
              <a:gd name="T115" fmla="*/ 48 h 184"/>
              <a:gd name="T116" fmla="*/ 40 w 240"/>
              <a:gd name="T117" fmla="*/ 64 h 184"/>
              <a:gd name="T118" fmla="*/ 58 w 240"/>
              <a:gd name="T119" fmla="*/ 48 h 184"/>
              <a:gd name="T120" fmla="*/ 100 w 240"/>
              <a:gd name="T121" fmla="*/ 56 h 184"/>
              <a:gd name="T122" fmla="*/ 56 w 240"/>
              <a:gd name="T123" fmla="*/ 6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0" h="184">
                <a:moveTo>
                  <a:pt x="239" y="178"/>
                </a:moveTo>
                <a:cubicBezTo>
                  <a:pt x="239" y="177"/>
                  <a:pt x="232" y="168"/>
                  <a:pt x="221" y="163"/>
                </a:cubicBezTo>
                <a:cubicBezTo>
                  <a:pt x="225" y="159"/>
                  <a:pt x="228" y="154"/>
                  <a:pt x="228" y="148"/>
                </a:cubicBezTo>
                <a:cubicBezTo>
                  <a:pt x="228" y="137"/>
                  <a:pt x="219" y="128"/>
                  <a:pt x="208" y="128"/>
                </a:cubicBezTo>
                <a:cubicBezTo>
                  <a:pt x="197" y="128"/>
                  <a:pt x="188" y="137"/>
                  <a:pt x="188" y="148"/>
                </a:cubicBezTo>
                <a:cubicBezTo>
                  <a:pt x="188" y="154"/>
                  <a:pt x="191" y="159"/>
                  <a:pt x="195" y="163"/>
                </a:cubicBezTo>
                <a:cubicBezTo>
                  <a:pt x="188" y="166"/>
                  <a:pt x="183" y="171"/>
                  <a:pt x="180" y="174"/>
                </a:cubicBezTo>
                <a:cubicBezTo>
                  <a:pt x="177" y="171"/>
                  <a:pt x="172" y="166"/>
                  <a:pt x="165" y="163"/>
                </a:cubicBezTo>
                <a:cubicBezTo>
                  <a:pt x="169" y="159"/>
                  <a:pt x="172" y="154"/>
                  <a:pt x="172" y="148"/>
                </a:cubicBezTo>
                <a:cubicBezTo>
                  <a:pt x="172" y="137"/>
                  <a:pt x="163" y="128"/>
                  <a:pt x="152" y="128"/>
                </a:cubicBezTo>
                <a:cubicBezTo>
                  <a:pt x="141" y="128"/>
                  <a:pt x="132" y="137"/>
                  <a:pt x="132" y="148"/>
                </a:cubicBezTo>
                <a:cubicBezTo>
                  <a:pt x="132" y="154"/>
                  <a:pt x="135" y="159"/>
                  <a:pt x="139" y="163"/>
                </a:cubicBezTo>
                <a:cubicBezTo>
                  <a:pt x="132" y="166"/>
                  <a:pt x="127" y="171"/>
                  <a:pt x="124" y="174"/>
                </a:cubicBezTo>
                <a:cubicBezTo>
                  <a:pt x="121" y="171"/>
                  <a:pt x="116" y="166"/>
                  <a:pt x="109" y="163"/>
                </a:cubicBezTo>
                <a:cubicBezTo>
                  <a:pt x="113" y="159"/>
                  <a:pt x="116" y="154"/>
                  <a:pt x="116" y="148"/>
                </a:cubicBezTo>
                <a:cubicBezTo>
                  <a:pt x="116" y="137"/>
                  <a:pt x="107" y="128"/>
                  <a:pt x="96" y="128"/>
                </a:cubicBezTo>
                <a:cubicBezTo>
                  <a:pt x="85" y="128"/>
                  <a:pt x="76" y="137"/>
                  <a:pt x="76" y="148"/>
                </a:cubicBezTo>
                <a:cubicBezTo>
                  <a:pt x="76" y="154"/>
                  <a:pt x="79" y="159"/>
                  <a:pt x="83" y="163"/>
                </a:cubicBezTo>
                <a:cubicBezTo>
                  <a:pt x="72" y="168"/>
                  <a:pt x="65" y="177"/>
                  <a:pt x="65" y="178"/>
                </a:cubicBezTo>
                <a:cubicBezTo>
                  <a:pt x="64" y="179"/>
                  <a:pt x="64" y="180"/>
                  <a:pt x="64" y="182"/>
                </a:cubicBezTo>
                <a:cubicBezTo>
                  <a:pt x="65" y="183"/>
                  <a:pt x="66" y="184"/>
                  <a:pt x="68" y="184"/>
                </a:cubicBezTo>
                <a:cubicBezTo>
                  <a:pt x="236" y="184"/>
                  <a:pt x="236" y="184"/>
                  <a:pt x="236" y="184"/>
                </a:cubicBezTo>
                <a:cubicBezTo>
                  <a:pt x="238" y="184"/>
                  <a:pt x="239" y="183"/>
                  <a:pt x="240" y="182"/>
                </a:cubicBezTo>
                <a:cubicBezTo>
                  <a:pt x="240" y="180"/>
                  <a:pt x="240" y="179"/>
                  <a:pt x="239" y="178"/>
                </a:cubicBezTo>
                <a:close/>
                <a:moveTo>
                  <a:pt x="96" y="136"/>
                </a:moveTo>
                <a:cubicBezTo>
                  <a:pt x="103" y="136"/>
                  <a:pt x="108" y="141"/>
                  <a:pt x="108" y="148"/>
                </a:cubicBezTo>
                <a:cubicBezTo>
                  <a:pt x="108" y="155"/>
                  <a:pt x="103" y="160"/>
                  <a:pt x="96" y="160"/>
                </a:cubicBezTo>
                <a:cubicBezTo>
                  <a:pt x="89" y="160"/>
                  <a:pt x="84" y="155"/>
                  <a:pt x="84" y="148"/>
                </a:cubicBezTo>
                <a:cubicBezTo>
                  <a:pt x="84" y="141"/>
                  <a:pt x="89" y="136"/>
                  <a:pt x="96" y="136"/>
                </a:cubicBezTo>
                <a:close/>
                <a:moveTo>
                  <a:pt x="78" y="176"/>
                </a:moveTo>
                <a:cubicBezTo>
                  <a:pt x="82" y="172"/>
                  <a:pt x="89" y="168"/>
                  <a:pt x="96" y="168"/>
                </a:cubicBezTo>
                <a:cubicBezTo>
                  <a:pt x="102" y="168"/>
                  <a:pt x="109" y="171"/>
                  <a:pt x="113" y="175"/>
                </a:cubicBezTo>
                <a:cubicBezTo>
                  <a:pt x="114" y="175"/>
                  <a:pt x="114" y="176"/>
                  <a:pt x="114" y="176"/>
                </a:cubicBezTo>
                <a:lnTo>
                  <a:pt x="78" y="176"/>
                </a:lnTo>
                <a:close/>
                <a:moveTo>
                  <a:pt x="152" y="136"/>
                </a:moveTo>
                <a:cubicBezTo>
                  <a:pt x="159" y="136"/>
                  <a:pt x="164" y="141"/>
                  <a:pt x="164" y="148"/>
                </a:cubicBezTo>
                <a:cubicBezTo>
                  <a:pt x="164" y="155"/>
                  <a:pt x="159" y="160"/>
                  <a:pt x="152" y="160"/>
                </a:cubicBezTo>
                <a:cubicBezTo>
                  <a:pt x="145" y="160"/>
                  <a:pt x="140" y="155"/>
                  <a:pt x="140" y="148"/>
                </a:cubicBezTo>
                <a:cubicBezTo>
                  <a:pt x="140" y="141"/>
                  <a:pt x="145" y="136"/>
                  <a:pt x="152" y="136"/>
                </a:cubicBezTo>
                <a:close/>
                <a:moveTo>
                  <a:pt x="134" y="176"/>
                </a:moveTo>
                <a:cubicBezTo>
                  <a:pt x="138" y="172"/>
                  <a:pt x="145" y="168"/>
                  <a:pt x="152" y="168"/>
                </a:cubicBezTo>
                <a:cubicBezTo>
                  <a:pt x="158" y="168"/>
                  <a:pt x="165" y="171"/>
                  <a:pt x="169" y="175"/>
                </a:cubicBezTo>
                <a:cubicBezTo>
                  <a:pt x="170" y="175"/>
                  <a:pt x="170" y="176"/>
                  <a:pt x="170" y="176"/>
                </a:cubicBezTo>
                <a:lnTo>
                  <a:pt x="134" y="176"/>
                </a:lnTo>
                <a:close/>
                <a:moveTo>
                  <a:pt x="208" y="136"/>
                </a:moveTo>
                <a:cubicBezTo>
                  <a:pt x="215" y="136"/>
                  <a:pt x="220" y="141"/>
                  <a:pt x="220" y="148"/>
                </a:cubicBezTo>
                <a:cubicBezTo>
                  <a:pt x="220" y="155"/>
                  <a:pt x="215" y="160"/>
                  <a:pt x="208" y="160"/>
                </a:cubicBezTo>
                <a:cubicBezTo>
                  <a:pt x="201" y="160"/>
                  <a:pt x="196" y="155"/>
                  <a:pt x="196" y="148"/>
                </a:cubicBezTo>
                <a:cubicBezTo>
                  <a:pt x="196" y="141"/>
                  <a:pt x="201" y="136"/>
                  <a:pt x="208" y="136"/>
                </a:cubicBezTo>
                <a:close/>
                <a:moveTo>
                  <a:pt x="190" y="176"/>
                </a:moveTo>
                <a:cubicBezTo>
                  <a:pt x="194" y="172"/>
                  <a:pt x="201" y="168"/>
                  <a:pt x="208" y="168"/>
                </a:cubicBezTo>
                <a:cubicBezTo>
                  <a:pt x="214" y="168"/>
                  <a:pt x="221" y="171"/>
                  <a:pt x="225" y="175"/>
                </a:cubicBezTo>
                <a:cubicBezTo>
                  <a:pt x="226" y="175"/>
                  <a:pt x="226" y="176"/>
                  <a:pt x="226" y="176"/>
                </a:cubicBezTo>
                <a:lnTo>
                  <a:pt x="190" y="176"/>
                </a:lnTo>
                <a:close/>
                <a:moveTo>
                  <a:pt x="207" y="119"/>
                </a:moveTo>
                <a:cubicBezTo>
                  <a:pt x="208" y="118"/>
                  <a:pt x="208" y="117"/>
                  <a:pt x="208" y="116"/>
                </a:cubicBezTo>
                <a:cubicBezTo>
                  <a:pt x="208" y="4"/>
                  <a:pt x="208" y="4"/>
                  <a:pt x="208" y="4"/>
                </a:cubicBezTo>
                <a:cubicBezTo>
                  <a:pt x="208" y="3"/>
                  <a:pt x="208" y="2"/>
                  <a:pt x="207" y="1"/>
                </a:cubicBezTo>
                <a:cubicBezTo>
                  <a:pt x="206" y="0"/>
                  <a:pt x="205" y="0"/>
                  <a:pt x="20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29" y="0"/>
                  <a:pt x="20" y="9"/>
                  <a:pt x="20" y="20"/>
                </a:cubicBezTo>
                <a:cubicBezTo>
                  <a:pt x="20" y="31"/>
                  <a:pt x="29" y="40"/>
                  <a:pt x="40" y="40"/>
                </a:cubicBezTo>
                <a:cubicBezTo>
                  <a:pt x="51" y="40"/>
                  <a:pt x="60" y="31"/>
                  <a:pt x="60" y="20"/>
                </a:cubicBezTo>
                <a:cubicBezTo>
                  <a:pt x="60" y="15"/>
                  <a:pt x="58" y="11"/>
                  <a:pt x="56" y="8"/>
                </a:cubicBezTo>
                <a:cubicBezTo>
                  <a:pt x="200" y="8"/>
                  <a:pt x="200" y="8"/>
                  <a:pt x="200" y="8"/>
                </a:cubicBezTo>
                <a:cubicBezTo>
                  <a:pt x="200" y="112"/>
                  <a:pt x="200" y="112"/>
                  <a:pt x="200" y="112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64" y="66"/>
                  <a:pt x="64" y="66"/>
                  <a:pt x="64" y="66"/>
                </a:cubicBezTo>
                <a:cubicBezTo>
                  <a:pt x="64" y="65"/>
                  <a:pt x="65" y="64"/>
                  <a:pt x="66" y="64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11" y="64"/>
                  <a:pt x="120" y="55"/>
                  <a:pt x="120" y="44"/>
                </a:cubicBezTo>
                <a:cubicBezTo>
                  <a:pt x="120" y="43"/>
                  <a:pt x="120" y="42"/>
                  <a:pt x="119" y="41"/>
                </a:cubicBezTo>
                <a:cubicBezTo>
                  <a:pt x="118" y="40"/>
                  <a:pt x="117" y="40"/>
                  <a:pt x="116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55" y="40"/>
                  <a:pt x="54" y="40"/>
                  <a:pt x="53" y="41"/>
                </a:cubicBezTo>
                <a:cubicBezTo>
                  <a:pt x="40" y="54"/>
                  <a:pt x="40" y="54"/>
                  <a:pt x="40" y="54"/>
                </a:cubicBezTo>
                <a:cubicBezTo>
                  <a:pt x="27" y="41"/>
                  <a:pt x="27" y="41"/>
                  <a:pt x="27" y="41"/>
                </a:cubicBezTo>
                <a:cubicBezTo>
                  <a:pt x="26" y="40"/>
                  <a:pt x="24" y="40"/>
                  <a:pt x="23" y="40"/>
                </a:cubicBezTo>
                <a:cubicBezTo>
                  <a:pt x="13" y="43"/>
                  <a:pt x="13" y="43"/>
                  <a:pt x="13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5" y="45"/>
                  <a:pt x="0" y="52"/>
                  <a:pt x="0" y="60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102"/>
                  <a:pt x="7" y="110"/>
                  <a:pt x="16" y="112"/>
                </a:cubicBezTo>
                <a:cubicBezTo>
                  <a:pt x="16" y="164"/>
                  <a:pt x="16" y="164"/>
                  <a:pt x="16" y="164"/>
                </a:cubicBezTo>
                <a:cubicBezTo>
                  <a:pt x="16" y="165"/>
                  <a:pt x="16" y="166"/>
                  <a:pt x="17" y="167"/>
                </a:cubicBezTo>
                <a:cubicBezTo>
                  <a:pt x="18" y="168"/>
                  <a:pt x="19" y="168"/>
                  <a:pt x="20" y="168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61" y="168"/>
                  <a:pt x="62" y="168"/>
                  <a:pt x="63" y="167"/>
                </a:cubicBezTo>
                <a:cubicBezTo>
                  <a:pt x="64" y="166"/>
                  <a:pt x="64" y="165"/>
                  <a:pt x="64" y="164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204" y="120"/>
                  <a:pt x="204" y="120"/>
                  <a:pt x="204" y="120"/>
                </a:cubicBezTo>
                <a:cubicBezTo>
                  <a:pt x="205" y="120"/>
                  <a:pt x="206" y="120"/>
                  <a:pt x="207" y="119"/>
                </a:cubicBezTo>
                <a:close/>
                <a:moveTo>
                  <a:pt x="40" y="32"/>
                </a:moveTo>
                <a:cubicBezTo>
                  <a:pt x="33" y="32"/>
                  <a:pt x="28" y="27"/>
                  <a:pt x="28" y="20"/>
                </a:cubicBezTo>
                <a:cubicBezTo>
                  <a:pt x="28" y="13"/>
                  <a:pt x="33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7" y="8"/>
                  <a:pt x="52" y="13"/>
                  <a:pt x="52" y="20"/>
                </a:cubicBezTo>
                <a:cubicBezTo>
                  <a:pt x="52" y="27"/>
                  <a:pt x="47" y="32"/>
                  <a:pt x="40" y="32"/>
                </a:cubicBezTo>
                <a:close/>
                <a:moveTo>
                  <a:pt x="56" y="66"/>
                </a:moveTo>
                <a:cubicBezTo>
                  <a:pt x="56" y="160"/>
                  <a:pt x="56" y="160"/>
                  <a:pt x="56" y="160"/>
                </a:cubicBezTo>
                <a:cubicBezTo>
                  <a:pt x="44" y="160"/>
                  <a:pt x="44" y="160"/>
                  <a:pt x="44" y="16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06"/>
                  <a:pt x="42" y="104"/>
                  <a:pt x="40" y="104"/>
                </a:cubicBezTo>
                <a:cubicBezTo>
                  <a:pt x="38" y="104"/>
                  <a:pt x="36" y="106"/>
                  <a:pt x="36" y="108"/>
                </a:cubicBezTo>
                <a:cubicBezTo>
                  <a:pt x="36" y="160"/>
                  <a:pt x="36" y="160"/>
                  <a:pt x="36" y="160"/>
                </a:cubicBezTo>
                <a:cubicBezTo>
                  <a:pt x="24" y="160"/>
                  <a:pt x="24" y="160"/>
                  <a:pt x="24" y="160"/>
                </a:cubicBezTo>
                <a:cubicBezTo>
                  <a:pt x="24" y="68"/>
                  <a:pt x="24" y="68"/>
                  <a:pt x="24" y="68"/>
                </a:cubicBezTo>
                <a:cubicBezTo>
                  <a:pt x="24" y="66"/>
                  <a:pt x="22" y="64"/>
                  <a:pt x="20" y="64"/>
                </a:cubicBezTo>
                <a:cubicBezTo>
                  <a:pt x="18" y="64"/>
                  <a:pt x="16" y="66"/>
                  <a:pt x="16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6" y="103"/>
                  <a:pt x="16" y="103"/>
                  <a:pt x="16" y="103"/>
                </a:cubicBezTo>
                <a:cubicBezTo>
                  <a:pt x="11" y="102"/>
                  <a:pt x="8" y="97"/>
                  <a:pt x="8" y="9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56"/>
                  <a:pt x="11" y="52"/>
                  <a:pt x="15" y="50"/>
                </a:cubicBezTo>
                <a:cubicBezTo>
                  <a:pt x="23" y="48"/>
                  <a:pt x="23" y="48"/>
                  <a:pt x="23" y="48"/>
                </a:cubicBezTo>
                <a:cubicBezTo>
                  <a:pt x="37" y="63"/>
                  <a:pt x="37" y="63"/>
                  <a:pt x="37" y="63"/>
                </a:cubicBezTo>
                <a:cubicBezTo>
                  <a:pt x="38" y="64"/>
                  <a:pt x="39" y="64"/>
                  <a:pt x="40" y="64"/>
                </a:cubicBezTo>
                <a:cubicBezTo>
                  <a:pt x="41" y="64"/>
                  <a:pt x="42" y="64"/>
                  <a:pt x="43" y="63"/>
                </a:cubicBezTo>
                <a:cubicBezTo>
                  <a:pt x="58" y="48"/>
                  <a:pt x="58" y="48"/>
                  <a:pt x="58" y="48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10" y="53"/>
                  <a:pt x="105" y="56"/>
                  <a:pt x="100" y="56"/>
                </a:cubicBezTo>
                <a:cubicBezTo>
                  <a:pt x="66" y="56"/>
                  <a:pt x="66" y="56"/>
                  <a:pt x="66" y="56"/>
                </a:cubicBezTo>
                <a:cubicBezTo>
                  <a:pt x="60" y="56"/>
                  <a:pt x="56" y="60"/>
                  <a:pt x="56" y="66"/>
                </a:cubicBezTo>
                <a:close/>
              </a:path>
            </a:pathLst>
          </a:custGeom>
          <a:solidFill>
            <a:srgbClr val="2939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Text Box 36">
            <a:extLst>
              <a:ext uri="{FF2B5EF4-FFF2-40B4-BE49-F238E27FC236}">
                <a16:creationId xmlns:a16="http://schemas.microsoft.com/office/drawing/2014/main" id="{EF586594-5C76-418E-B3C2-FCFA92527025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301473" y="4124415"/>
            <a:ext cx="2876433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500" tIns="0" rIns="0" bIns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51372">
              <a:spcBef>
                <a:spcPct val="20000"/>
              </a:spcBef>
            </a:pPr>
            <a:r>
              <a:rPr lang="en-GB" sz="1100" b="1">
                <a:solidFill>
                  <a:srgbClr val="293947"/>
                </a:solidFill>
                <a:latin typeface="Arial" panose="020B0604020202020204"/>
                <a:cs typeface="Arial" charset="0"/>
              </a:rPr>
              <a:t>Digital Learning</a:t>
            </a:r>
          </a:p>
          <a:p>
            <a:pPr algn="ctr" defTabSz="651372">
              <a:spcBef>
                <a:spcPct val="20000"/>
              </a:spcBef>
            </a:pPr>
            <a:r>
              <a:rPr lang="en-GB" sz="1050">
                <a:solidFill>
                  <a:srgbClr val="141414"/>
                </a:solidFill>
                <a:latin typeface="Arial" panose="020B0604020202020204"/>
                <a:cs typeface="Arial"/>
              </a:rPr>
              <a:t>An individual budget to upskill staff and individuals to use digitalin a way that is aligned to predefined skills pathways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FCE7D30-DD69-4868-9131-6533532494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0310" y="3364682"/>
            <a:ext cx="353617" cy="340312"/>
            <a:chOff x="4369043" y="2930291"/>
            <a:chExt cx="574130" cy="451715"/>
          </a:xfrm>
          <a:solidFill>
            <a:srgbClr val="293947"/>
          </a:solidFill>
        </p:grpSpPr>
        <p:sp>
          <p:nvSpPr>
            <p:cNvPr id="21" name="Freeform 136">
              <a:extLst>
                <a:ext uri="{FF2B5EF4-FFF2-40B4-BE49-F238E27FC236}">
                  <a16:creationId xmlns:a16="http://schemas.microsoft.com/office/drawing/2014/main" id="{242BA4F1-F541-4CB5-BCA0-3D5609FB8E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30251" y="3033121"/>
              <a:ext cx="62432" cy="61208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16"/>
                  </a:moveTo>
                  <a:cubicBezTo>
                    <a:pt x="10" y="16"/>
                    <a:pt x="8" y="14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4" y="8"/>
                    <a:pt x="16" y="10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" name="Freeform 137">
              <a:extLst>
                <a:ext uri="{FF2B5EF4-FFF2-40B4-BE49-F238E27FC236}">
                  <a16:creationId xmlns:a16="http://schemas.microsoft.com/office/drawing/2014/main" id="{792C5360-71F4-46BE-8DE1-FD94260F6B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30251" y="3155536"/>
              <a:ext cx="62432" cy="62432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16"/>
                  </a:moveTo>
                  <a:cubicBezTo>
                    <a:pt x="10" y="16"/>
                    <a:pt x="8" y="14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4" y="8"/>
                    <a:pt x="16" y="10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3" name="Freeform 138">
              <a:extLst>
                <a:ext uri="{FF2B5EF4-FFF2-40B4-BE49-F238E27FC236}">
                  <a16:creationId xmlns:a16="http://schemas.microsoft.com/office/drawing/2014/main" id="{3EADE2B6-AA06-420C-AF50-A41AE15E5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30251" y="3279177"/>
              <a:ext cx="62432" cy="61208"/>
            </a:xfrm>
            <a:custGeom>
              <a:avLst/>
              <a:gdLst>
                <a:gd name="T0" fmla="*/ 0 w 24"/>
                <a:gd name="T1" fmla="*/ 12 h 24"/>
                <a:gd name="T2" fmla="*/ 12 w 24"/>
                <a:gd name="T3" fmla="*/ 24 h 24"/>
                <a:gd name="T4" fmla="*/ 24 w 24"/>
                <a:gd name="T5" fmla="*/ 12 h 24"/>
                <a:gd name="T6" fmla="*/ 12 w 24"/>
                <a:gd name="T7" fmla="*/ 0 h 24"/>
                <a:gd name="T8" fmla="*/ 0 w 24"/>
                <a:gd name="T9" fmla="*/ 12 h 24"/>
                <a:gd name="T10" fmla="*/ 12 w 24"/>
                <a:gd name="T11" fmla="*/ 8 h 24"/>
                <a:gd name="T12" fmla="*/ 16 w 24"/>
                <a:gd name="T13" fmla="*/ 12 h 24"/>
                <a:gd name="T14" fmla="*/ 12 w 24"/>
                <a:gd name="T15" fmla="*/ 16 h 24"/>
                <a:gd name="T16" fmla="*/ 8 w 24"/>
                <a:gd name="T17" fmla="*/ 12 h 24"/>
                <a:gd name="T18" fmla="*/ 12 w 24"/>
                <a:gd name="T1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0" y="12"/>
                  </a:move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lose/>
                  <a:moveTo>
                    <a:pt x="12" y="8"/>
                  </a:moveTo>
                  <a:cubicBezTo>
                    <a:pt x="14" y="8"/>
                    <a:pt x="16" y="10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10" y="16"/>
                    <a:pt x="8" y="14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4" name="Freeform 139">
              <a:extLst>
                <a:ext uri="{FF2B5EF4-FFF2-40B4-BE49-F238E27FC236}">
                  <a16:creationId xmlns:a16="http://schemas.microsoft.com/office/drawing/2014/main" id="{A4E7539B-1C2D-43B2-8BC1-3A2A99681E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9043" y="2930291"/>
              <a:ext cx="574130" cy="451715"/>
            </a:xfrm>
            <a:custGeom>
              <a:avLst/>
              <a:gdLst>
                <a:gd name="T0" fmla="*/ 208 w 224"/>
                <a:gd name="T1" fmla="*/ 35 h 176"/>
                <a:gd name="T2" fmla="*/ 172 w 224"/>
                <a:gd name="T3" fmla="*/ 0 h 176"/>
                <a:gd name="T4" fmla="*/ 139 w 224"/>
                <a:gd name="T5" fmla="*/ 23 h 176"/>
                <a:gd name="T6" fmla="*/ 128 w 224"/>
                <a:gd name="T7" fmla="*/ 20 h 176"/>
                <a:gd name="T8" fmla="*/ 115 w 224"/>
                <a:gd name="T9" fmla="*/ 24 h 176"/>
                <a:gd name="T10" fmla="*/ 28 w 224"/>
                <a:gd name="T11" fmla="*/ 24 h 176"/>
                <a:gd name="T12" fmla="*/ 0 w 224"/>
                <a:gd name="T13" fmla="*/ 52 h 176"/>
                <a:gd name="T14" fmla="*/ 14 w 224"/>
                <a:gd name="T15" fmla="*/ 76 h 176"/>
                <a:gd name="T16" fmla="*/ 0 w 224"/>
                <a:gd name="T17" fmla="*/ 100 h 176"/>
                <a:gd name="T18" fmla="*/ 14 w 224"/>
                <a:gd name="T19" fmla="*/ 124 h 176"/>
                <a:gd name="T20" fmla="*/ 0 w 224"/>
                <a:gd name="T21" fmla="*/ 148 h 176"/>
                <a:gd name="T22" fmla="*/ 28 w 224"/>
                <a:gd name="T23" fmla="*/ 176 h 176"/>
                <a:gd name="T24" fmla="*/ 164 w 224"/>
                <a:gd name="T25" fmla="*/ 176 h 176"/>
                <a:gd name="T26" fmla="*/ 192 w 224"/>
                <a:gd name="T27" fmla="*/ 148 h 176"/>
                <a:gd name="T28" fmla="*/ 178 w 224"/>
                <a:gd name="T29" fmla="*/ 124 h 176"/>
                <a:gd name="T30" fmla="*/ 192 w 224"/>
                <a:gd name="T31" fmla="*/ 100 h 176"/>
                <a:gd name="T32" fmla="*/ 189 w 224"/>
                <a:gd name="T33" fmla="*/ 88 h 176"/>
                <a:gd name="T34" fmla="*/ 196 w 224"/>
                <a:gd name="T35" fmla="*/ 88 h 176"/>
                <a:gd name="T36" fmla="*/ 224 w 224"/>
                <a:gd name="T37" fmla="*/ 60 h 176"/>
                <a:gd name="T38" fmla="*/ 208 w 224"/>
                <a:gd name="T39" fmla="*/ 35 h 176"/>
                <a:gd name="T40" fmla="*/ 8 w 224"/>
                <a:gd name="T41" fmla="*/ 52 h 176"/>
                <a:gd name="T42" fmla="*/ 28 w 224"/>
                <a:gd name="T43" fmla="*/ 32 h 176"/>
                <a:gd name="T44" fmla="*/ 107 w 224"/>
                <a:gd name="T45" fmla="*/ 32 h 176"/>
                <a:gd name="T46" fmla="*/ 104 w 224"/>
                <a:gd name="T47" fmla="*/ 44 h 176"/>
                <a:gd name="T48" fmla="*/ 104 w 224"/>
                <a:gd name="T49" fmla="*/ 48 h 176"/>
                <a:gd name="T50" fmla="*/ 88 w 224"/>
                <a:gd name="T51" fmla="*/ 68 h 176"/>
                <a:gd name="T52" fmla="*/ 88 w 224"/>
                <a:gd name="T53" fmla="*/ 72 h 176"/>
                <a:gd name="T54" fmla="*/ 28 w 224"/>
                <a:gd name="T55" fmla="*/ 72 h 176"/>
                <a:gd name="T56" fmla="*/ 8 w 224"/>
                <a:gd name="T57" fmla="*/ 52 h 176"/>
                <a:gd name="T58" fmla="*/ 184 w 224"/>
                <a:gd name="T59" fmla="*/ 148 h 176"/>
                <a:gd name="T60" fmla="*/ 164 w 224"/>
                <a:gd name="T61" fmla="*/ 168 h 176"/>
                <a:gd name="T62" fmla="*/ 28 w 224"/>
                <a:gd name="T63" fmla="*/ 168 h 176"/>
                <a:gd name="T64" fmla="*/ 8 w 224"/>
                <a:gd name="T65" fmla="*/ 148 h 176"/>
                <a:gd name="T66" fmla="*/ 28 w 224"/>
                <a:gd name="T67" fmla="*/ 128 h 176"/>
                <a:gd name="T68" fmla="*/ 164 w 224"/>
                <a:gd name="T69" fmla="*/ 128 h 176"/>
                <a:gd name="T70" fmla="*/ 184 w 224"/>
                <a:gd name="T71" fmla="*/ 148 h 176"/>
                <a:gd name="T72" fmla="*/ 184 w 224"/>
                <a:gd name="T73" fmla="*/ 100 h 176"/>
                <a:gd name="T74" fmla="*/ 164 w 224"/>
                <a:gd name="T75" fmla="*/ 120 h 176"/>
                <a:gd name="T76" fmla="*/ 28 w 224"/>
                <a:gd name="T77" fmla="*/ 120 h 176"/>
                <a:gd name="T78" fmla="*/ 8 w 224"/>
                <a:gd name="T79" fmla="*/ 100 h 176"/>
                <a:gd name="T80" fmla="*/ 28 w 224"/>
                <a:gd name="T81" fmla="*/ 80 h 176"/>
                <a:gd name="T82" fmla="*/ 92 w 224"/>
                <a:gd name="T83" fmla="*/ 80 h 176"/>
                <a:gd name="T84" fmla="*/ 108 w 224"/>
                <a:gd name="T85" fmla="*/ 88 h 176"/>
                <a:gd name="T86" fmla="*/ 180 w 224"/>
                <a:gd name="T87" fmla="*/ 88 h 176"/>
                <a:gd name="T88" fmla="*/ 184 w 224"/>
                <a:gd name="T89" fmla="*/ 100 h 176"/>
                <a:gd name="T90" fmla="*/ 196 w 224"/>
                <a:gd name="T91" fmla="*/ 80 h 176"/>
                <a:gd name="T92" fmla="*/ 108 w 224"/>
                <a:gd name="T93" fmla="*/ 80 h 176"/>
                <a:gd name="T94" fmla="*/ 96 w 224"/>
                <a:gd name="T95" fmla="*/ 68 h 176"/>
                <a:gd name="T96" fmla="*/ 108 w 224"/>
                <a:gd name="T97" fmla="*/ 56 h 176"/>
                <a:gd name="T98" fmla="*/ 110 w 224"/>
                <a:gd name="T99" fmla="*/ 56 h 176"/>
                <a:gd name="T100" fmla="*/ 113 w 224"/>
                <a:gd name="T101" fmla="*/ 54 h 176"/>
                <a:gd name="T102" fmla="*/ 113 w 224"/>
                <a:gd name="T103" fmla="*/ 50 h 176"/>
                <a:gd name="T104" fmla="*/ 112 w 224"/>
                <a:gd name="T105" fmla="*/ 44 h 176"/>
                <a:gd name="T106" fmla="*/ 128 w 224"/>
                <a:gd name="T107" fmla="*/ 28 h 176"/>
                <a:gd name="T108" fmla="*/ 138 w 224"/>
                <a:gd name="T109" fmla="*/ 32 h 176"/>
                <a:gd name="T110" fmla="*/ 142 w 224"/>
                <a:gd name="T111" fmla="*/ 33 h 176"/>
                <a:gd name="T112" fmla="*/ 145 w 224"/>
                <a:gd name="T113" fmla="*/ 30 h 176"/>
                <a:gd name="T114" fmla="*/ 172 w 224"/>
                <a:gd name="T115" fmla="*/ 8 h 176"/>
                <a:gd name="T116" fmla="*/ 200 w 224"/>
                <a:gd name="T117" fmla="*/ 36 h 176"/>
                <a:gd name="T118" fmla="*/ 200 w 224"/>
                <a:gd name="T119" fmla="*/ 37 h 176"/>
                <a:gd name="T120" fmla="*/ 203 w 224"/>
                <a:gd name="T121" fmla="*/ 41 h 176"/>
                <a:gd name="T122" fmla="*/ 216 w 224"/>
                <a:gd name="T123" fmla="*/ 60 h 176"/>
                <a:gd name="T124" fmla="*/ 196 w 224"/>
                <a:gd name="T125" fmla="*/ 8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4" h="176">
                  <a:moveTo>
                    <a:pt x="208" y="35"/>
                  </a:moveTo>
                  <a:cubicBezTo>
                    <a:pt x="207" y="15"/>
                    <a:pt x="191" y="0"/>
                    <a:pt x="172" y="0"/>
                  </a:cubicBezTo>
                  <a:cubicBezTo>
                    <a:pt x="157" y="0"/>
                    <a:pt x="144" y="9"/>
                    <a:pt x="139" y="23"/>
                  </a:cubicBezTo>
                  <a:cubicBezTo>
                    <a:pt x="135" y="21"/>
                    <a:pt x="132" y="20"/>
                    <a:pt x="128" y="20"/>
                  </a:cubicBezTo>
                  <a:cubicBezTo>
                    <a:pt x="123" y="20"/>
                    <a:pt x="119" y="21"/>
                    <a:pt x="115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13" y="24"/>
                    <a:pt x="0" y="37"/>
                    <a:pt x="0" y="52"/>
                  </a:cubicBezTo>
                  <a:cubicBezTo>
                    <a:pt x="0" y="62"/>
                    <a:pt x="5" y="71"/>
                    <a:pt x="14" y="76"/>
                  </a:cubicBezTo>
                  <a:cubicBezTo>
                    <a:pt x="5" y="81"/>
                    <a:pt x="0" y="90"/>
                    <a:pt x="0" y="100"/>
                  </a:cubicBezTo>
                  <a:cubicBezTo>
                    <a:pt x="0" y="110"/>
                    <a:pt x="5" y="119"/>
                    <a:pt x="14" y="124"/>
                  </a:cubicBezTo>
                  <a:cubicBezTo>
                    <a:pt x="5" y="129"/>
                    <a:pt x="0" y="138"/>
                    <a:pt x="0" y="148"/>
                  </a:cubicBezTo>
                  <a:cubicBezTo>
                    <a:pt x="0" y="163"/>
                    <a:pt x="13" y="176"/>
                    <a:pt x="28" y="176"/>
                  </a:cubicBezTo>
                  <a:cubicBezTo>
                    <a:pt x="164" y="176"/>
                    <a:pt x="164" y="176"/>
                    <a:pt x="164" y="176"/>
                  </a:cubicBezTo>
                  <a:cubicBezTo>
                    <a:pt x="179" y="176"/>
                    <a:pt x="192" y="163"/>
                    <a:pt x="192" y="148"/>
                  </a:cubicBezTo>
                  <a:cubicBezTo>
                    <a:pt x="192" y="138"/>
                    <a:pt x="187" y="129"/>
                    <a:pt x="178" y="124"/>
                  </a:cubicBezTo>
                  <a:cubicBezTo>
                    <a:pt x="187" y="119"/>
                    <a:pt x="192" y="110"/>
                    <a:pt x="192" y="100"/>
                  </a:cubicBezTo>
                  <a:cubicBezTo>
                    <a:pt x="192" y="96"/>
                    <a:pt x="191" y="92"/>
                    <a:pt x="189" y="88"/>
                  </a:cubicBezTo>
                  <a:cubicBezTo>
                    <a:pt x="196" y="88"/>
                    <a:pt x="196" y="88"/>
                    <a:pt x="196" y="88"/>
                  </a:cubicBezTo>
                  <a:cubicBezTo>
                    <a:pt x="211" y="88"/>
                    <a:pt x="224" y="75"/>
                    <a:pt x="224" y="60"/>
                  </a:cubicBezTo>
                  <a:cubicBezTo>
                    <a:pt x="224" y="49"/>
                    <a:pt x="218" y="39"/>
                    <a:pt x="208" y="35"/>
                  </a:cubicBezTo>
                  <a:close/>
                  <a:moveTo>
                    <a:pt x="8" y="52"/>
                  </a:moveTo>
                  <a:cubicBezTo>
                    <a:pt x="8" y="41"/>
                    <a:pt x="17" y="32"/>
                    <a:pt x="28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5" y="36"/>
                    <a:pt x="104" y="40"/>
                    <a:pt x="104" y="44"/>
                  </a:cubicBezTo>
                  <a:cubicBezTo>
                    <a:pt x="104" y="45"/>
                    <a:pt x="104" y="47"/>
                    <a:pt x="104" y="48"/>
                  </a:cubicBezTo>
                  <a:cubicBezTo>
                    <a:pt x="95" y="50"/>
                    <a:pt x="88" y="58"/>
                    <a:pt x="88" y="68"/>
                  </a:cubicBezTo>
                  <a:cubicBezTo>
                    <a:pt x="88" y="69"/>
                    <a:pt x="88" y="71"/>
                    <a:pt x="88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17" y="72"/>
                    <a:pt x="8" y="63"/>
                    <a:pt x="8" y="52"/>
                  </a:cubicBezTo>
                  <a:close/>
                  <a:moveTo>
                    <a:pt x="184" y="148"/>
                  </a:moveTo>
                  <a:cubicBezTo>
                    <a:pt x="184" y="159"/>
                    <a:pt x="175" y="168"/>
                    <a:pt x="164" y="168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17" y="168"/>
                    <a:pt x="8" y="159"/>
                    <a:pt x="8" y="148"/>
                  </a:cubicBezTo>
                  <a:cubicBezTo>
                    <a:pt x="8" y="137"/>
                    <a:pt x="17" y="128"/>
                    <a:pt x="28" y="128"/>
                  </a:cubicBezTo>
                  <a:cubicBezTo>
                    <a:pt x="164" y="128"/>
                    <a:pt x="164" y="128"/>
                    <a:pt x="164" y="128"/>
                  </a:cubicBezTo>
                  <a:cubicBezTo>
                    <a:pt x="175" y="128"/>
                    <a:pt x="184" y="137"/>
                    <a:pt x="184" y="148"/>
                  </a:cubicBezTo>
                  <a:close/>
                  <a:moveTo>
                    <a:pt x="184" y="100"/>
                  </a:moveTo>
                  <a:cubicBezTo>
                    <a:pt x="184" y="111"/>
                    <a:pt x="175" y="120"/>
                    <a:pt x="164" y="120"/>
                  </a:cubicBezTo>
                  <a:cubicBezTo>
                    <a:pt x="28" y="120"/>
                    <a:pt x="28" y="120"/>
                    <a:pt x="28" y="120"/>
                  </a:cubicBezTo>
                  <a:cubicBezTo>
                    <a:pt x="17" y="120"/>
                    <a:pt x="8" y="111"/>
                    <a:pt x="8" y="100"/>
                  </a:cubicBezTo>
                  <a:cubicBezTo>
                    <a:pt x="8" y="89"/>
                    <a:pt x="17" y="80"/>
                    <a:pt x="28" y="80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6" y="85"/>
                    <a:pt x="101" y="88"/>
                    <a:pt x="108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2" y="91"/>
                    <a:pt x="184" y="96"/>
                    <a:pt x="184" y="100"/>
                  </a:cubicBezTo>
                  <a:close/>
                  <a:moveTo>
                    <a:pt x="196" y="80"/>
                  </a:moveTo>
                  <a:cubicBezTo>
                    <a:pt x="108" y="80"/>
                    <a:pt x="108" y="80"/>
                    <a:pt x="108" y="80"/>
                  </a:cubicBezTo>
                  <a:cubicBezTo>
                    <a:pt x="101" y="80"/>
                    <a:pt x="96" y="75"/>
                    <a:pt x="96" y="68"/>
                  </a:cubicBezTo>
                  <a:cubicBezTo>
                    <a:pt x="96" y="61"/>
                    <a:pt x="101" y="56"/>
                    <a:pt x="108" y="56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11" y="56"/>
                    <a:pt x="112" y="55"/>
                    <a:pt x="113" y="54"/>
                  </a:cubicBezTo>
                  <a:cubicBezTo>
                    <a:pt x="114" y="53"/>
                    <a:pt x="114" y="52"/>
                    <a:pt x="113" y="50"/>
                  </a:cubicBezTo>
                  <a:cubicBezTo>
                    <a:pt x="112" y="48"/>
                    <a:pt x="112" y="46"/>
                    <a:pt x="112" y="44"/>
                  </a:cubicBezTo>
                  <a:cubicBezTo>
                    <a:pt x="112" y="35"/>
                    <a:pt x="119" y="28"/>
                    <a:pt x="128" y="28"/>
                  </a:cubicBezTo>
                  <a:cubicBezTo>
                    <a:pt x="132" y="28"/>
                    <a:pt x="135" y="29"/>
                    <a:pt x="138" y="32"/>
                  </a:cubicBezTo>
                  <a:cubicBezTo>
                    <a:pt x="139" y="33"/>
                    <a:pt x="141" y="33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8" y="17"/>
                    <a:pt x="159" y="8"/>
                    <a:pt x="172" y="8"/>
                  </a:cubicBezTo>
                  <a:cubicBezTo>
                    <a:pt x="187" y="8"/>
                    <a:pt x="200" y="21"/>
                    <a:pt x="200" y="36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9"/>
                    <a:pt x="201" y="41"/>
                    <a:pt x="203" y="41"/>
                  </a:cubicBezTo>
                  <a:cubicBezTo>
                    <a:pt x="211" y="44"/>
                    <a:pt x="216" y="52"/>
                    <a:pt x="216" y="60"/>
                  </a:cubicBezTo>
                  <a:cubicBezTo>
                    <a:pt x="216" y="71"/>
                    <a:pt x="207" y="80"/>
                    <a:pt x="196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5" name="Text Box 36">
            <a:extLst>
              <a:ext uri="{FF2B5EF4-FFF2-40B4-BE49-F238E27FC236}">
                <a16:creationId xmlns:a16="http://schemas.microsoft.com/office/drawing/2014/main" id="{D610DC47-3A90-40C0-BA06-7DFB24F1AEA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427018" y="3121742"/>
            <a:ext cx="2709971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500" tIns="0" rIns="0" bIns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51372">
              <a:spcBef>
                <a:spcPct val="20000"/>
              </a:spcBef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293947"/>
                </a:solidFill>
                <a:effectLst/>
                <a:uLnTx/>
                <a:uFillTx/>
                <a:latin typeface="Arial"/>
                <a:cs typeface="Arial"/>
                <a:sym typeface="Arial" panose="020B0604020202020204" pitchFamily="34" charset="0"/>
              </a:rPr>
              <a:t>Infrastructure Convergence </a:t>
            </a:r>
            <a:br>
              <a:rPr lang="en-GB" sz="1100" b="1" dirty="0">
                <a:solidFill>
                  <a:srgbClr val="293947"/>
                </a:solidFill>
                <a:latin typeface="Arial" panose="020B0604020202020204"/>
                <a:cs typeface="Arial"/>
              </a:rPr>
            </a:br>
            <a:r>
              <a:rPr lang="en-GB" sz="1050" dirty="0">
                <a:solidFill>
                  <a:srgbClr val="141414"/>
                </a:solidFill>
                <a:latin typeface="Arial" panose="020B0604020202020204"/>
                <a:cs typeface="Arial"/>
              </a:rPr>
              <a:t>Converge hardware and software to reduce variation, moving towards common networks/wireless/connectivity across the ICS</a:t>
            </a:r>
          </a:p>
        </p:txBody>
      </p:sp>
      <p:sp>
        <p:nvSpPr>
          <p:cNvPr id="26" name="Text Box 36">
            <a:extLst>
              <a:ext uri="{FF2B5EF4-FFF2-40B4-BE49-F238E27FC236}">
                <a16:creationId xmlns:a16="http://schemas.microsoft.com/office/drawing/2014/main" id="{064134E4-09F4-4892-81E8-19515A8FD32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373702" y="2211793"/>
            <a:ext cx="2812271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500" tIns="0" rIns="0" bIns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51372">
              <a:spcBef>
                <a:spcPct val="20000"/>
              </a:spcBef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solidFill>
                  <a:srgbClr val="29394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Cyber Security &amp; support</a:t>
            </a:r>
          </a:p>
          <a:p>
            <a:pPr algn="ctr" defTabSz="651372">
              <a:spcBef>
                <a:spcPct val="20000"/>
              </a:spcBef>
            </a:pPr>
            <a:r>
              <a:rPr lang="en-GB" sz="1050">
                <a:solidFill>
                  <a:srgbClr val="141414"/>
                </a:solidFill>
                <a:latin typeface="Arial" panose="020B0604020202020204"/>
                <a:cs typeface="Arial"/>
              </a:rPr>
              <a:t>Ensuring that the ICS Partners’ cyber &amp; support approach is robust and serves to uniformly protect the entire system.</a:t>
            </a:r>
            <a:endParaRPr lang="en-GB"/>
          </a:p>
        </p:txBody>
      </p:sp>
      <p:sp>
        <p:nvSpPr>
          <p:cNvPr id="27" name="Freeform 110">
            <a:extLst>
              <a:ext uri="{FF2B5EF4-FFF2-40B4-BE49-F238E27FC236}">
                <a16:creationId xmlns:a16="http://schemas.microsoft.com/office/drawing/2014/main" id="{79815AA4-92D7-4203-B509-E6A04C801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EditPoints="1"/>
          </p:cNvSpPr>
          <p:nvPr/>
        </p:nvSpPr>
        <p:spPr bwMode="auto">
          <a:xfrm>
            <a:off x="861438" y="2404687"/>
            <a:ext cx="381492" cy="309723"/>
          </a:xfrm>
          <a:custGeom>
            <a:avLst/>
            <a:gdLst>
              <a:gd name="T0" fmla="*/ 51 w 136"/>
              <a:gd name="T1" fmla="*/ 23 h 128"/>
              <a:gd name="T2" fmla="*/ 40 w 136"/>
              <a:gd name="T3" fmla="*/ 20 h 128"/>
              <a:gd name="T4" fmla="*/ 16 w 136"/>
              <a:gd name="T5" fmla="*/ 44 h 128"/>
              <a:gd name="T6" fmla="*/ 16 w 136"/>
              <a:gd name="T7" fmla="*/ 48 h 128"/>
              <a:gd name="T8" fmla="*/ 0 w 136"/>
              <a:gd name="T9" fmla="*/ 68 h 128"/>
              <a:gd name="T10" fmla="*/ 20 w 136"/>
              <a:gd name="T11" fmla="*/ 88 h 128"/>
              <a:gd name="T12" fmla="*/ 36 w 136"/>
              <a:gd name="T13" fmla="*/ 88 h 128"/>
              <a:gd name="T14" fmla="*/ 36 w 136"/>
              <a:gd name="T15" fmla="*/ 120 h 128"/>
              <a:gd name="T16" fmla="*/ 44 w 136"/>
              <a:gd name="T17" fmla="*/ 128 h 128"/>
              <a:gd name="T18" fmla="*/ 92 w 136"/>
              <a:gd name="T19" fmla="*/ 128 h 128"/>
              <a:gd name="T20" fmla="*/ 100 w 136"/>
              <a:gd name="T21" fmla="*/ 120 h 128"/>
              <a:gd name="T22" fmla="*/ 100 w 136"/>
              <a:gd name="T23" fmla="*/ 88 h 128"/>
              <a:gd name="T24" fmla="*/ 108 w 136"/>
              <a:gd name="T25" fmla="*/ 88 h 128"/>
              <a:gd name="T26" fmla="*/ 136 w 136"/>
              <a:gd name="T27" fmla="*/ 60 h 128"/>
              <a:gd name="T28" fmla="*/ 120 w 136"/>
              <a:gd name="T29" fmla="*/ 35 h 128"/>
              <a:gd name="T30" fmla="*/ 84 w 136"/>
              <a:gd name="T31" fmla="*/ 0 h 128"/>
              <a:gd name="T32" fmla="*/ 51 w 136"/>
              <a:gd name="T33" fmla="*/ 23 h 128"/>
              <a:gd name="T34" fmla="*/ 84 w 136"/>
              <a:gd name="T35" fmla="*/ 80 h 128"/>
              <a:gd name="T36" fmla="*/ 52 w 136"/>
              <a:gd name="T37" fmla="*/ 80 h 128"/>
              <a:gd name="T38" fmla="*/ 52 w 136"/>
              <a:gd name="T39" fmla="*/ 72 h 128"/>
              <a:gd name="T40" fmla="*/ 68 w 136"/>
              <a:gd name="T41" fmla="*/ 56 h 128"/>
              <a:gd name="T42" fmla="*/ 84 w 136"/>
              <a:gd name="T43" fmla="*/ 72 h 128"/>
              <a:gd name="T44" fmla="*/ 84 w 136"/>
              <a:gd name="T45" fmla="*/ 80 h 128"/>
              <a:gd name="T46" fmla="*/ 92 w 136"/>
              <a:gd name="T47" fmla="*/ 120 h 128"/>
              <a:gd name="T48" fmla="*/ 44 w 136"/>
              <a:gd name="T49" fmla="*/ 120 h 128"/>
              <a:gd name="T50" fmla="*/ 44 w 136"/>
              <a:gd name="T51" fmla="*/ 88 h 128"/>
              <a:gd name="T52" fmla="*/ 92 w 136"/>
              <a:gd name="T53" fmla="*/ 88 h 128"/>
              <a:gd name="T54" fmla="*/ 92 w 136"/>
              <a:gd name="T55" fmla="*/ 120 h 128"/>
              <a:gd name="T56" fmla="*/ 84 w 136"/>
              <a:gd name="T57" fmla="*/ 8 h 128"/>
              <a:gd name="T58" fmla="*/ 112 w 136"/>
              <a:gd name="T59" fmla="*/ 36 h 128"/>
              <a:gd name="T60" fmla="*/ 112 w 136"/>
              <a:gd name="T61" fmla="*/ 37 h 128"/>
              <a:gd name="T62" fmla="*/ 115 w 136"/>
              <a:gd name="T63" fmla="*/ 41 h 128"/>
              <a:gd name="T64" fmla="*/ 128 w 136"/>
              <a:gd name="T65" fmla="*/ 60 h 128"/>
              <a:gd name="T66" fmla="*/ 108 w 136"/>
              <a:gd name="T67" fmla="*/ 80 h 128"/>
              <a:gd name="T68" fmla="*/ 92 w 136"/>
              <a:gd name="T69" fmla="*/ 80 h 128"/>
              <a:gd name="T70" fmla="*/ 92 w 136"/>
              <a:gd name="T71" fmla="*/ 72 h 128"/>
              <a:gd name="T72" fmla="*/ 68 w 136"/>
              <a:gd name="T73" fmla="*/ 48 h 128"/>
              <a:gd name="T74" fmla="*/ 44 w 136"/>
              <a:gd name="T75" fmla="*/ 72 h 128"/>
              <a:gd name="T76" fmla="*/ 44 w 136"/>
              <a:gd name="T77" fmla="*/ 80 h 128"/>
              <a:gd name="T78" fmla="*/ 20 w 136"/>
              <a:gd name="T79" fmla="*/ 80 h 128"/>
              <a:gd name="T80" fmla="*/ 8 w 136"/>
              <a:gd name="T81" fmla="*/ 68 h 128"/>
              <a:gd name="T82" fmla="*/ 20 w 136"/>
              <a:gd name="T83" fmla="*/ 56 h 128"/>
              <a:gd name="T84" fmla="*/ 22 w 136"/>
              <a:gd name="T85" fmla="*/ 56 h 128"/>
              <a:gd name="T86" fmla="*/ 25 w 136"/>
              <a:gd name="T87" fmla="*/ 54 h 128"/>
              <a:gd name="T88" fmla="*/ 25 w 136"/>
              <a:gd name="T89" fmla="*/ 50 h 128"/>
              <a:gd name="T90" fmla="*/ 24 w 136"/>
              <a:gd name="T91" fmla="*/ 44 h 128"/>
              <a:gd name="T92" fmla="*/ 40 w 136"/>
              <a:gd name="T93" fmla="*/ 28 h 128"/>
              <a:gd name="T94" fmla="*/ 50 w 136"/>
              <a:gd name="T95" fmla="*/ 32 h 128"/>
              <a:gd name="T96" fmla="*/ 54 w 136"/>
              <a:gd name="T97" fmla="*/ 33 h 128"/>
              <a:gd name="T98" fmla="*/ 57 w 136"/>
              <a:gd name="T99" fmla="*/ 30 h 128"/>
              <a:gd name="T100" fmla="*/ 84 w 136"/>
              <a:gd name="T101" fmla="*/ 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6" h="128">
                <a:moveTo>
                  <a:pt x="51" y="23"/>
                </a:moveTo>
                <a:cubicBezTo>
                  <a:pt x="47" y="21"/>
                  <a:pt x="44" y="20"/>
                  <a:pt x="40" y="20"/>
                </a:cubicBezTo>
                <a:cubicBezTo>
                  <a:pt x="27" y="20"/>
                  <a:pt x="16" y="31"/>
                  <a:pt x="16" y="44"/>
                </a:cubicBezTo>
                <a:cubicBezTo>
                  <a:pt x="16" y="45"/>
                  <a:pt x="16" y="47"/>
                  <a:pt x="16" y="48"/>
                </a:cubicBezTo>
                <a:cubicBezTo>
                  <a:pt x="7" y="50"/>
                  <a:pt x="0" y="58"/>
                  <a:pt x="0" y="68"/>
                </a:cubicBezTo>
                <a:cubicBezTo>
                  <a:pt x="0" y="79"/>
                  <a:pt x="9" y="88"/>
                  <a:pt x="20" y="88"/>
                </a:cubicBezTo>
                <a:cubicBezTo>
                  <a:pt x="36" y="88"/>
                  <a:pt x="36" y="88"/>
                  <a:pt x="36" y="88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36" y="124"/>
                  <a:pt x="40" y="128"/>
                  <a:pt x="44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6" y="128"/>
                  <a:pt x="100" y="124"/>
                  <a:pt x="100" y="120"/>
                </a:cubicBezTo>
                <a:cubicBezTo>
                  <a:pt x="100" y="88"/>
                  <a:pt x="100" y="88"/>
                  <a:pt x="100" y="88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23" y="88"/>
                  <a:pt x="136" y="75"/>
                  <a:pt x="136" y="60"/>
                </a:cubicBezTo>
                <a:cubicBezTo>
                  <a:pt x="136" y="49"/>
                  <a:pt x="130" y="39"/>
                  <a:pt x="120" y="35"/>
                </a:cubicBezTo>
                <a:cubicBezTo>
                  <a:pt x="119" y="15"/>
                  <a:pt x="103" y="0"/>
                  <a:pt x="84" y="0"/>
                </a:cubicBezTo>
                <a:cubicBezTo>
                  <a:pt x="69" y="0"/>
                  <a:pt x="56" y="9"/>
                  <a:pt x="51" y="23"/>
                </a:cubicBezTo>
                <a:close/>
                <a:moveTo>
                  <a:pt x="84" y="80"/>
                </a:moveTo>
                <a:cubicBezTo>
                  <a:pt x="52" y="80"/>
                  <a:pt x="52" y="80"/>
                  <a:pt x="52" y="80"/>
                </a:cubicBezTo>
                <a:cubicBezTo>
                  <a:pt x="52" y="72"/>
                  <a:pt x="52" y="72"/>
                  <a:pt x="52" y="72"/>
                </a:cubicBezTo>
                <a:cubicBezTo>
                  <a:pt x="52" y="63"/>
                  <a:pt x="59" y="56"/>
                  <a:pt x="68" y="56"/>
                </a:cubicBezTo>
                <a:cubicBezTo>
                  <a:pt x="77" y="56"/>
                  <a:pt x="84" y="63"/>
                  <a:pt x="84" y="72"/>
                </a:cubicBezTo>
                <a:lnTo>
                  <a:pt x="84" y="80"/>
                </a:lnTo>
                <a:close/>
                <a:moveTo>
                  <a:pt x="92" y="120"/>
                </a:moveTo>
                <a:cubicBezTo>
                  <a:pt x="44" y="120"/>
                  <a:pt x="44" y="120"/>
                  <a:pt x="44" y="120"/>
                </a:cubicBezTo>
                <a:cubicBezTo>
                  <a:pt x="44" y="88"/>
                  <a:pt x="44" y="88"/>
                  <a:pt x="44" y="88"/>
                </a:cubicBezTo>
                <a:cubicBezTo>
                  <a:pt x="92" y="88"/>
                  <a:pt x="92" y="88"/>
                  <a:pt x="92" y="88"/>
                </a:cubicBezTo>
                <a:lnTo>
                  <a:pt x="92" y="120"/>
                </a:lnTo>
                <a:close/>
                <a:moveTo>
                  <a:pt x="84" y="8"/>
                </a:moveTo>
                <a:cubicBezTo>
                  <a:pt x="99" y="8"/>
                  <a:pt x="112" y="21"/>
                  <a:pt x="112" y="36"/>
                </a:cubicBezTo>
                <a:cubicBezTo>
                  <a:pt x="112" y="37"/>
                  <a:pt x="112" y="37"/>
                  <a:pt x="112" y="37"/>
                </a:cubicBezTo>
                <a:cubicBezTo>
                  <a:pt x="112" y="39"/>
                  <a:pt x="113" y="41"/>
                  <a:pt x="115" y="41"/>
                </a:cubicBezTo>
                <a:cubicBezTo>
                  <a:pt x="123" y="44"/>
                  <a:pt x="128" y="52"/>
                  <a:pt x="128" y="60"/>
                </a:cubicBezTo>
                <a:cubicBezTo>
                  <a:pt x="128" y="71"/>
                  <a:pt x="119" y="80"/>
                  <a:pt x="108" y="80"/>
                </a:cubicBezTo>
                <a:cubicBezTo>
                  <a:pt x="92" y="80"/>
                  <a:pt x="92" y="80"/>
                  <a:pt x="92" y="80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59"/>
                  <a:pt x="81" y="48"/>
                  <a:pt x="68" y="48"/>
                </a:cubicBezTo>
                <a:cubicBezTo>
                  <a:pt x="55" y="48"/>
                  <a:pt x="44" y="59"/>
                  <a:pt x="44" y="72"/>
                </a:cubicBezTo>
                <a:cubicBezTo>
                  <a:pt x="44" y="80"/>
                  <a:pt x="44" y="80"/>
                  <a:pt x="44" y="80"/>
                </a:cubicBezTo>
                <a:cubicBezTo>
                  <a:pt x="20" y="80"/>
                  <a:pt x="20" y="80"/>
                  <a:pt x="20" y="80"/>
                </a:cubicBezTo>
                <a:cubicBezTo>
                  <a:pt x="13" y="80"/>
                  <a:pt x="8" y="75"/>
                  <a:pt x="8" y="68"/>
                </a:cubicBezTo>
                <a:cubicBezTo>
                  <a:pt x="8" y="61"/>
                  <a:pt x="13" y="56"/>
                  <a:pt x="20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23" y="56"/>
                  <a:pt x="24" y="55"/>
                  <a:pt x="25" y="54"/>
                </a:cubicBezTo>
                <a:cubicBezTo>
                  <a:pt x="26" y="53"/>
                  <a:pt x="26" y="52"/>
                  <a:pt x="25" y="50"/>
                </a:cubicBezTo>
                <a:cubicBezTo>
                  <a:pt x="24" y="48"/>
                  <a:pt x="24" y="46"/>
                  <a:pt x="24" y="44"/>
                </a:cubicBezTo>
                <a:cubicBezTo>
                  <a:pt x="24" y="35"/>
                  <a:pt x="31" y="28"/>
                  <a:pt x="40" y="28"/>
                </a:cubicBezTo>
                <a:cubicBezTo>
                  <a:pt x="44" y="28"/>
                  <a:pt x="47" y="29"/>
                  <a:pt x="50" y="32"/>
                </a:cubicBezTo>
                <a:cubicBezTo>
                  <a:pt x="51" y="33"/>
                  <a:pt x="53" y="33"/>
                  <a:pt x="54" y="33"/>
                </a:cubicBezTo>
                <a:cubicBezTo>
                  <a:pt x="55" y="32"/>
                  <a:pt x="56" y="31"/>
                  <a:pt x="57" y="30"/>
                </a:cubicBezTo>
                <a:cubicBezTo>
                  <a:pt x="60" y="17"/>
                  <a:pt x="71" y="8"/>
                  <a:pt x="84" y="8"/>
                </a:cubicBezTo>
                <a:close/>
              </a:path>
            </a:pathLst>
          </a:custGeom>
          <a:solidFill>
            <a:srgbClr val="293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Freeform 111">
            <a:extLst>
              <a:ext uri="{FF2B5EF4-FFF2-40B4-BE49-F238E27FC236}">
                <a16:creationId xmlns:a16="http://schemas.microsoft.com/office/drawing/2014/main" id="{65265905-D0A0-4BA0-B449-2564D2B21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EditPoints="1"/>
          </p:cNvSpPr>
          <p:nvPr/>
        </p:nvSpPr>
        <p:spPr bwMode="auto">
          <a:xfrm>
            <a:off x="862975" y="1555736"/>
            <a:ext cx="356522" cy="318196"/>
          </a:xfrm>
          <a:custGeom>
            <a:avLst/>
            <a:gdLst>
              <a:gd name="T0" fmla="*/ 116 w 224"/>
              <a:gd name="T1" fmla="*/ 140 h 192"/>
              <a:gd name="T2" fmla="*/ 92 w 224"/>
              <a:gd name="T3" fmla="*/ 140 h 192"/>
              <a:gd name="T4" fmla="*/ 112 w 224"/>
              <a:gd name="T5" fmla="*/ 0 h 192"/>
              <a:gd name="T6" fmla="*/ 0 w 224"/>
              <a:gd name="T7" fmla="*/ 24 h 192"/>
              <a:gd name="T8" fmla="*/ 80 w 224"/>
              <a:gd name="T9" fmla="*/ 160 h 192"/>
              <a:gd name="T10" fmla="*/ 56 w 224"/>
              <a:gd name="T11" fmla="*/ 189 h 192"/>
              <a:gd name="T12" fmla="*/ 152 w 224"/>
              <a:gd name="T13" fmla="*/ 189 h 192"/>
              <a:gd name="T14" fmla="*/ 128 w 224"/>
              <a:gd name="T15" fmla="*/ 160 h 192"/>
              <a:gd name="T16" fmla="*/ 208 w 224"/>
              <a:gd name="T17" fmla="*/ 72 h 192"/>
              <a:gd name="T18" fmla="*/ 208 w 224"/>
              <a:gd name="T19" fmla="*/ 0 h 192"/>
              <a:gd name="T20" fmla="*/ 86 w 224"/>
              <a:gd name="T21" fmla="*/ 175 h 192"/>
              <a:gd name="T22" fmla="*/ 120 w 224"/>
              <a:gd name="T23" fmla="*/ 160 h 192"/>
              <a:gd name="T24" fmla="*/ 135 w 224"/>
              <a:gd name="T25" fmla="*/ 184 h 192"/>
              <a:gd name="T26" fmla="*/ 16 w 224"/>
              <a:gd name="T27" fmla="*/ 152 h 192"/>
              <a:gd name="T28" fmla="*/ 200 w 224"/>
              <a:gd name="T29" fmla="*/ 128 h 192"/>
              <a:gd name="T30" fmla="*/ 80 w 224"/>
              <a:gd name="T31" fmla="*/ 108 h 192"/>
              <a:gd name="T32" fmla="*/ 48 w 224"/>
              <a:gd name="T33" fmla="*/ 108 h 192"/>
              <a:gd name="T34" fmla="*/ 40 w 224"/>
              <a:gd name="T35" fmla="*/ 120 h 192"/>
              <a:gd name="T36" fmla="*/ 39 w 224"/>
              <a:gd name="T37" fmla="*/ 90 h 192"/>
              <a:gd name="T38" fmla="*/ 64 w 224"/>
              <a:gd name="T39" fmla="*/ 104 h 192"/>
              <a:gd name="T40" fmla="*/ 89 w 224"/>
              <a:gd name="T41" fmla="*/ 90 h 192"/>
              <a:gd name="T42" fmla="*/ 88 w 224"/>
              <a:gd name="T43" fmla="*/ 120 h 192"/>
              <a:gd name="T44" fmla="*/ 200 w 224"/>
              <a:gd name="T45" fmla="*/ 120 h 192"/>
              <a:gd name="T46" fmla="*/ 92 w 224"/>
              <a:gd name="T47" fmla="*/ 83 h 192"/>
              <a:gd name="T48" fmla="*/ 77 w 224"/>
              <a:gd name="T49" fmla="*/ 81 h 192"/>
              <a:gd name="T50" fmla="*/ 47 w 224"/>
              <a:gd name="T51" fmla="*/ 80 h 192"/>
              <a:gd name="T52" fmla="*/ 24 w 224"/>
              <a:gd name="T53" fmla="*/ 100 h 192"/>
              <a:gd name="T54" fmla="*/ 8 w 224"/>
              <a:gd name="T55" fmla="*/ 24 h 192"/>
              <a:gd name="T56" fmla="*/ 96 w 224"/>
              <a:gd name="T57" fmla="*/ 56 h 192"/>
              <a:gd name="T58" fmla="*/ 116 w 224"/>
              <a:gd name="T59" fmla="*/ 92 h 192"/>
              <a:gd name="T60" fmla="*/ 123 w 224"/>
              <a:gd name="T61" fmla="*/ 95 h 192"/>
              <a:gd name="T62" fmla="*/ 200 w 224"/>
              <a:gd name="T63" fmla="*/ 120 h 192"/>
              <a:gd name="T64" fmla="*/ 144 w 224"/>
              <a:gd name="T65" fmla="*/ 64 h 192"/>
              <a:gd name="T66" fmla="*/ 124 w 224"/>
              <a:gd name="T67" fmla="*/ 68 h 192"/>
              <a:gd name="T68" fmla="*/ 112 w 224"/>
              <a:gd name="T69" fmla="*/ 64 h 192"/>
              <a:gd name="T70" fmla="*/ 112 w 224"/>
              <a:gd name="T71" fmla="*/ 8 h 192"/>
              <a:gd name="T72" fmla="*/ 216 w 224"/>
              <a:gd name="T73" fmla="*/ 56 h 192"/>
              <a:gd name="T74" fmla="*/ 120 w 224"/>
              <a:gd name="T75" fmla="*/ 28 h 192"/>
              <a:gd name="T76" fmla="*/ 200 w 224"/>
              <a:gd name="T77" fmla="*/ 28 h 192"/>
              <a:gd name="T78" fmla="*/ 124 w 224"/>
              <a:gd name="T79" fmla="*/ 40 h 192"/>
              <a:gd name="T80" fmla="*/ 180 w 224"/>
              <a:gd name="T81" fmla="*/ 48 h 192"/>
              <a:gd name="T82" fmla="*/ 64 w 224"/>
              <a:gd name="T83" fmla="*/ 32 h 192"/>
              <a:gd name="T84" fmla="*/ 88 w 224"/>
              <a:gd name="T85" fmla="*/ 56 h 192"/>
              <a:gd name="T86" fmla="*/ 48 w 224"/>
              <a:gd name="T87" fmla="*/ 56 h 192"/>
              <a:gd name="T88" fmla="*/ 64 w 224"/>
              <a:gd name="T89" fmla="*/ 7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4" h="192">
                <a:moveTo>
                  <a:pt x="96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4" y="144"/>
                  <a:pt x="116" y="142"/>
                  <a:pt x="116" y="140"/>
                </a:cubicBezTo>
                <a:cubicBezTo>
                  <a:pt x="116" y="138"/>
                  <a:pt x="114" y="136"/>
                  <a:pt x="112" y="136"/>
                </a:cubicBezTo>
                <a:cubicBezTo>
                  <a:pt x="96" y="136"/>
                  <a:pt x="96" y="136"/>
                  <a:pt x="96" y="136"/>
                </a:cubicBezTo>
                <a:cubicBezTo>
                  <a:pt x="94" y="136"/>
                  <a:pt x="92" y="138"/>
                  <a:pt x="92" y="140"/>
                </a:cubicBezTo>
                <a:cubicBezTo>
                  <a:pt x="92" y="142"/>
                  <a:pt x="94" y="144"/>
                  <a:pt x="96" y="144"/>
                </a:cubicBezTo>
                <a:close/>
                <a:moveTo>
                  <a:pt x="208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06" y="0"/>
                  <a:pt x="101" y="3"/>
                  <a:pt x="98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7" y="8"/>
                  <a:pt x="0" y="15"/>
                  <a:pt x="0" y="2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80" y="170"/>
                  <a:pt x="80" y="170"/>
                  <a:pt x="80" y="170"/>
                </a:cubicBezTo>
                <a:cubicBezTo>
                  <a:pt x="58" y="185"/>
                  <a:pt x="58" y="185"/>
                  <a:pt x="58" y="185"/>
                </a:cubicBezTo>
                <a:cubicBezTo>
                  <a:pt x="56" y="186"/>
                  <a:pt x="56" y="187"/>
                  <a:pt x="56" y="189"/>
                </a:cubicBezTo>
                <a:cubicBezTo>
                  <a:pt x="57" y="191"/>
                  <a:pt x="58" y="192"/>
                  <a:pt x="60" y="192"/>
                </a:cubicBezTo>
                <a:cubicBezTo>
                  <a:pt x="148" y="192"/>
                  <a:pt x="148" y="192"/>
                  <a:pt x="148" y="192"/>
                </a:cubicBezTo>
                <a:cubicBezTo>
                  <a:pt x="150" y="192"/>
                  <a:pt x="151" y="191"/>
                  <a:pt x="152" y="189"/>
                </a:cubicBezTo>
                <a:cubicBezTo>
                  <a:pt x="152" y="187"/>
                  <a:pt x="152" y="186"/>
                  <a:pt x="150" y="185"/>
                </a:cubicBezTo>
                <a:cubicBezTo>
                  <a:pt x="128" y="170"/>
                  <a:pt x="128" y="170"/>
                  <a:pt x="128" y="17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92" y="160"/>
                  <a:pt x="192" y="160"/>
                  <a:pt x="192" y="160"/>
                </a:cubicBezTo>
                <a:cubicBezTo>
                  <a:pt x="201" y="160"/>
                  <a:pt x="208" y="153"/>
                  <a:pt x="208" y="144"/>
                </a:cubicBezTo>
                <a:cubicBezTo>
                  <a:pt x="208" y="72"/>
                  <a:pt x="208" y="72"/>
                  <a:pt x="208" y="72"/>
                </a:cubicBezTo>
                <a:cubicBezTo>
                  <a:pt x="217" y="72"/>
                  <a:pt x="224" y="65"/>
                  <a:pt x="224" y="5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7"/>
                  <a:pt x="217" y="0"/>
                  <a:pt x="208" y="0"/>
                </a:cubicBezTo>
                <a:close/>
                <a:moveTo>
                  <a:pt x="135" y="184"/>
                </a:moveTo>
                <a:cubicBezTo>
                  <a:pt x="73" y="184"/>
                  <a:pt x="73" y="184"/>
                  <a:pt x="73" y="184"/>
                </a:cubicBezTo>
                <a:cubicBezTo>
                  <a:pt x="86" y="175"/>
                  <a:pt x="86" y="175"/>
                  <a:pt x="86" y="175"/>
                </a:cubicBezTo>
                <a:cubicBezTo>
                  <a:pt x="87" y="175"/>
                  <a:pt x="88" y="173"/>
                  <a:pt x="88" y="172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0" y="172"/>
                  <a:pt x="120" y="172"/>
                  <a:pt x="120" y="172"/>
                </a:cubicBezTo>
                <a:cubicBezTo>
                  <a:pt x="120" y="173"/>
                  <a:pt x="121" y="175"/>
                  <a:pt x="122" y="175"/>
                </a:cubicBezTo>
                <a:lnTo>
                  <a:pt x="135" y="184"/>
                </a:lnTo>
                <a:close/>
                <a:moveTo>
                  <a:pt x="200" y="144"/>
                </a:moveTo>
                <a:cubicBezTo>
                  <a:pt x="200" y="148"/>
                  <a:pt x="196" y="152"/>
                  <a:pt x="192" y="152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12" y="152"/>
                  <a:pt x="8" y="148"/>
                  <a:pt x="8" y="144"/>
                </a:cubicBezTo>
                <a:cubicBezTo>
                  <a:pt x="8" y="128"/>
                  <a:pt x="8" y="128"/>
                  <a:pt x="8" y="128"/>
                </a:cubicBezTo>
                <a:cubicBezTo>
                  <a:pt x="200" y="128"/>
                  <a:pt x="200" y="128"/>
                  <a:pt x="200" y="128"/>
                </a:cubicBezTo>
                <a:lnTo>
                  <a:pt x="200" y="144"/>
                </a:lnTo>
                <a:close/>
                <a:moveTo>
                  <a:pt x="84" y="104"/>
                </a:moveTo>
                <a:cubicBezTo>
                  <a:pt x="82" y="104"/>
                  <a:pt x="80" y="106"/>
                  <a:pt x="80" y="108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08"/>
                  <a:pt x="48" y="108"/>
                  <a:pt x="48" y="108"/>
                </a:cubicBezTo>
                <a:cubicBezTo>
                  <a:pt x="48" y="106"/>
                  <a:pt x="46" y="104"/>
                  <a:pt x="44" y="104"/>
                </a:cubicBezTo>
                <a:cubicBezTo>
                  <a:pt x="42" y="104"/>
                  <a:pt x="40" y="106"/>
                  <a:pt x="40" y="108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32" y="96"/>
                  <a:pt x="35" y="92"/>
                  <a:pt x="39" y="90"/>
                </a:cubicBezTo>
                <a:cubicBezTo>
                  <a:pt x="47" y="88"/>
                  <a:pt x="47" y="88"/>
                  <a:pt x="47" y="88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2" y="104"/>
                  <a:pt x="63" y="104"/>
                  <a:pt x="64" y="104"/>
                </a:cubicBezTo>
                <a:cubicBezTo>
                  <a:pt x="65" y="104"/>
                  <a:pt x="66" y="104"/>
                  <a:pt x="67" y="103"/>
                </a:cubicBezTo>
                <a:cubicBezTo>
                  <a:pt x="81" y="88"/>
                  <a:pt x="81" y="88"/>
                  <a:pt x="81" y="88"/>
                </a:cubicBezTo>
                <a:cubicBezTo>
                  <a:pt x="89" y="90"/>
                  <a:pt x="89" y="90"/>
                  <a:pt x="89" y="90"/>
                </a:cubicBezTo>
                <a:cubicBezTo>
                  <a:pt x="93" y="92"/>
                  <a:pt x="96" y="96"/>
                  <a:pt x="96" y="10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88" y="108"/>
                  <a:pt x="88" y="108"/>
                  <a:pt x="88" y="108"/>
                </a:cubicBezTo>
                <a:cubicBezTo>
                  <a:pt x="88" y="106"/>
                  <a:pt x="86" y="104"/>
                  <a:pt x="84" y="104"/>
                </a:cubicBezTo>
                <a:close/>
                <a:moveTo>
                  <a:pt x="200" y="120"/>
                </a:moveTo>
                <a:cubicBezTo>
                  <a:pt x="104" y="120"/>
                  <a:pt x="104" y="120"/>
                  <a:pt x="104" y="120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04" y="92"/>
                  <a:pt x="99" y="85"/>
                  <a:pt x="92" y="83"/>
                </a:cubicBezTo>
                <a:cubicBezTo>
                  <a:pt x="91" y="83"/>
                  <a:pt x="91" y="83"/>
                  <a:pt x="91" y="83"/>
                </a:cubicBezTo>
                <a:cubicBezTo>
                  <a:pt x="81" y="80"/>
                  <a:pt x="81" y="80"/>
                  <a:pt x="81" y="80"/>
                </a:cubicBezTo>
                <a:cubicBezTo>
                  <a:pt x="80" y="80"/>
                  <a:pt x="78" y="80"/>
                  <a:pt x="77" y="81"/>
                </a:cubicBezTo>
                <a:cubicBezTo>
                  <a:pt x="64" y="94"/>
                  <a:pt x="64" y="94"/>
                  <a:pt x="64" y="94"/>
                </a:cubicBezTo>
                <a:cubicBezTo>
                  <a:pt x="51" y="81"/>
                  <a:pt x="51" y="81"/>
                  <a:pt x="51" y="81"/>
                </a:cubicBezTo>
                <a:cubicBezTo>
                  <a:pt x="50" y="80"/>
                  <a:pt x="48" y="80"/>
                  <a:pt x="47" y="80"/>
                </a:cubicBezTo>
                <a:cubicBezTo>
                  <a:pt x="37" y="83"/>
                  <a:pt x="37" y="83"/>
                  <a:pt x="37" y="83"/>
                </a:cubicBezTo>
                <a:cubicBezTo>
                  <a:pt x="36" y="83"/>
                  <a:pt x="36" y="83"/>
                  <a:pt x="36" y="83"/>
                </a:cubicBezTo>
                <a:cubicBezTo>
                  <a:pt x="29" y="85"/>
                  <a:pt x="24" y="92"/>
                  <a:pt x="24" y="10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0"/>
                  <a:pt x="12" y="16"/>
                  <a:pt x="16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65"/>
                  <a:pt x="103" y="72"/>
                  <a:pt x="112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16" y="94"/>
                  <a:pt x="117" y="95"/>
                  <a:pt x="118" y="96"/>
                </a:cubicBezTo>
                <a:cubicBezTo>
                  <a:pt x="119" y="96"/>
                  <a:pt x="119" y="96"/>
                  <a:pt x="120" y="96"/>
                </a:cubicBezTo>
                <a:cubicBezTo>
                  <a:pt x="121" y="96"/>
                  <a:pt x="122" y="96"/>
                  <a:pt x="123" y="95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200" y="72"/>
                  <a:pt x="200" y="72"/>
                  <a:pt x="200" y="72"/>
                </a:cubicBezTo>
                <a:lnTo>
                  <a:pt x="200" y="120"/>
                </a:lnTo>
                <a:close/>
                <a:moveTo>
                  <a:pt x="216" y="56"/>
                </a:moveTo>
                <a:cubicBezTo>
                  <a:pt x="216" y="60"/>
                  <a:pt x="212" y="64"/>
                  <a:pt x="208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3" y="64"/>
                  <a:pt x="142" y="64"/>
                  <a:pt x="141" y="65"/>
                </a:cubicBezTo>
                <a:cubicBezTo>
                  <a:pt x="124" y="82"/>
                  <a:pt x="124" y="82"/>
                  <a:pt x="124" y="8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4" y="67"/>
                  <a:pt x="124" y="66"/>
                  <a:pt x="123" y="65"/>
                </a:cubicBezTo>
                <a:cubicBezTo>
                  <a:pt x="122" y="64"/>
                  <a:pt x="121" y="64"/>
                  <a:pt x="120" y="64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08" y="64"/>
                  <a:pt x="104" y="60"/>
                  <a:pt x="104" y="5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2"/>
                  <a:pt x="108" y="8"/>
                  <a:pt x="112" y="8"/>
                </a:cubicBezTo>
                <a:cubicBezTo>
                  <a:pt x="208" y="8"/>
                  <a:pt x="208" y="8"/>
                  <a:pt x="208" y="8"/>
                </a:cubicBezTo>
                <a:cubicBezTo>
                  <a:pt x="212" y="8"/>
                  <a:pt x="216" y="12"/>
                  <a:pt x="216" y="16"/>
                </a:cubicBezTo>
                <a:lnTo>
                  <a:pt x="216" y="56"/>
                </a:lnTo>
                <a:close/>
                <a:moveTo>
                  <a:pt x="196" y="24"/>
                </a:moveTo>
                <a:cubicBezTo>
                  <a:pt x="124" y="24"/>
                  <a:pt x="124" y="24"/>
                  <a:pt x="124" y="24"/>
                </a:cubicBezTo>
                <a:cubicBezTo>
                  <a:pt x="122" y="24"/>
                  <a:pt x="120" y="26"/>
                  <a:pt x="120" y="28"/>
                </a:cubicBezTo>
                <a:cubicBezTo>
                  <a:pt x="120" y="30"/>
                  <a:pt x="122" y="32"/>
                  <a:pt x="124" y="32"/>
                </a:cubicBezTo>
                <a:cubicBezTo>
                  <a:pt x="196" y="32"/>
                  <a:pt x="196" y="32"/>
                  <a:pt x="196" y="32"/>
                </a:cubicBezTo>
                <a:cubicBezTo>
                  <a:pt x="198" y="32"/>
                  <a:pt x="200" y="30"/>
                  <a:pt x="200" y="28"/>
                </a:cubicBezTo>
                <a:cubicBezTo>
                  <a:pt x="200" y="26"/>
                  <a:pt x="198" y="24"/>
                  <a:pt x="196" y="24"/>
                </a:cubicBezTo>
                <a:close/>
                <a:moveTo>
                  <a:pt x="180" y="40"/>
                </a:moveTo>
                <a:cubicBezTo>
                  <a:pt x="124" y="40"/>
                  <a:pt x="124" y="40"/>
                  <a:pt x="124" y="40"/>
                </a:cubicBezTo>
                <a:cubicBezTo>
                  <a:pt x="122" y="40"/>
                  <a:pt x="120" y="42"/>
                  <a:pt x="120" y="44"/>
                </a:cubicBezTo>
                <a:cubicBezTo>
                  <a:pt x="120" y="46"/>
                  <a:pt x="122" y="48"/>
                  <a:pt x="124" y="48"/>
                </a:cubicBezTo>
                <a:cubicBezTo>
                  <a:pt x="180" y="48"/>
                  <a:pt x="180" y="48"/>
                  <a:pt x="180" y="48"/>
                </a:cubicBezTo>
                <a:cubicBezTo>
                  <a:pt x="182" y="48"/>
                  <a:pt x="184" y="46"/>
                  <a:pt x="184" y="44"/>
                </a:cubicBezTo>
                <a:cubicBezTo>
                  <a:pt x="184" y="42"/>
                  <a:pt x="182" y="40"/>
                  <a:pt x="180" y="40"/>
                </a:cubicBezTo>
                <a:close/>
                <a:moveTo>
                  <a:pt x="64" y="32"/>
                </a:moveTo>
                <a:cubicBezTo>
                  <a:pt x="51" y="32"/>
                  <a:pt x="40" y="43"/>
                  <a:pt x="40" y="56"/>
                </a:cubicBezTo>
                <a:cubicBezTo>
                  <a:pt x="40" y="69"/>
                  <a:pt x="51" y="80"/>
                  <a:pt x="64" y="80"/>
                </a:cubicBezTo>
                <a:cubicBezTo>
                  <a:pt x="77" y="80"/>
                  <a:pt x="88" y="69"/>
                  <a:pt x="88" y="56"/>
                </a:cubicBezTo>
                <a:cubicBezTo>
                  <a:pt x="88" y="43"/>
                  <a:pt x="77" y="32"/>
                  <a:pt x="64" y="32"/>
                </a:cubicBezTo>
                <a:close/>
                <a:moveTo>
                  <a:pt x="64" y="72"/>
                </a:moveTo>
                <a:cubicBezTo>
                  <a:pt x="55" y="72"/>
                  <a:pt x="48" y="65"/>
                  <a:pt x="48" y="56"/>
                </a:cubicBezTo>
                <a:cubicBezTo>
                  <a:pt x="48" y="47"/>
                  <a:pt x="55" y="40"/>
                  <a:pt x="64" y="40"/>
                </a:cubicBezTo>
                <a:cubicBezTo>
                  <a:pt x="73" y="40"/>
                  <a:pt x="80" y="47"/>
                  <a:pt x="80" y="56"/>
                </a:cubicBezTo>
                <a:cubicBezTo>
                  <a:pt x="80" y="65"/>
                  <a:pt x="73" y="72"/>
                  <a:pt x="64" y="72"/>
                </a:cubicBezTo>
                <a:close/>
              </a:path>
            </a:pathLst>
          </a:custGeom>
          <a:solidFill>
            <a:srgbClr val="2939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Circle: Hollow 22">
            <a:extLst>
              <a:ext uri="{FF2B5EF4-FFF2-40B4-BE49-F238E27FC236}">
                <a16:creationId xmlns:a16="http://schemas.microsoft.com/office/drawing/2014/main" id="{718B4F81-7A2C-4CF5-A53C-3AEF4AE7A6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53069" y="1409105"/>
            <a:ext cx="565396" cy="571267"/>
          </a:xfrm>
          <a:prstGeom prst="donut">
            <a:avLst>
              <a:gd name="adj" fmla="val 672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Text Box 36">
            <a:extLst>
              <a:ext uri="{FF2B5EF4-FFF2-40B4-BE49-F238E27FC236}">
                <a16:creationId xmlns:a16="http://schemas.microsoft.com/office/drawing/2014/main" id="{79D1706E-F392-4ADF-BB26-B401F5EAC3A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326531" y="1388154"/>
            <a:ext cx="2851376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500" tIns="0" rIns="0" bIns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51372">
              <a:spcBef>
                <a:spcPct val="20000"/>
              </a:spcBef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29394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Electronic Patient Record</a:t>
            </a:r>
          </a:p>
          <a:p>
            <a:pPr algn="ctr" defTabSz="651372">
              <a:spcBef>
                <a:spcPct val="20000"/>
              </a:spcBef>
            </a:pPr>
            <a:r>
              <a:rPr lang="en-GB" sz="1050" dirty="0">
                <a:solidFill>
                  <a:srgbClr val="141414"/>
                </a:solidFill>
                <a:latin typeface="Arial" panose="020B0604020202020204"/>
                <a:cs typeface="Arial" charset="0"/>
              </a:rPr>
              <a:t>Level up access to electronic records &amp; converge on fewer EPR products across the system.</a:t>
            </a:r>
          </a:p>
        </p:txBody>
      </p:sp>
      <p:sp>
        <p:nvSpPr>
          <p:cNvPr id="31" name="Freeform 114">
            <a:extLst>
              <a:ext uri="{FF2B5EF4-FFF2-40B4-BE49-F238E27FC236}">
                <a16:creationId xmlns:a16="http://schemas.microsoft.com/office/drawing/2014/main" id="{CE9EA255-8978-49A2-BEE7-5167E90CB2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EditPoints="1"/>
          </p:cNvSpPr>
          <p:nvPr/>
        </p:nvSpPr>
        <p:spPr bwMode="auto">
          <a:xfrm>
            <a:off x="4443880" y="1528005"/>
            <a:ext cx="388453" cy="377799"/>
          </a:xfrm>
          <a:custGeom>
            <a:avLst/>
            <a:gdLst>
              <a:gd name="T0" fmla="*/ 152 w 192"/>
              <a:gd name="T1" fmla="*/ 136 h 208"/>
              <a:gd name="T2" fmla="*/ 136 w 192"/>
              <a:gd name="T3" fmla="*/ 112 h 208"/>
              <a:gd name="T4" fmla="*/ 100 w 192"/>
              <a:gd name="T5" fmla="*/ 104 h 208"/>
              <a:gd name="T6" fmla="*/ 176 w 192"/>
              <a:gd name="T7" fmla="*/ 71 h 208"/>
              <a:gd name="T8" fmla="*/ 114 w 192"/>
              <a:gd name="T9" fmla="*/ 0 h 208"/>
              <a:gd name="T10" fmla="*/ 62 w 192"/>
              <a:gd name="T11" fmla="*/ 24 h 208"/>
              <a:gd name="T12" fmla="*/ 34 w 192"/>
              <a:gd name="T13" fmla="*/ 58 h 208"/>
              <a:gd name="T14" fmla="*/ 39 w 192"/>
              <a:gd name="T15" fmla="*/ 104 h 208"/>
              <a:gd name="T16" fmla="*/ 92 w 192"/>
              <a:gd name="T17" fmla="*/ 112 h 208"/>
              <a:gd name="T18" fmla="*/ 40 w 192"/>
              <a:gd name="T19" fmla="*/ 128 h 208"/>
              <a:gd name="T20" fmla="*/ 8 w 192"/>
              <a:gd name="T21" fmla="*/ 136 h 208"/>
              <a:gd name="T22" fmla="*/ 0 w 192"/>
              <a:gd name="T23" fmla="*/ 184 h 208"/>
              <a:gd name="T24" fmla="*/ 32 w 192"/>
              <a:gd name="T25" fmla="*/ 192 h 208"/>
              <a:gd name="T26" fmla="*/ 28 w 192"/>
              <a:gd name="T27" fmla="*/ 200 h 208"/>
              <a:gd name="T28" fmla="*/ 28 w 192"/>
              <a:gd name="T29" fmla="*/ 208 h 208"/>
              <a:gd name="T30" fmla="*/ 64 w 192"/>
              <a:gd name="T31" fmla="*/ 204 h 208"/>
              <a:gd name="T32" fmla="*/ 56 w 192"/>
              <a:gd name="T33" fmla="*/ 200 h 208"/>
              <a:gd name="T34" fmla="*/ 80 w 192"/>
              <a:gd name="T35" fmla="*/ 192 h 208"/>
              <a:gd name="T36" fmla="*/ 88 w 192"/>
              <a:gd name="T37" fmla="*/ 144 h 208"/>
              <a:gd name="T38" fmla="*/ 48 w 192"/>
              <a:gd name="T39" fmla="*/ 136 h 208"/>
              <a:gd name="T40" fmla="*/ 56 w 192"/>
              <a:gd name="T41" fmla="*/ 120 h 208"/>
              <a:gd name="T42" fmla="*/ 144 w 192"/>
              <a:gd name="T43" fmla="*/ 128 h 208"/>
              <a:gd name="T44" fmla="*/ 112 w 192"/>
              <a:gd name="T45" fmla="*/ 136 h 208"/>
              <a:gd name="T46" fmla="*/ 104 w 192"/>
              <a:gd name="T47" fmla="*/ 184 h 208"/>
              <a:gd name="T48" fmla="*/ 136 w 192"/>
              <a:gd name="T49" fmla="*/ 192 h 208"/>
              <a:gd name="T50" fmla="*/ 132 w 192"/>
              <a:gd name="T51" fmla="*/ 200 h 208"/>
              <a:gd name="T52" fmla="*/ 132 w 192"/>
              <a:gd name="T53" fmla="*/ 208 h 208"/>
              <a:gd name="T54" fmla="*/ 168 w 192"/>
              <a:gd name="T55" fmla="*/ 204 h 208"/>
              <a:gd name="T56" fmla="*/ 160 w 192"/>
              <a:gd name="T57" fmla="*/ 200 h 208"/>
              <a:gd name="T58" fmla="*/ 184 w 192"/>
              <a:gd name="T59" fmla="*/ 192 h 208"/>
              <a:gd name="T60" fmla="*/ 192 w 192"/>
              <a:gd name="T61" fmla="*/ 144 h 208"/>
              <a:gd name="T62" fmla="*/ 24 w 192"/>
              <a:gd name="T63" fmla="*/ 81 h 208"/>
              <a:gd name="T64" fmla="*/ 40 w 192"/>
              <a:gd name="T65" fmla="*/ 66 h 208"/>
              <a:gd name="T66" fmla="*/ 43 w 192"/>
              <a:gd name="T67" fmla="*/ 60 h 208"/>
              <a:gd name="T68" fmla="*/ 62 w 192"/>
              <a:gd name="T69" fmla="*/ 32 h 208"/>
              <a:gd name="T70" fmla="*/ 78 w 192"/>
              <a:gd name="T71" fmla="*/ 38 h 208"/>
              <a:gd name="T72" fmla="*/ 114 w 192"/>
              <a:gd name="T73" fmla="*/ 8 h 208"/>
              <a:gd name="T74" fmla="*/ 149 w 192"/>
              <a:gd name="T75" fmla="*/ 43 h 208"/>
              <a:gd name="T76" fmla="*/ 151 w 192"/>
              <a:gd name="T77" fmla="*/ 48 h 208"/>
              <a:gd name="T78" fmla="*/ 143 w 192"/>
              <a:gd name="T79" fmla="*/ 96 h 208"/>
              <a:gd name="T80" fmla="*/ 24 w 192"/>
              <a:gd name="T81" fmla="*/ 81 h 208"/>
              <a:gd name="T82" fmla="*/ 40 w 192"/>
              <a:gd name="T83" fmla="*/ 200 h 208"/>
              <a:gd name="T84" fmla="*/ 48 w 192"/>
              <a:gd name="T85" fmla="*/ 192 h 208"/>
              <a:gd name="T86" fmla="*/ 80 w 192"/>
              <a:gd name="T87" fmla="*/ 184 h 208"/>
              <a:gd name="T88" fmla="*/ 8 w 192"/>
              <a:gd name="T89" fmla="*/ 144 h 208"/>
              <a:gd name="T90" fmla="*/ 80 w 192"/>
              <a:gd name="T91" fmla="*/ 184 h 208"/>
              <a:gd name="T92" fmla="*/ 144 w 192"/>
              <a:gd name="T93" fmla="*/ 200 h 208"/>
              <a:gd name="T94" fmla="*/ 152 w 192"/>
              <a:gd name="T95" fmla="*/ 192 h 208"/>
              <a:gd name="T96" fmla="*/ 112 w 192"/>
              <a:gd name="T97" fmla="*/ 184 h 208"/>
              <a:gd name="T98" fmla="*/ 184 w 192"/>
              <a:gd name="T99" fmla="*/ 144 h 208"/>
              <a:gd name="T100" fmla="*/ 112 w 192"/>
              <a:gd name="T101" fmla="*/ 18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2" h="208">
                <a:moveTo>
                  <a:pt x="184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52" y="119"/>
                  <a:pt x="145" y="112"/>
                  <a:pt x="136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43" y="104"/>
                  <a:pt x="143" y="104"/>
                  <a:pt x="143" y="104"/>
                </a:cubicBezTo>
                <a:cubicBezTo>
                  <a:pt x="161" y="104"/>
                  <a:pt x="176" y="89"/>
                  <a:pt x="176" y="71"/>
                </a:cubicBezTo>
                <a:cubicBezTo>
                  <a:pt x="176" y="58"/>
                  <a:pt x="168" y="47"/>
                  <a:pt x="157" y="41"/>
                </a:cubicBezTo>
                <a:cubicBezTo>
                  <a:pt x="156" y="18"/>
                  <a:pt x="137" y="0"/>
                  <a:pt x="114" y="0"/>
                </a:cubicBezTo>
                <a:cubicBezTo>
                  <a:pt x="96" y="0"/>
                  <a:pt x="81" y="11"/>
                  <a:pt x="75" y="27"/>
                </a:cubicBezTo>
                <a:cubicBezTo>
                  <a:pt x="71" y="25"/>
                  <a:pt x="66" y="24"/>
                  <a:pt x="62" y="24"/>
                </a:cubicBezTo>
                <a:cubicBezTo>
                  <a:pt x="46" y="24"/>
                  <a:pt x="34" y="37"/>
                  <a:pt x="34" y="52"/>
                </a:cubicBezTo>
                <a:cubicBezTo>
                  <a:pt x="34" y="54"/>
                  <a:pt x="34" y="56"/>
                  <a:pt x="34" y="58"/>
                </a:cubicBezTo>
                <a:cubicBezTo>
                  <a:pt x="24" y="60"/>
                  <a:pt x="16" y="70"/>
                  <a:pt x="16" y="81"/>
                </a:cubicBezTo>
                <a:cubicBezTo>
                  <a:pt x="16" y="94"/>
                  <a:pt x="26" y="104"/>
                  <a:pt x="39" y="104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47" y="112"/>
                  <a:pt x="40" y="119"/>
                  <a:pt x="40" y="128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4" y="136"/>
                  <a:pt x="0" y="140"/>
                  <a:pt x="0" y="144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88"/>
                  <a:pt x="4" y="192"/>
                  <a:pt x="8" y="192"/>
                </a:cubicBezTo>
                <a:cubicBezTo>
                  <a:pt x="32" y="192"/>
                  <a:pt x="32" y="192"/>
                  <a:pt x="32" y="192"/>
                </a:cubicBezTo>
                <a:cubicBezTo>
                  <a:pt x="32" y="200"/>
                  <a:pt x="32" y="200"/>
                  <a:pt x="32" y="200"/>
                </a:cubicBezTo>
                <a:cubicBezTo>
                  <a:pt x="28" y="200"/>
                  <a:pt x="28" y="200"/>
                  <a:pt x="28" y="200"/>
                </a:cubicBezTo>
                <a:cubicBezTo>
                  <a:pt x="26" y="200"/>
                  <a:pt x="24" y="202"/>
                  <a:pt x="24" y="204"/>
                </a:cubicBezTo>
                <a:cubicBezTo>
                  <a:pt x="24" y="206"/>
                  <a:pt x="26" y="208"/>
                  <a:pt x="28" y="208"/>
                </a:cubicBezTo>
                <a:cubicBezTo>
                  <a:pt x="60" y="208"/>
                  <a:pt x="60" y="208"/>
                  <a:pt x="60" y="208"/>
                </a:cubicBezTo>
                <a:cubicBezTo>
                  <a:pt x="62" y="208"/>
                  <a:pt x="64" y="206"/>
                  <a:pt x="64" y="204"/>
                </a:cubicBezTo>
                <a:cubicBezTo>
                  <a:pt x="64" y="202"/>
                  <a:pt x="62" y="200"/>
                  <a:pt x="60" y="200"/>
                </a:cubicBezTo>
                <a:cubicBezTo>
                  <a:pt x="56" y="200"/>
                  <a:pt x="56" y="200"/>
                  <a:pt x="56" y="200"/>
                </a:cubicBezTo>
                <a:cubicBezTo>
                  <a:pt x="56" y="192"/>
                  <a:pt x="56" y="192"/>
                  <a:pt x="56" y="192"/>
                </a:cubicBezTo>
                <a:cubicBezTo>
                  <a:pt x="80" y="192"/>
                  <a:pt x="80" y="192"/>
                  <a:pt x="80" y="192"/>
                </a:cubicBezTo>
                <a:cubicBezTo>
                  <a:pt x="84" y="192"/>
                  <a:pt x="88" y="188"/>
                  <a:pt x="88" y="18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140"/>
                  <a:pt x="84" y="136"/>
                  <a:pt x="80" y="136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4"/>
                  <a:pt x="52" y="120"/>
                  <a:pt x="56" y="12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40" y="120"/>
                  <a:pt x="144" y="124"/>
                  <a:pt x="144" y="128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112" y="136"/>
                  <a:pt x="112" y="136"/>
                  <a:pt x="112" y="136"/>
                </a:cubicBezTo>
                <a:cubicBezTo>
                  <a:pt x="108" y="136"/>
                  <a:pt x="104" y="140"/>
                  <a:pt x="104" y="144"/>
                </a:cubicBezTo>
                <a:cubicBezTo>
                  <a:pt x="104" y="184"/>
                  <a:pt x="104" y="184"/>
                  <a:pt x="104" y="184"/>
                </a:cubicBezTo>
                <a:cubicBezTo>
                  <a:pt x="104" y="188"/>
                  <a:pt x="108" y="192"/>
                  <a:pt x="112" y="192"/>
                </a:cubicBezTo>
                <a:cubicBezTo>
                  <a:pt x="136" y="192"/>
                  <a:pt x="136" y="192"/>
                  <a:pt x="136" y="192"/>
                </a:cubicBezTo>
                <a:cubicBezTo>
                  <a:pt x="136" y="200"/>
                  <a:pt x="136" y="200"/>
                  <a:pt x="136" y="200"/>
                </a:cubicBezTo>
                <a:cubicBezTo>
                  <a:pt x="132" y="200"/>
                  <a:pt x="132" y="200"/>
                  <a:pt x="132" y="200"/>
                </a:cubicBezTo>
                <a:cubicBezTo>
                  <a:pt x="130" y="200"/>
                  <a:pt x="128" y="202"/>
                  <a:pt x="128" y="204"/>
                </a:cubicBezTo>
                <a:cubicBezTo>
                  <a:pt x="128" y="206"/>
                  <a:pt x="130" y="208"/>
                  <a:pt x="132" y="208"/>
                </a:cubicBezTo>
                <a:cubicBezTo>
                  <a:pt x="164" y="208"/>
                  <a:pt x="164" y="208"/>
                  <a:pt x="164" y="208"/>
                </a:cubicBezTo>
                <a:cubicBezTo>
                  <a:pt x="166" y="208"/>
                  <a:pt x="168" y="206"/>
                  <a:pt x="168" y="204"/>
                </a:cubicBezTo>
                <a:cubicBezTo>
                  <a:pt x="168" y="202"/>
                  <a:pt x="166" y="200"/>
                  <a:pt x="164" y="200"/>
                </a:cubicBezTo>
                <a:cubicBezTo>
                  <a:pt x="160" y="200"/>
                  <a:pt x="160" y="200"/>
                  <a:pt x="160" y="200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84" y="192"/>
                  <a:pt x="184" y="192"/>
                  <a:pt x="184" y="192"/>
                </a:cubicBezTo>
                <a:cubicBezTo>
                  <a:pt x="188" y="192"/>
                  <a:pt x="192" y="188"/>
                  <a:pt x="192" y="184"/>
                </a:cubicBezTo>
                <a:cubicBezTo>
                  <a:pt x="192" y="144"/>
                  <a:pt x="192" y="144"/>
                  <a:pt x="192" y="144"/>
                </a:cubicBezTo>
                <a:cubicBezTo>
                  <a:pt x="192" y="140"/>
                  <a:pt x="188" y="136"/>
                  <a:pt x="184" y="136"/>
                </a:cubicBezTo>
                <a:close/>
                <a:moveTo>
                  <a:pt x="24" y="81"/>
                </a:moveTo>
                <a:cubicBezTo>
                  <a:pt x="24" y="72"/>
                  <a:pt x="31" y="66"/>
                  <a:pt x="39" y="66"/>
                </a:cubicBezTo>
                <a:cubicBezTo>
                  <a:pt x="40" y="66"/>
                  <a:pt x="40" y="66"/>
                  <a:pt x="40" y="66"/>
                </a:cubicBezTo>
                <a:cubicBezTo>
                  <a:pt x="41" y="66"/>
                  <a:pt x="42" y="65"/>
                  <a:pt x="43" y="64"/>
                </a:cubicBezTo>
                <a:cubicBezTo>
                  <a:pt x="44" y="63"/>
                  <a:pt x="44" y="61"/>
                  <a:pt x="43" y="60"/>
                </a:cubicBezTo>
                <a:cubicBezTo>
                  <a:pt x="42" y="57"/>
                  <a:pt x="42" y="55"/>
                  <a:pt x="42" y="52"/>
                </a:cubicBezTo>
                <a:cubicBezTo>
                  <a:pt x="42" y="41"/>
                  <a:pt x="51" y="32"/>
                  <a:pt x="62" y="32"/>
                </a:cubicBezTo>
                <a:cubicBezTo>
                  <a:pt x="66" y="32"/>
                  <a:pt x="71" y="34"/>
                  <a:pt x="74" y="37"/>
                </a:cubicBezTo>
                <a:cubicBezTo>
                  <a:pt x="76" y="38"/>
                  <a:pt x="77" y="38"/>
                  <a:pt x="78" y="38"/>
                </a:cubicBezTo>
                <a:cubicBezTo>
                  <a:pt x="80" y="37"/>
                  <a:pt x="81" y="36"/>
                  <a:pt x="81" y="35"/>
                </a:cubicBezTo>
                <a:cubicBezTo>
                  <a:pt x="85" y="19"/>
                  <a:pt x="98" y="8"/>
                  <a:pt x="114" y="8"/>
                </a:cubicBezTo>
                <a:cubicBezTo>
                  <a:pt x="133" y="8"/>
                  <a:pt x="149" y="23"/>
                  <a:pt x="149" y="42"/>
                </a:cubicBezTo>
                <a:cubicBezTo>
                  <a:pt x="149" y="43"/>
                  <a:pt x="149" y="43"/>
                  <a:pt x="149" y="43"/>
                </a:cubicBezTo>
                <a:cubicBezTo>
                  <a:pt x="149" y="44"/>
                  <a:pt x="149" y="44"/>
                  <a:pt x="149" y="44"/>
                </a:cubicBezTo>
                <a:cubicBezTo>
                  <a:pt x="149" y="46"/>
                  <a:pt x="150" y="47"/>
                  <a:pt x="151" y="48"/>
                </a:cubicBezTo>
                <a:cubicBezTo>
                  <a:pt x="161" y="51"/>
                  <a:pt x="168" y="61"/>
                  <a:pt x="168" y="71"/>
                </a:cubicBezTo>
                <a:cubicBezTo>
                  <a:pt x="168" y="85"/>
                  <a:pt x="157" y="96"/>
                  <a:pt x="143" y="96"/>
                </a:cubicBezTo>
                <a:cubicBezTo>
                  <a:pt x="39" y="96"/>
                  <a:pt x="39" y="96"/>
                  <a:pt x="39" y="96"/>
                </a:cubicBezTo>
                <a:cubicBezTo>
                  <a:pt x="31" y="96"/>
                  <a:pt x="24" y="89"/>
                  <a:pt x="24" y="81"/>
                </a:cubicBezTo>
                <a:close/>
                <a:moveTo>
                  <a:pt x="48" y="200"/>
                </a:moveTo>
                <a:cubicBezTo>
                  <a:pt x="40" y="200"/>
                  <a:pt x="40" y="200"/>
                  <a:pt x="40" y="200"/>
                </a:cubicBezTo>
                <a:cubicBezTo>
                  <a:pt x="40" y="192"/>
                  <a:pt x="40" y="192"/>
                  <a:pt x="40" y="192"/>
                </a:cubicBezTo>
                <a:cubicBezTo>
                  <a:pt x="48" y="192"/>
                  <a:pt x="48" y="192"/>
                  <a:pt x="48" y="192"/>
                </a:cubicBezTo>
                <a:lnTo>
                  <a:pt x="48" y="200"/>
                </a:lnTo>
                <a:close/>
                <a:moveTo>
                  <a:pt x="80" y="184"/>
                </a:moveTo>
                <a:cubicBezTo>
                  <a:pt x="8" y="184"/>
                  <a:pt x="8" y="184"/>
                  <a:pt x="8" y="184"/>
                </a:cubicBezTo>
                <a:cubicBezTo>
                  <a:pt x="8" y="144"/>
                  <a:pt x="8" y="144"/>
                  <a:pt x="8" y="144"/>
                </a:cubicBezTo>
                <a:cubicBezTo>
                  <a:pt x="80" y="144"/>
                  <a:pt x="80" y="144"/>
                  <a:pt x="80" y="144"/>
                </a:cubicBezTo>
                <a:lnTo>
                  <a:pt x="80" y="184"/>
                </a:lnTo>
                <a:close/>
                <a:moveTo>
                  <a:pt x="152" y="200"/>
                </a:moveTo>
                <a:cubicBezTo>
                  <a:pt x="144" y="200"/>
                  <a:pt x="144" y="200"/>
                  <a:pt x="144" y="200"/>
                </a:cubicBezTo>
                <a:cubicBezTo>
                  <a:pt x="144" y="192"/>
                  <a:pt x="144" y="192"/>
                  <a:pt x="144" y="192"/>
                </a:cubicBezTo>
                <a:cubicBezTo>
                  <a:pt x="152" y="192"/>
                  <a:pt x="152" y="192"/>
                  <a:pt x="152" y="192"/>
                </a:cubicBezTo>
                <a:lnTo>
                  <a:pt x="152" y="200"/>
                </a:lnTo>
                <a:close/>
                <a:moveTo>
                  <a:pt x="112" y="18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84" y="144"/>
                  <a:pt x="184" y="144"/>
                  <a:pt x="184" y="144"/>
                </a:cubicBezTo>
                <a:cubicBezTo>
                  <a:pt x="184" y="184"/>
                  <a:pt x="184" y="184"/>
                  <a:pt x="184" y="184"/>
                </a:cubicBezTo>
                <a:lnTo>
                  <a:pt x="112" y="184"/>
                </a:lnTo>
                <a:close/>
              </a:path>
            </a:pathLst>
          </a:custGeom>
          <a:solidFill>
            <a:srgbClr val="2939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Text Box 36">
            <a:extLst>
              <a:ext uri="{FF2B5EF4-FFF2-40B4-BE49-F238E27FC236}">
                <a16:creationId xmlns:a16="http://schemas.microsoft.com/office/drawing/2014/main" id="{E5EE1A37-5535-4539-A358-6CF42A5D692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187755" y="1366132"/>
            <a:ext cx="2119869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500" tIns="0" rIns="0" bIns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29394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One Health &amp; Care </a:t>
            </a:r>
          </a:p>
          <a:p>
            <a:pPr algn="ctr" defTabSz="651372">
              <a:spcBef>
                <a:spcPct val="20000"/>
              </a:spcBef>
            </a:pPr>
            <a:r>
              <a:rPr lang="en-GB" sz="1050" dirty="0">
                <a:solidFill>
                  <a:srgbClr val="141414"/>
                </a:solidFill>
                <a:latin typeface="Arial" panose="020B0604020202020204"/>
                <a:cs typeface="Arial"/>
              </a:rPr>
              <a:t>Digital One Health &amp; Care, sharing data across NHS and local government organisations, and supporting collaboration at a system level.</a:t>
            </a:r>
          </a:p>
        </p:txBody>
      </p:sp>
      <p:sp>
        <p:nvSpPr>
          <p:cNvPr id="33" name="Freeform 116">
            <a:extLst>
              <a:ext uri="{FF2B5EF4-FFF2-40B4-BE49-F238E27FC236}">
                <a16:creationId xmlns:a16="http://schemas.microsoft.com/office/drawing/2014/main" id="{9864E60E-2BCC-4BE1-B451-95E47B2176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EditPoints="1"/>
          </p:cNvSpPr>
          <p:nvPr/>
        </p:nvSpPr>
        <p:spPr bwMode="auto">
          <a:xfrm>
            <a:off x="4493407" y="4103155"/>
            <a:ext cx="380682" cy="360798"/>
          </a:xfrm>
          <a:custGeom>
            <a:avLst/>
            <a:gdLst>
              <a:gd name="T0" fmla="*/ 200 w 224"/>
              <a:gd name="T1" fmla="*/ 56 h 208"/>
              <a:gd name="T2" fmla="*/ 72 w 224"/>
              <a:gd name="T3" fmla="*/ 36 h 208"/>
              <a:gd name="T4" fmla="*/ 32 w 224"/>
              <a:gd name="T5" fmla="*/ 80 h 208"/>
              <a:gd name="T6" fmla="*/ 40 w 224"/>
              <a:gd name="T7" fmla="*/ 144 h 208"/>
              <a:gd name="T8" fmla="*/ 48 w 224"/>
              <a:gd name="T9" fmla="*/ 196 h 208"/>
              <a:gd name="T10" fmla="*/ 88 w 224"/>
              <a:gd name="T11" fmla="*/ 196 h 208"/>
              <a:gd name="T12" fmla="*/ 96 w 224"/>
              <a:gd name="T13" fmla="*/ 167 h 208"/>
              <a:gd name="T14" fmla="*/ 124 w 224"/>
              <a:gd name="T15" fmla="*/ 208 h 208"/>
              <a:gd name="T16" fmla="*/ 140 w 224"/>
              <a:gd name="T17" fmla="*/ 165 h 208"/>
              <a:gd name="T18" fmla="*/ 156 w 224"/>
              <a:gd name="T19" fmla="*/ 208 h 208"/>
              <a:gd name="T20" fmla="*/ 184 w 224"/>
              <a:gd name="T21" fmla="*/ 167 h 208"/>
              <a:gd name="T22" fmla="*/ 224 w 224"/>
              <a:gd name="T23" fmla="*/ 100 h 208"/>
              <a:gd name="T24" fmla="*/ 80 w 224"/>
              <a:gd name="T25" fmla="*/ 196 h 208"/>
              <a:gd name="T26" fmla="*/ 56 w 224"/>
              <a:gd name="T27" fmla="*/ 196 h 208"/>
              <a:gd name="T28" fmla="*/ 48 w 224"/>
              <a:gd name="T29" fmla="*/ 156 h 208"/>
              <a:gd name="T30" fmla="*/ 68 w 224"/>
              <a:gd name="T31" fmla="*/ 120 h 208"/>
              <a:gd name="T32" fmla="*/ 88 w 224"/>
              <a:gd name="T33" fmla="*/ 156 h 208"/>
              <a:gd name="T34" fmla="*/ 68 w 224"/>
              <a:gd name="T35" fmla="*/ 88 h 208"/>
              <a:gd name="T36" fmla="*/ 56 w 224"/>
              <a:gd name="T37" fmla="*/ 100 h 208"/>
              <a:gd name="T38" fmla="*/ 128 w 224"/>
              <a:gd name="T39" fmla="*/ 196 h 208"/>
              <a:gd name="T40" fmla="*/ 104 w 224"/>
              <a:gd name="T41" fmla="*/ 196 h 208"/>
              <a:gd name="T42" fmla="*/ 96 w 224"/>
              <a:gd name="T43" fmla="*/ 156 h 208"/>
              <a:gd name="T44" fmla="*/ 116 w 224"/>
              <a:gd name="T45" fmla="*/ 120 h 208"/>
              <a:gd name="T46" fmla="*/ 136 w 224"/>
              <a:gd name="T47" fmla="*/ 156 h 208"/>
              <a:gd name="T48" fmla="*/ 116 w 224"/>
              <a:gd name="T49" fmla="*/ 88 h 208"/>
              <a:gd name="T50" fmla="*/ 104 w 224"/>
              <a:gd name="T51" fmla="*/ 100 h 208"/>
              <a:gd name="T52" fmla="*/ 176 w 224"/>
              <a:gd name="T53" fmla="*/ 164 h 208"/>
              <a:gd name="T54" fmla="*/ 156 w 224"/>
              <a:gd name="T55" fmla="*/ 200 h 208"/>
              <a:gd name="T56" fmla="*/ 148 w 224"/>
              <a:gd name="T57" fmla="*/ 160 h 208"/>
              <a:gd name="T58" fmla="*/ 148 w 224"/>
              <a:gd name="T59" fmla="*/ 124 h 208"/>
              <a:gd name="T60" fmla="*/ 184 w 224"/>
              <a:gd name="T61" fmla="*/ 131 h 208"/>
              <a:gd name="T62" fmla="*/ 164 w 224"/>
              <a:gd name="T63" fmla="*/ 88 h 208"/>
              <a:gd name="T64" fmla="*/ 152 w 224"/>
              <a:gd name="T65" fmla="*/ 100 h 208"/>
              <a:gd name="T66" fmla="*/ 183 w 224"/>
              <a:gd name="T67" fmla="*/ 116 h 208"/>
              <a:gd name="T68" fmla="*/ 164 w 224"/>
              <a:gd name="T69" fmla="*/ 80 h 208"/>
              <a:gd name="T70" fmla="*/ 145 w 224"/>
              <a:gd name="T71" fmla="*/ 116 h 208"/>
              <a:gd name="T72" fmla="*/ 130 w 224"/>
              <a:gd name="T73" fmla="*/ 114 h 208"/>
              <a:gd name="T74" fmla="*/ 96 w 224"/>
              <a:gd name="T75" fmla="*/ 100 h 208"/>
              <a:gd name="T76" fmla="*/ 92 w 224"/>
              <a:gd name="T77" fmla="*/ 120 h 208"/>
              <a:gd name="T78" fmla="*/ 88 w 224"/>
              <a:gd name="T79" fmla="*/ 100 h 208"/>
              <a:gd name="T80" fmla="*/ 54 w 224"/>
              <a:gd name="T81" fmla="*/ 114 h 208"/>
              <a:gd name="T82" fmla="*/ 40 w 224"/>
              <a:gd name="T83" fmla="*/ 136 h 208"/>
              <a:gd name="T84" fmla="*/ 32 w 224"/>
              <a:gd name="T85" fmla="*/ 88 h 208"/>
              <a:gd name="T86" fmla="*/ 41 w 224"/>
              <a:gd name="T87" fmla="*/ 84 h 208"/>
              <a:gd name="T88" fmla="*/ 91 w 224"/>
              <a:gd name="T89" fmla="*/ 50 h 208"/>
              <a:gd name="T90" fmla="*/ 144 w 224"/>
              <a:gd name="T91" fmla="*/ 8 h 208"/>
              <a:gd name="T92" fmla="*/ 194 w 224"/>
              <a:gd name="T93" fmla="*/ 67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4" h="208">
                <a:moveTo>
                  <a:pt x="224" y="100"/>
                </a:moveTo>
                <a:cubicBezTo>
                  <a:pt x="224" y="83"/>
                  <a:pt x="215" y="68"/>
                  <a:pt x="200" y="61"/>
                </a:cubicBezTo>
                <a:cubicBezTo>
                  <a:pt x="200" y="59"/>
                  <a:pt x="200" y="57"/>
                  <a:pt x="200" y="56"/>
                </a:cubicBezTo>
                <a:cubicBezTo>
                  <a:pt x="200" y="25"/>
                  <a:pt x="175" y="0"/>
                  <a:pt x="144" y="0"/>
                </a:cubicBezTo>
                <a:cubicBezTo>
                  <a:pt x="119" y="0"/>
                  <a:pt x="97" y="17"/>
                  <a:pt x="90" y="40"/>
                </a:cubicBezTo>
                <a:cubicBezTo>
                  <a:pt x="85" y="38"/>
                  <a:pt x="78" y="36"/>
                  <a:pt x="72" y="36"/>
                </a:cubicBezTo>
                <a:cubicBezTo>
                  <a:pt x="50" y="36"/>
                  <a:pt x="32" y="54"/>
                  <a:pt x="32" y="76"/>
                </a:cubicBezTo>
                <a:cubicBezTo>
                  <a:pt x="32" y="77"/>
                  <a:pt x="32" y="79"/>
                  <a:pt x="32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14" y="80"/>
                  <a:pt x="0" y="94"/>
                  <a:pt x="0" y="112"/>
                </a:cubicBezTo>
                <a:cubicBezTo>
                  <a:pt x="0" y="130"/>
                  <a:pt x="14" y="144"/>
                  <a:pt x="32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40" y="156"/>
                  <a:pt x="40" y="156"/>
                  <a:pt x="40" y="156"/>
                </a:cubicBezTo>
                <a:cubicBezTo>
                  <a:pt x="40" y="161"/>
                  <a:pt x="43" y="166"/>
                  <a:pt x="48" y="167"/>
                </a:cubicBezTo>
                <a:cubicBezTo>
                  <a:pt x="48" y="196"/>
                  <a:pt x="48" y="196"/>
                  <a:pt x="48" y="196"/>
                </a:cubicBezTo>
                <a:cubicBezTo>
                  <a:pt x="48" y="203"/>
                  <a:pt x="53" y="208"/>
                  <a:pt x="60" y="208"/>
                </a:cubicBezTo>
                <a:cubicBezTo>
                  <a:pt x="76" y="208"/>
                  <a:pt x="76" y="208"/>
                  <a:pt x="76" y="208"/>
                </a:cubicBezTo>
                <a:cubicBezTo>
                  <a:pt x="83" y="208"/>
                  <a:pt x="88" y="203"/>
                  <a:pt x="88" y="196"/>
                </a:cubicBezTo>
                <a:cubicBezTo>
                  <a:pt x="88" y="167"/>
                  <a:pt x="88" y="167"/>
                  <a:pt x="88" y="167"/>
                </a:cubicBezTo>
                <a:cubicBezTo>
                  <a:pt x="89" y="167"/>
                  <a:pt x="91" y="166"/>
                  <a:pt x="92" y="165"/>
                </a:cubicBezTo>
                <a:cubicBezTo>
                  <a:pt x="93" y="166"/>
                  <a:pt x="95" y="167"/>
                  <a:pt x="96" y="167"/>
                </a:cubicBezTo>
                <a:cubicBezTo>
                  <a:pt x="96" y="196"/>
                  <a:pt x="96" y="196"/>
                  <a:pt x="96" y="196"/>
                </a:cubicBezTo>
                <a:cubicBezTo>
                  <a:pt x="96" y="203"/>
                  <a:pt x="101" y="208"/>
                  <a:pt x="108" y="208"/>
                </a:cubicBezTo>
                <a:cubicBezTo>
                  <a:pt x="124" y="208"/>
                  <a:pt x="124" y="208"/>
                  <a:pt x="124" y="208"/>
                </a:cubicBezTo>
                <a:cubicBezTo>
                  <a:pt x="131" y="208"/>
                  <a:pt x="136" y="203"/>
                  <a:pt x="136" y="196"/>
                </a:cubicBezTo>
                <a:cubicBezTo>
                  <a:pt x="136" y="167"/>
                  <a:pt x="136" y="167"/>
                  <a:pt x="136" y="167"/>
                </a:cubicBezTo>
                <a:cubicBezTo>
                  <a:pt x="137" y="167"/>
                  <a:pt x="139" y="166"/>
                  <a:pt x="140" y="165"/>
                </a:cubicBezTo>
                <a:cubicBezTo>
                  <a:pt x="141" y="166"/>
                  <a:pt x="143" y="167"/>
                  <a:pt x="144" y="167"/>
                </a:cubicBezTo>
                <a:cubicBezTo>
                  <a:pt x="144" y="196"/>
                  <a:pt x="144" y="196"/>
                  <a:pt x="144" y="196"/>
                </a:cubicBezTo>
                <a:cubicBezTo>
                  <a:pt x="144" y="203"/>
                  <a:pt x="149" y="208"/>
                  <a:pt x="156" y="208"/>
                </a:cubicBezTo>
                <a:cubicBezTo>
                  <a:pt x="172" y="208"/>
                  <a:pt x="172" y="208"/>
                  <a:pt x="172" y="208"/>
                </a:cubicBezTo>
                <a:cubicBezTo>
                  <a:pt x="179" y="208"/>
                  <a:pt x="184" y="203"/>
                  <a:pt x="184" y="196"/>
                </a:cubicBezTo>
                <a:cubicBezTo>
                  <a:pt x="184" y="167"/>
                  <a:pt x="184" y="167"/>
                  <a:pt x="184" y="167"/>
                </a:cubicBezTo>
                <a:cubicBezTo>
                  <a:pt x="189" y="166"/>
                  <a:pt x="192" y="161"/>
                  <a:pt x="192" y="156"/>
                </a:cubicBezTo>
                <a:cubicBezTo>
                  <a:pt x="192" y="142"/>
                  <a:pt x="192" y="142"/>
                  <a:pt x="192" y="142"/>
                </a:cubicBezTo>
                <a:cubicBezTo>
                  <a:pt x="211" y="137"/>
                  <a:pt x="224" y="120"/>
                  <a:pt x="224" y="100"/>
                </a:cubicBezTo>
                <a:close/>
                <a:moveTo>
                  <a:pt x="84" y="160"/>
                </a:moveTo>
                <a:cubicBezTo>
                  <a:pt x="82" y="160"/>
                  <a:pt x="80" y="162"/>
                  <a:pt x="80" y="164"/>
                </a:cubicBezTo>
                <a:cubicBezTo>
                  <a:pt x="80" y="196"/>
                  <a:pt x="80" y="196"/>
                  <a:pt x="80" y="196"/>
                </a:cubicBezTo>
                <a:cubicBezTo>
                  <a:pt x="80" y="198"/>
                  <a:pt x="78" y="200"/>
                  <a:pt x="76" y="200"/>
                </a:cubicBezTo>
                <a:cubicBezTo>
                  <a:pt x="60" y="200"/>
                  <a:pt x="60" y="200"/>
                  <a:pt x="60" y="200"/>
                </a:cubicBezTo>
                <a:cubicBezTo>
                  <a:pt x="58" y="200"/>
                  <a:pt x="56" y="198"/>
                  <a:pt x="56" y="196"/>
                </a:cubicBezTo>
                <a:cubicBezTo>
                  <a:pt x="56" y="164"/>
                  <a:pt x="56" y="164"/>
                  <a:pt x="56" y="164"/>
                </a:cubicBezTo>
                <a:cubicBezTo>
                  <a:pt x="56" y="162"/>
                  <a:pt x="54" y="160"/>
                  <a:pt x="52" y="160"/>
                </a:cubicBezTo>
                <a:cubicBezTo>
                  <a:pt x="50" y="160"/>
                  <a:pt x="48" y="158"/>
                  <a:pt x="48" y="156"/>
                </a:cubicBezTo>
                <a:cubicBezTo>
                  <a:pt x="48" y="131"/>
                  <a:pt x="48" y="131"/>
                  <a:pt x="48" y="131"/>
                </a:cubicBezTo>
                <a:cubicBezTo>
                  <a:pt x="48" y="128"/>
                  <a:pt x="50" y="125"/>
                  <a:pt x="52" y="124"/>
                </a:cubicBezTo>
                <a:cubicBezTo>
                  <a:pt x="56" y="122"/>
                  <a:pt x="62" y="120"/>
                  <a:pt x="68" y="120"/>
                </a:cubicBezTo>
                <a:cubicBezTo>
                  <a:pt x="74" y="120"/>
                  <a:pt x="80" y="122"/>
                  <a:pt x="84" y="124"/>
                </a:cubicBezTo>
                <a:cubicBezTo>
                  <a:pt x="86" y="125"/>
                  <a:pt x="88" y="128"/>
                  <a:pt x="88" y="131"/>
                </a:cubicBezTo>
                <a:cubicBezTo>
                  <a:pt x="88" y="156"/>
                  <a:pt x="88" y="156"/>
                  <a:pt x="88" y="156"/>
                </a:cubicBezTo>
                <a:cubicBezTo>
                  <a:pt x="88" y="158"/>
                  <a:pt x="86" y="160"/>
                  <a:pt x="84" y="160"/>
                </a:cubicBezTo>
                <a:close/>
                <a:moveTo>
                  <a:pt x="56" y="100"/>
                </a:moveTo>
                <a:cubicBezTo>
                  <a:pt x="56" y="93"/>
                  <a:pt x="61" y="88"/>
                  <a:pt x="68" y="88"/>
                </a:cubicBezTo>
                <a:cubicBezTo>
                  <a:pt x="75" y="88"/>
                  <a:pt x="80" y="93"/>
                  <a:pt x="80" y="100"/>
                </a:cubicBezTo>
                <a:cubicBezTo>
                  <a:pt x="80" y="107"/>
                  <a:pt x="75" y="112"/>
                  <a:pt x="68" y="112"/>
                </a:cubicBezTo>
                <a:cubicBezTo>
                  <a:pt x="61" y="112"/>
                  <a:pt x="56" y="107"/>
                  <a:pt x="56" y="100"/>
                </a:cubicBezTo>
                <a:close/>
                <a:moveTo>
                  <a:pt x="132" y="160"/>
                </a:moveTo>
                <a:cubicBezTo>
                  <a:pt x="130" y="160"/>
                  <a:pt x="128" y="162"/>
                  <a:pt x="128" y="164"/>
                </a:cubicBezTo>
                <a:cubicBezTo>
                  <a:pt x="128" y="196"/>
                  <a:pt x="128" y="196"/>
                  <a:pt x="128" y="196"/>
                </a:cubicBezTo>
                <a:cubicBezTo>
                  <a:pt x="128" y="198"/>
                  <a:pt x="126" y="200"/>
                  <a:pt x="124" y="200"/>
                </a:cubicBezTo>
                <a:cubicBezTo>
                  <a:pt x="108" y="200"/>
                  <a:pt x="108" y="200"/>
                  <a:pt x="108" y="200"/>
                </a:cubicBezTo>
                <a:cubicBezTo>
                  <a:pt x="106" y="200"/>
                  <a:pt x="104" y="198"/>
                  <a:pt x="104" y="196"/>
                </a:cubicBezTo>
                <a:cubicBezTo>
                  <a:pt x="104" y="164"/>
                  <a:pt x="104" y="164"/>
                  <a:pt x="104" y="164"/>
                </a:cubicBezTo>
                <a:cubicBezTo>
                  <a:pt x="104" y="162"/>
                  <a:pt x="102" y="160"/>
                  <a:pt x="100" y="160"/>
                </a:cubicBezTo>
                <a:cubicBezTo>
                  <a:pt x="98" y="160"/>
                  <a:pt x="96" y="158"/>
                  <a:pt x="96" y="156"/>
                </a:cubicBezTo>
                <a:cubicBezTo>
                  <a:pt x="96" y="131"/>
                  <a:pt x="96" y="131"/>
                  <a:pt x="96" y="131"/>
                </a:cubicBezTo>
                <a:cubicBezTo>
                  <a:pt x="96" y="128"/>
                  <a:pt x="98" y="125"/>
                  <a:pt x="100" y="124"/>
                </a:cubicBezTo>
                <a:cubicBezTo>
                  <a:pt x="104" y="122"/>
                  <a:pt x="110" y="120"/>
                  <a:pt x="116" y="120"/>
                </a:cubicBezTo>
                <a:cubicBezTo>
                  <a:pt x="122" y="120"/>
                  <a:pt x="128" y="122"/>
                  <a:pt x="132" y="124"/>
                </a:cubicBezTo>
                <a:cubicBezTo>
                  <a:pt x="134" y="125"/>
                  <a:pt x="136" y="128"/>
                  <a:pt x="136" y="131"/>
                </a:cubicBezTo>
                <a:cubicBezTo>
                  <a:pt x="136" y="156"/>
                  <a:pt x="136" y="156"/>
                  <a:pt x="136" y="156"/>
                </a:cubicBezTo>
                <a:cubicBezTo>
                  <a:pt x="136" y="158"/>
                  <a:pt x="134" y="160"/>
                  <a:pt x="132" y="160"/>
                </a:cubicBezTo>
                <a:close/>
                <a:moveTo>
                  <a:pt x="104" y="100"/>
                </a:moveTo>
                <a:cubicBezTo>
                  <a:pt x="104" y="93"/>
                  <a:pt x="109" y="88"/>
                  <a:pt x="116" y="88"/>
                </a:cubicBezTo>
                <a:cubicBezTo>
                  <a:pt x="123" y="88"/>
                  <a:pt x="128" y="93"/>
                  <a:pt x="128" y="100"/>
                </a:cubicBezTo>
                <a:cubicBezTo>
                  <a:pt x="128" y="107"/>
                  <a:pt x="123" y="112"/>
                  <a:pt x="116" y="112"/>
                </a:cubicBezTo>
                <a:cubicBezTo>
                  <a:pt x="109" y="112"/>
                  <a:pt x="104" y="107"/>
                  <a:pt x="104" y="100"/>
                </a:cubicBezTo>
                <a:close/>
                <a:moveTo>
                  <a:pt x="184" y="156"/>
                </a:moveTo>
                <a:cubicBezTo>
                  <a:pt x="184" y="158"/>
                  <a:pt x="182" y="160"/>
                  <a:pt x="180" y="160"/>
                </a:cubicBezTo>
                <a:cubicBezTo>
                  <a:pt x="178" y="160"/>
                  <a:pt x="176" y="162"/>
                  <a:pt x="176" y="164"/>
                </a:cubicBezTo>
                <a:cubicBezTo>
                  <a:pt x="176" y="196"/>
                  <a:pt x="176" y="196"/>
                  <a:pt x="176" y="196"/>
                </a:cubicBezTo>
                <a:cubicBezTo>
                  <a:pt x="176" y="198"/>
                  <a:pt x="174" y="200"/>
                  <a:pt x="172" y="200"/>
                </a:cubicBezTo>
                <a:cubicBezTo>
                  <a:pt x="156" y="200"/>
                  <a:pt x="156" y="200"/>
                  <a:pt x="156" y="200"/>
                </a:cubicBezTo>
                <a:cubicBezTo>
                  <a:pt x="154" y="200"/>
                  <a:pt x="152" y="198"/>
                  <a:pt x="152" y="196"/>
                </a:cubicBezTo>
                <a:cubicBezTo>
                  <a:pt x="152" y="164"/>
                  <a:pt x="152" y="164"/>
                  <a:pt x="152" y="164"/>
                </a:cubicBezTo>
                <a:cubicBezTo>
                  <a:pt x="152" y="162"/>
                  <a:pt x="150" y="160"/>
                  <a:pt x="148" y="160"/>
                </a:cubicBezTo>
                <a:cubicBezTo>
                  <a:pt x="146" y="160"/>
                  <a:pt x="144" y="158"/>
                  <a:pt x="144" y="156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4" y="128"/>
                  <a:pt x="146" y="125"/>
                  <a:pt x="148" y="124"/>
                </a:cubicBezTo>
                <a:cubicBezTo>
                  <a:pt x="152" y="122"/>
                  <a:pt x="158" y="120"/>
                  <a:pt x="164" y="120"/>
                </a:cubicBezTo>
                <a:cubicBezTo>
                  <a:pt x="170" y="120"/>
                  <a:pt x="176" y="122"/>
                  <a:pt x="180" y="124"/>
                </a:cubicBezTo>
                <a:cubicBezTo>
                  <a:pt x="182" y="125"/>
                  <a:pt x="184" y="128"/>
                  <a:pt x="184" y="131"/>
                </a:cubicBezTo>
                <a:lnTo>
                  <a:pt x="184" y="156"/>
                </a:lnTo>
                <a:close/>
                <a:moveTo>
                  <a:pt x="152" y="100"/>
                </a:moveTo>
                <a:cubicBezTo>
                  <a:pt x="152" y="93"/>
                  <a:pt x="157" y="88"/>
                  <a:pt x="164" y="88"/>
                </a:cubicBezTo>
                <a:cubicBezTo>
                  <a:pt x="171" y="88"/>
                  <a:pt x="176" y="93"/>
                  <a:pt x="176" y="100"/>
                </a:cubicBezTo>
                <a:cubicBezTo>
                  <a:pt x="176" y="107"/>
                  <a:pt x="171" y="112"/>
                  <a:pt x="164" y="112"/>
                </a:cubicBezTo>
                <a:cubicBezTo>
                  <a:pt x="157" y="112"/>
                  <a:pt x="152" y="107"/>
                  <a:pt x="152" y="100"/>
                </a:cubicBezTo>
                <a:close/>
                <a:moveTo>
                  <a:pt x="192" y="134"/>
                </a:moveTo>
                <a:cubicBezTo>
                  <a:pt x="192" y="131"/>
                  <a:pt x="192" y="131"/>
                  <a:pt x="192" y="131"/>
                </a:cubicBezTo>
                <a:cubicBezTo>
                  <a:pt x="192" y="125"/>
                  <a:pt x="188" y="119"/>
                  <a:pt x="183" y="116"/>
                </a:cubicBezTo>
                <a:cubicBezTo>
                  <a:pt x="181" y="116"/>
                  <a:pt x="180" y="115"/>
                  <a:pt x="178" y="114"/>
                </a:cubicBezTo>
                <a:cubicBezTo>
                  <a:pt x="182" y="111"/>
                  <a:pt x="184" y="106"/>
                  <a:pt x="184" y="100"/>
                </a:cubicBezTo>
                <a:cubicBezTo>
                  <a:pt x="184" y="89"/>
                  <a:pt x="175" y="80"/>
                  <a:pt x="164" y="80"/>
                </a:cubicBezTo>
                <a:cubicBezTo>
                  <a:pt x="153" y="80"/>
                  <a:pt x="144" y="89"/>
                  <a:pt x="144" y="100"/>
                </a:cubicBezTo>
                <a:cubicBezTo>
                  <a:pt x="144" y="106"/>
                  <a:pt x="146" y="111"/>
                  <a:pt x="150" y="114"/>
                </a:cubicBezTo>
                <a:cubicBezTo>
                  <a:pt x="148" y="115"/>
                  <a:pt x="147" y="116"/>
                  <a:pt x="145" y="116"/>
                </a:cubicBezTo>
                <a:cubicBezTo>
                  <a:pt x="143" y="117"/>
                  <a:pt x="141" y="119"/>
                  <a:pt x="140" y="120"/>
                </a:cubicBezTo>
                <a:cubicBezTo>
                  <a:pt x="139" y="119"/>
                  <a:pt x="137" y="117"/>
                  <a:pt x="135" y="116"/>
                </a:cubicBezTo>
                <a:cubicBezTo>
                  <a:pt x="133" y="116"/>
                  <a:pt x="132" y="115"/>
                  <a:pt x="130" y="114"/>
                </a:cubicBezTo>
                <a:cubicBezTo>
                  <a:pt x="134" y="111"/>
                  <a:pt x="136" y="106"/>
                  <a:pt x="136" y="100"/>
                </a:cubicBezTo>
                <a:cubicBezTo>
                  <a:pt x="136" y="89"/>
                  <a:pt x="127" y="80"/>
                  <a:pt x="116" y="80"/>
                </a:cubicBezTo>
                <a:cubicBezTo>
                  <a:pt x="105" y="80"/>
                  <a:pt x="96" y="89"/>
                  <a:pt x="96" y="100"/>
                </a:cubicBezTo>
                <a:cubicBezTo>
                  <a:pt x="96" y="106"/>
                  <a:pt x="98" y="111"/>
                  <a:pt x="102" y="114"/>
                </a:cubicBezTo>
                <a:cubicBezTo>
                  <a:pt x="100" y="115"/>
                  <a:pt x="99" y="116"/>
                  <a:pt x="97" y="116"/>
                </a:cubicBezTo>
                <a:cubicBezTo>
                  <a:pt x="95" y="117"/>
                  <a:pt x="93" y="119"/>
                  <a:pt x="92" y="120"/>
                </a:cubicBezTo>
                <a:cubicBezTo>
                  <a:pt x="91" y="119"/>
                  <a:pt x="89" y="117"/>
                  <a:pt x="87" y="116"/>
                </a:cubicBezTo>
                <a:cubicBezTo>
                  <a:pt x="85" y="116"/>
                  <a:pt x="84" y="115"/>
                  <a:pt x="82" y="114"/>
                </a:cubicBezTo>
                <a:cubicBezTo>
                  <a:pt x="86" y="111"/>
                  <a:pt x="88" y="106"/>
                  <a:pt x="88" y="100"/>
                </a:cubicBezTo>
                <a:cubicBezTo>
                  <a:pt x="88" y="89"/>
                  <a:pt x="79" y="80"/>
                  <a:pt x="68" y="80"/>
                </a:cubicBezTo>
                <a:cubicBezTo>
                  <a:pt x="57" y="80"/>
                  <a:pt x="48" y="89"/>
                  <a:pt x="48" y="100"/>
                </a:cubicBezTo>
                <a:cubicBezTo>
                  <a:pt x="48" y="106"/>
                  <a:pt x="50" y="111"/>
                  <a:pt x="54" y="114"/>
                </a:cubicBezTo>
                <a:cubicBezTo>
                  <a:pt x="52" y="115"/>
                  <a:pt x="51" y="116"/>
                  <a:pt x="49" y="116"/>
                </a:cubicBezTo>
                <a:cubicBezTo>
                  <a:pt x="44" y="119"/>
                  <a:pt x="40" y="125"/>
                  <a:pt x="40" y="131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19" y="136"/>
                  <a:pt x="8" y="125"/>
                  <a:pt x="8" y="112"/>
                </a:cubicBezTo>
                <a:cubicBezTo>
                  <a:pt x="8" y="99"/>
                  <a:pt x="19" y="88"/>
                  <a:pt x="32" y="88"/>
                </a:cubicBezTo>
                <a:cubicBezTo>
                  <a:pt x="33" y="88"/>
                  <a:pt x="35" y="88"/>
                  <a:pt x="36" y="88"/>
                </a:cubicBezTo>
                <a:cubicBezTo>
                  <a:pt x="38" y="89"/>
                  <a:pt x="39" y="88"/>
                  <a:pt x="40" y="87"/>
                </a:cubicBezTo>
                <a:cubicBezTo>
                  <a:pt x="41" y="86"/>
                  <a:pt x="41" y="85"/>
                  <a:pt x="41" y="84"/>
                </a:cubicBezTo>
                <a:cubicBezTo>
                  <a:pt x="40" y="81"/>
                  <a:pt x="40" y="78"/>
                  <a:pt x="40" y="76"/>
                </a:cubicBezTo>
                <a:cubicBezTo>
                  <a:pt x="40" y="58"/>
                  <a:pt x="54" y="44"/>
                  <a:pt x="72" y="44"/>
                </a:cubicBezTo>
                <a:cubicBezTo>
                  <a:pt x="79" y="44"/>
                  <a:pt x="85" y="46"/>
                  <a:pt x="91" y="50"/>
                </a:cubicBezTo>
                <a:cubicBezTo>
                  <a:pt x="92" y="51"/>
                  <a:pt x="93" y="51"/>
                  <a:pt x="94" y="50"/>
                </a:cubicBezTo>
                <a:cubicBezTo>
                  <a:pt x="96" y="50"/>
                  <a:pt x="97" y="49"/>
                  <a:pt x="97" y="47"/>
                </a:cubicBezTo>
                <a:cubicBezTo>
                  <a:pt x="101" y="25"/>
                  <a:pt x="121" y="8"/>
                  <a:pt x="144" y="8"/>
                </a:cubicBezTo>
                <a:cubicBezTo>
                  <a:pt x="170" y="8"/>
                  <a:pt x="192" y="30"/>
                  <a:pt x="192" y="56"/>
                </a:cubicBezTo>
                <a:cubicBezTo>
                  <a:pt x="192" y="58"/>
                  <a:pt x="192" y="60"/>
                  <a:pt x="191" y="63"/>
                </a:cubicBezTo>
                <a:cubicBezTo>
                  <a:pt x="191" y="64"/>
                  <a:pt x="192" y="66"/>
                  <a:pt x="194" y="67"/>
                </a:cubicBezTo>
                <a:cubicBezTo>
                  <a:pt x="207" y="72"/>
                  <a:pt x="216" y="85"/>
                  <a:pt x="216" y="100"/>
                </a:cubicBezTo>
                <a:cubicBezTo>
                  <a:pt x="216" y="115"/>
                  <a:pt x="206" y="129"/>
                  <a:pt x="192" y="134"/>
                </a:cubicBezTo>
                <a:close/>
              </a:path>
            </a:pathLst>
          </a:custGeom>
          <a:solidFill>
            <a:srgbClr val="2939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Text Box 36">
            <a:extLst>
              <a:ext uri="{FF2B5EF4-FFF2-40B4-BE49-F238E27FC236}">
                <a16:creationId xmlns:a16="http://schemas.microsoft.com/office/drawing/2014/main" id="{F002E2C8-41CD-47A7-A091-85CCE9A5022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182892" y="3962953"/>
            <a:ext cx="2450546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500" tIns="0" rIns="0" bIns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solidFill>
                  <a:srgbClr val="29394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Population Health Management </a:t>
            </a:r>
          </a:p>
          <a:p>
            <a:pPr algn="ctr">
              <a:defRPr/>
            </a:pPr>
            <a:r>
              <a:rPr lang="en-GB" sz="1050">
                <a:solidFill>
                  <a:srgbClr val="141414"/>
                </a:solidFill>
                <a:latin typeface="Arial" panose="020B0604020202020204"/>
                <a:cs typeface="Arial"/>
              </a:rPr>
              <a:t>Implement PHM to understand the population and thereby enable interventions to address issues that may relate to aspects such as diversity and/or inequality of service provision.</a:t>
            </a:r>
          </a:p>
        </p:txBody>
      </p:sp>
      <p:sp>
        <p:nvSpPr>
          <p:cNvPr id="35" name="Circle: Hollow 30">
            <a:extLst>
              <a:ext uri="{FF2B5EF4-FFF2-40B4-BE49-F238E27FC236}">
                <a16:creationId xmlns:a16="http://schemas.microsoft.com/office/drawing/2014/main" id="{82CF4558-03DA-4D25-81D1-186D949105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61135" y="2271417"/>
            <a:ext cx="565396" cy="571267"/>
          </a:xfrm>
          <a:prstGeom prst="donut">
            <a:avLst>
              <a:gd name="adj" fmla="val 672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b="1">
              <a:solidFill>
                <a:schemeClr val="tx1"/>
              </a:solidFill>
            </a:endParaRPr>
          </a:p>
        </p:txBody>
      </p:sp>
      <p:sp>
        <p:nvSpPr>
          <p:cNvPr id="36" name="Circle: Hollow 31">
            <a:extLst>
              <a:ext uri="{FF2B5EF4-FFF2-40B4-BE49-F238E27FC236}">
                <a16:creationId xmlns:a16="http://schemas.microsoft.com/office/drawing/2014/main" id="{A90B3186-8D6F-465A-92C0-1A2CA5BA8F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89988" y="3255241"/>
            <a:ext cx="565396" cy="571267"/>
          </a:xfrm>
          <a:prstGeom prst="donut">
            <a:avLst>
              <a:gd name="adj" fmla="val 672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b="1">
              <a:solidFill>
                <a:schemeClr val="tx1"/>
              </a:solidFill>
            </a:endParaRPr>
          </a:p>
        </p:txBody>
      </p:sp>
      <p:sp>
        <p:nvSpPr>
          <p:cNvPr id="37" name="Circle: Hollow 32">
            <a:extLst>
              <a:ext uri="{FF2B5EF4-FFF2-40B4-BE49-F238E27FC236}">
                <a16:creationId xmlns:a16="http://schemas.microsoft.com/office/drawing/2014/main" id="{1A7F3A8E-10E8-4CC3-92A9-E42C4ED65C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57762" y="4216922"/>
            <a:ext cx="565396" cy="571267"/>
          </a:xfrm>
          <a:prstGeom prst="donut">
            <a:avLst>
              <a:gd name="adj" fmla="val 672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b="1">
              <a:solidFill>
                <a:schemeClr val="tx1"/>
              </a:solidFill>
            </a:endParaRPr>
          </a:p>
        </p:txBody>
      </p:sp>
      <p:sp>
        <p:nvSpPr>
          <p:cNvPr id="38" name="Circle: Hollow 34">
            <a:extLst>
              <a:ext uri="{FF2B5EF4-FFF2-40B4-BE49-F238E27FC236}">
                <a16:creationId xmlns:a16="http://schemas.microsoft.com/office/drawing/2014/main" id="{0FCBFAA1-AF3F-49CC-8F7B-AF0149056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43363" y="1435182"/>
            <a:ext cx="565396" cy="571267"/>
          </a:xfrm>
          <a:prstGeom prst="donut">
            <a:avLst>
              <a:gd name="adj" fmla="val 672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b="1">
              <a:solidFill>
                <a:schemeClr val="tx1"/>
              </a:solidFill>
            </a:endParaRPr>
          </a:p>
        </p:txBody>
      </p:sp>
      <p:sp>
        <p:nvSpPr>
          <p:cNvPr id="39" name="Circle: Hollow 35">
            <a:extLst>
              <a:ext uri="{FF2B5EF4-FFF2-40B4-BE49-F238E27FC236}">
                <a16:creationId xmlns:a16="http://schemas.microsoft.com/office/drawing/2014/main" id="{7161D28D-6551-47DF-A303-E284224AE2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06545" y="4007594"/>
            <a:ext cx="565396" cy="571267"/>
          </a:xfrm>
          <a:prstGeom prst="donut">
            <a:avLst>
              <a:gd name="adj" fmla="val 672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b="1">
              <a:solidFill>
                <a:schemeClr val="tx1"/>
              </a:solidFill>
            </a:endParaRPr>
          </a:p>
        </p:txBody>
      </p:sp>
      <p:pic>
        <p:nvPicPr>
          <p:cNvPr id="40" name="Graphic 42" descr="Influencer outline">
            <a:extLst>
              <a:ext uri="{FF2B5EF4-FFF2-40B4-BE49-F238E27FC236}">
                <a16:creationId xmlns:a16="http://schemas.microsoft.com/office/drawing/2014/main" id="{2739B5CE-F670-48A6-95E0-A4200DD491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8427083" y="1378986"/>
            <a:ext cx="497117" cy="497117"/>
          </a:xfrm>
          <a:prstGeom prst="rect">
            <a:avLst/>
          </a:prstGeom>
        </p:spPr>
      </p:pic>
      <p:sp>
        <p:nvSpPr>
          <p:cNvPr id="41" name="Circle: Hollow 43">
            <a:extLst>
              <a:ext uri="{FF2B5EF4-FFF2-40B4-BE49-F238E27FC236}">
                <a16:creationId xmlns:a16="http://schemas.microsoft.com/office/drawing/2014/main" id="{1DD812C8-EC47-4BB2-9840-CE6E6BCC2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405311" y="1366132"/>
            <a:ext cx="565396" cy="571267"/>
          </a:xfrm>
          <a:prstGeom prst="donut">
            <a:avLst>
              <a:gd name="adj" fmla="val 672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b="1">
              <a:solidFill>
                <a:schemeClr val="tx1"/>
              </a:solidFill>
            </a:endParaRPr>
          </a:p>
        </p:txBody>
      </p:sp>
      <p:sp>
        <p:nvSpPr>
          <p:cNvPr id="42" name="Text Box 36">
            <a:extLst>
              <a:ext uri="{FF2B5EF4-FFF2-40B4-BE49-F238E27FC236}">
                <a16:creationId xmlns:a16="http://schemas.microsoft.com/office/drawing/2014/main" id="{79C5CDC6-F9A1-4534-8953-7900525B048F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9054652" y="1378986"/>
            <a:ext cx="2119869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500" tIns="0" rIns="0" bIns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29394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Citizen Digital inclusion</a:t>
            </a:r>
          </a:p>
          <a:p>
            <a:pPr algn="ctr" defTabSz="651372">
              <a:spcBef>
                <a:spcPct val="20000"/>
              </a:spcBef>
            </a:pPr>
            <a:r>
              <a:rPr lang="en-GB" sz="1050" dirty="0">
                <a:solidFill>
                  <a:srgbClr val="141414"/>
                </a:solidFill>
                <a:latin typeface="Arial" panose="020B0604020202020204"/>
                <a:cs typeface="Arial" charset="0"/>
              </a:rPr>
              <a:t>Offering greater digital choice for how citizens can access &amp; manage health and care services</a:t>
            </a:r>
            <a:endParaRPr lang="en-GB" sz="1050" b="1" dirty="0">
              <a:solidFill>
                <a:srgbClr val="141414"/>
              </a:solidFill>
              <a:latin typeface="Arial" panose="020B0604020202020204"/>
              <a:cs typeface="Arial" charset="0"/>
            </a:endParaRPr>
          </a:p>
        </p:txBody>
      </p:sp>
      <p:pic>
        <p:nvPicPr>
          <p:cNvPr id="43" name="Graphic 45" descr="Cheers outline">
            <a:extLst>
              <a:ext uri="{FF2B5EF4-FFF2-40B4-BE49-F238E27FC236}">
                <a16:creationId xmlns:a16="http://schemas.microsoft.com/office/drawing/2014/main" id="{F5FBDEDD-DF79-42D6-B95F-0850F11F60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8452976" y="2665910"/>
            <a:ext cx="468000" cy="468000"/>
          </a:xfrm>
          <a:prstGeom prst="rect">
            <a:avLst/>
          </a:prstGeom>
        </p:spPr>
      </p:pic>
      <p:sp>
        <p:nvSpPr>
          <p:cNvPr id="44" name="Circle: Hollow 46">
            <a:extLst>
              <a:ext uri="{FF2B5EF4-FFF2-40B4-BE49-F238E27FC236}">
                <a16:creationId xmlns:a16="http://schemas.microsoft.com/office/drawing/2014/main" id="{0B4236A5-C9F1-4620-9ACC-8BCADB3B44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421129" y="2562643"/>
            <a:ext cx="565396" cy="571267"/>
          </a:xfrm>
          <a:prstGeom prst="donut">
            <a:avLst>
              <a:gd name="adj" fmla="val 672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b="1">
              <a:solidFill>
                <a:schemeClr val="tx1"/>
              </a:solidFill>
            </a:endParaRPr>
          </a:p>
        </p:txBody>
      </p:sp>
      <p:sp>
        <p:nvSpPr>
          <p:cNvPr id="45" name="Text Box 36">
            <a:extLst>
              <a:ext uri="{FF2B5EF4-FFF2-40B4-BE49-F238E27FC236}">
                <a16:creationId xmlns:a16="http://schemas.microsoft.com/office/drawing/2014/main" id="{978ADCF2-77AC-40B8-8F83-DCB9DAEFBD9A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9052073" y="2506255"/>
            <a:ext cx="2119869" cy="856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500" tIns="0" rIns="0" bIns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29394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Remote Monitoring &amp; Virtual Wards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dirty="0">
                <a:solidFill>
                  <a:srgbClr val="141414"/>
                </a:solidFill>
                <a:latin typeface="Arial" panose="020B0604020202020204"/>
                <a:cs typeface="Arial" charset="0"/>
              </a:rPr>
              <a:t>Expand technology use to support treatment at home and prevent health issues escalating in vulnerable or at-risk groups. 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D5F55DF-EB0B-4741-865C-A3852226F965}"/>
              </a:ext>
            </a:extLst>
          </p:cNvPr>
          <p:cNvSpPr/>
          <p:nvPr/>
        </p:nvSpPr>
        <p:spPr>
          <a:xfrm>
            <a:off x="4409867" y="922073"/>
            <a:ext cx="301400" cy="23255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E263668-1289-4025-9EDB-5C2742290B27}"/>
              </a:ext>
            </a:extLst>
          </p:cNvPr>
          <p:cNvSpPr/>
          <p:nvPr/>
        </p:nvSpPr>
        <p:spPr>
          <a:xfrm>
            <a:off x="914817" y="928391"/>
            <a:ext cx="301400" cy="23255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2119F15-C394-4C6B-9A51-2DF209A477D4}"/>
              </a:ext>
            </a:extLst>
          </p:cNvPr>
          <p:cNvSpPr/>
          <p:nvPr/>
        </p:nvSpPr>
        <p:spPr>
          <a:xfrm>
            <a:off x="8239475" y="941063"/>
            <a:ext cx="301400" cy="23255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9" name="Freeform 135">
            <a:extLst>
              <a:ext uri="{FF2B5EF4-FFF2-40B4-BE49-F238E27FC236}">
                <a16:creationId xmlns:a16="http://schemas.microsoft.com/office/drawing/2014/main" id="{69382C6B-F785-4F1C-8F3B-17914B344F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EditPoints="1"/>
          </p:cNvSpPr>
          <p:nvPr/>
        </p:nvSpPr>
        <p:spPr bwMode="auto">
          <a:xfrm>
            <a:off x="1834698" y="5859000"/>
            <a:ext cx="335645" cy="346520"/>
          </a:xfrm>
          <a:custGeom>
            <a:avLst/>
            <a:gdLst>
              <a:gd name="T0" fmla="*/ 57 w 240"/>
              <a:gd name="T1" fmla="*/ 40 h 176"/>
              <a:gd name="T2" fmla="*/ 27 w 240"/>
              <a:gd name="T3" fmla="*/ 41 h 176"/>
              <a:gd name="T4" fmla="*/ 12 w 240"/>
              <a:gd name="T5" fmla="*/ 43 h 176"/>
              <a:gd name="T6" fmla="*/ 16 w 240"/>
              <a:gd name="T7" fmla="*/ 120 h 176"/>
              <a:gd name="T8" fmla="*/ 20 w 240"/>
              <a:gd name="T9" fmla="*/ 176 h 176"/>
              <a:gd name="T10" fmla="*/ 64 w 240"/>
              <a:gd name="T11" fmla="*/ 172 h 176"/>
              <a:gd name="T12" fmla="*/ 80 w 240"/>
              <a:gd name="T13" fmla="*/ 60 h 176"/>
              <a:gd name="T14" fmla="*/ 64 w 240"/>
              <a:gd name="T15" fmla="*/ 68 h 176"/>
              <a:gd name="T16" fmla="*/ 56 w 240"/>
              <a:gd name="T17" fmla="*/ 168 h 176"/>
              <a:gd name="T18" fmla="*/ 40 w 240"/>
              <a:gd name="T19" fmla="*/ 104 h 176"/>
              <a:gd name="T20" fmla="*/ 24 w 240"/>
              <a:gd name="T21" fmla="*/ 168 h 176"/>
              <a:gd name="T22" fmla="*/ 16 w 240"/>
              <a:gd name="T23" fmla="*/ 68 h 176"/>
              <a:gd name="T24" fmla="*/ 8 w 240"/>
              <a:gd name="T25" fmla="*/ 60 h 176"/>
              <a:gd name="T26" fmla="*/ 37 w 240"/>
              <a:gd name="T27" fmla="*/ 63 h 176"/>
              <a:gd name="T28" fmla="*/ 57 w 240"/>
              <a:gd name="T29" fmla="*/ 48 h 176"/>
              <a:gd name="T30" fmla="*/ 72 w 240"/>
              <a:gd name="T31" fmla="*/ 100 h 176"/>
              <a:gd name="T32" fmla="*/ 60 w 240"/>
              <a:gd name="T33" fmla="*/ 20 h 176"/>
              <a:gd name="T34" fmla="*/ 40 w 240"/>
              <a:gd name="T35" fmla="*/ 40 h 176"/>
              <a:gd name="T36" fmla="*/ 40 w 240"/>
              <a:gd name="T37" fmla="*/ 32 h 176"/>
              <a:gd name="T38" fmla="*/ 152 w 240"/>
              <a:gd name="T39" fmla="*/ 110 h 176"/>
              <a:gd name="T40" fmla="*/ 135 w 240"/>
              <a:gd name="T41" fmla="*/ 93 h 176"/>
              <a:gd name="T42" fmla="*/ 138 w 240"/>
              <a:gd name="T43" fmla="*/ 108 h 176"/>
              <a:gd name="T44" fmla="*/ 92 w 240"/>
              <a:gd name="T45" fmla="*/ 116 h 176"/>
              <a:gd name="T46" fmla="*/ 129 w 240"/>
              <a:gd name="T47" fmla="*/ 131 h 176"/>
              <a:gd name="T48" fmla="*/ 151 w 240"/>
              <a:gd name="T49" fmla="*/ 115 h 176"/>
              <a:gd name="T50" fmla="*/ 152 w 240"/>
              <a:gd name="T51" fmla="*/ 112 h 176"/>
              <a:gd name="T52" fmla="*/ 152 w 240"/>
              <a:gd name="T53" fmla="*/ 110 h 176"/>
              <a:gd name="T54" fmla="*/ 111 w 240"/>
              <a:gd name="T55" fmla="*/ 51 h 176"/>
              <a:gd name="T56" fmla="*/ 89 w 240"/>
              <a:gd name="T57" fmla="*/ 61 h 176"/>
              <a:gd name="T58" fmla="*/ 89 w 240"/>
              <a:gd name="T59" fmla="*/ 67 h 176"/>
              <a:gd name="T60" fmla="*/ 111 w 240"/>
              <a:gd name="T61" fmla="*/ 83 h 176"/>
              <a:gd name="T62" fmla="*/ 148 w 240"/>
              <a:gd name="T63" fmla="*/ 68 h 176"/>
              <a:gd name="T64" fmla="*/ 228 w 240"/>
              <a:gd name="T65" fmla="*/ 43 h 176"/>
              <a:gd name="T66" fmla="*/ 213 w 240"/>
              <a:gd name="T67" fmla="*/ 41 h 176"/>
              <a:gd name="T68" fmla="*/ 183 w 240"/>
              <a:gd name="T69" fmla="*/ 40 h 176"/>
              <a:gd name="T70" fmla="*/ 160 w 240"/>
              <a:gd name="T71" fmla="*/ 60 h 176"/>
              <a:gd name="T72" fmla="*/ 176 w 240"/>
              <a:gd name="T73" fmla="*/ 172 h 176"/>
              <a:gd name="T74" fmla="*/ 220 w 240"/>
              <a:gd name="T75" fmla="*/ 176 h 176"/>
              <a:gd name="T76" fmla="*/ 224 w 240"/>
              <a:gd name="T77" fmla="*/ 120 h 176"/>
              <a:gd name="T78" fmla="*/ 228 w 240"/>
              <a:gd name="T79" fmla="*/ 43 h 176"/>
              <a:gd name="T80" fmla="*/ 224 w 240"/>
              <a:gd name="T81" fmla="*/ 68 h 176"/>
              <a:gd name="T82" fmla="*/ 216 w 240"/>
              <a:gd name="T83" fmla="*/ 168 h 176"/>
              <a:gd name="T84" fmla="*/ 200 w 240"/>
              <a:gd name="T85" fmla="*/ 104 h 176"/>
              <a:gd name="T86" fmla="*/ 184 w 240"/>
              <a:gd name="T87" fmla="*/ 168 h 176"/>
              <a:gd name="T88" fmla="*/ 176 w 240"/>
              <a:gd name="T89" fmla="*/ 68 h 176"/>
              <a:gd name="T90" fmla="*/ 168 w 240"/>
              <a:gd name="T91" fmla="*/ 60 h 176"/>
              <a:gd name="T92" fmla="*/ 197 w 240"/>
              <a:gd name="T93" fmla="*/ 63 h 176"/>
              <a:gd name="T94" fmla="*/ 217 w 240"/>
              <a:gd name="T95" fmla="*/ 48 h 176"/>
              <a:gd name="T96" fmla="*/ 232 w 240"/>
              <a:gd name="T97" fmla="*/ 100 h 176"/>
              <a:gd name="T98" fmla="*/ 200 w 240"/>
              <a:gd name="T99" fmla="*/ 0 h 176"/>
              <a:gd name="T100" fmla="*/ 200 w 240"/>
              <a:gd name="T101" fmla="*/ 8 h 176"/>
              <a:gd name="T102" fmla="*/ 188 w 240"/>
              <a:gd name="T103" fmla="*/ 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40" h="176">
                <a:moveTo>
                  <a:pt x="68" y="43"/>
                </a:moveTo>
                <a:cubicBezTo>
                  <a:pt x="67" y="43"/>
                  <a:pt x="67" y="43"/>
                  <a:pt x="67" y="43"/>
                </a:cubicBezTo>
                <a:cubicBezTo>
                  <a:pt x="57" y="40"/>
                  <a:pt x="57" y="40"/>
                  <a:pt x="57" y="40"/>
                </a:cubicBezTo>
                <a:cubicBezTo>
                  <a:pt x="56" y="40"/>
                  <a:pt x="54" y="40"/>
                  <a:pt x="53" y="41"/>
                </a:cubicBezTo>
                <a:cubicBezTo>
                  <a:pt x="40" y="54"/>
                  <a:pt x="40" y="54"/>
                  <a:pt x="40" y="54"/>
                </a:cubicBezTo>
                <a:cubicBezTo>
                  <a:pt x="27" y="41"/>
                  <a:pt x="27" y="41"/>
                  <a:pt x="27" y="41"/>
                </a:cubicBezTo>
                <a:cubicBezTo>
                  <a:pt x="26" y="40"/>
                  <a:pt x="24" y="40"/>
                  <a:pt x="23" y="40"/>
                </a:cubicBezTo>
                <a:cubicBezTo>
                  <a:pt x="13" y="43"/>
                  <a:pt x="13" y="43"/>
                  <a:pt x="13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5" y="45"/>
                  <a:pt x="0" y="52"/>
                  <a:pt x="0" y="6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10"/>
                  <a:pt x="7" y="118"/>
                  <a:pt x="16" y="120"/>
                </a:cubicBezTo>
                <a:cubicBezTo>
                  <a:pt x="16" y="172"/>
                  <a:pt x="16" y="172"/>
                  <a:pt x="16" y="172"/>
                </a:cubicBezTo>
                <a:cubicBezTo>
                  <a:pt x="16" y="173"/>
                  <a:pt x="16" y="174"/>
                  <a:pt x="17" y="175"/>
                </a:cubicBezTo>
                <a:cubicBezTo>
                  <a:pt x="18" y="176"/>
                  <a:pt x="19" y="176"/>
                  <a:pt x="20" y="176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61" y="176"/>
                  <a:pt x="62" y="176"/>
                  <a:pt x="63" y="175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73" y="118"/>
                  <a:pt x="80" y="110"/>
                  <a:pt x="80" y="10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2"/>
                  <a:pt x="75" y="45"/>
                  <a:pt x="68" y="43"/>
                </a:cubicBezTo>
                <a:close/>
                <a:moveTo>
                  <a:pt x="64" y="111"/>
                </a:moveTo>
                <a:cubicBezTo>
                  <a:pt x="64" y="68"/>
                  <a:pt x="64" y="68"/>
                  <a:pt x="64" y="68"/>
                </a:cubicBezTo>
                <a:cubicBezTo>
                  <a:pt x="64" y="66"/>
                  <a:pt x="62" y="64"/>
                  <a:pt x="60" y="64"/>
                </a:cubicBezTo>
                <a:cubicBezTo>
                  <a:pt x="58" y="64"/>
                  <a:pt x="56" y="66"/>
                  <a:pt x="56" y="68"/>
                </a:cubicBezTo>
                <a:cubicBezTo>
                  <a:pt x="56" y="168"/>
                  <a:pt x="56" y="168"/>
                  <a:pt x="56" y="168"/>
                </a:cubicBezTo>
                <a:cubicBezTo>
                  <a:pt x="44" y="168"/>
                  <a:pt x="44" y="168"/>
                  <a:pt x="44" y="168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06"/>
                  <a:pt x="42" y="104"/>
                  <a:pt x="40" y="104"/>
                </a:cubicBezTo>
                <a:cubicBezTo>
                  <a:pt x="38" y="104"/>
                  <a:pt x="36" y="106"/>
                  <a:pt x="36" y="108"/>
                </a:cubicBezTo>
                <a:cubicBezTo>
                  <a:pt x="36" y="168"/>
                  <a:pt x="36" y="168"/>
                  <a:pt x="36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68"/>
                  <a:pt x="24" y="68"/>
                  <a:pt x="24" y="68"/>
                </a:cubicBezTo>
                <a:cubicBezTo>
                  <a:pt x="24" y="66"/>
                  <a:pt x="22" y="64"/>
                  <a:pt x="20" y="64"/>
                </a:cubicBezTo>
                <a:cubicBezTo>
                  <a:pt x="18" y="64"/>
                  <a:pt x="16" y="66"/>
                  <a:pt x="16" y="68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1" y="110"/>
                  <a:pt x="8" y="105"/>
                  <a:pt x="8" y="100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56"/>
                  <a:pt x="11" y="52"/>
                  <a:pt x="15" y="50"/>
                </a:cubicBezTo>
                <a:cubicBezTo>
                  <a:pt x="23" y="48"/>
                  <a:pt x="23" y="48"/>
                  <a:pt x="23" y="48"/>
                </a:cubicBezTo>
                <a:cubicBezTo>
                  <a:pt x="37" y="63"/>
                  <a:pt x="37" y="63"/>
                  <a:pt x="37" y="63"/>
                </a:cubicBezTo>
                <a:cubicBezTo>
                  <a:pt x="38" y="64"/>
                  <a:pt x="39" y="64"/>
                  <a:pt x="40" y="64"/>
                </a:cubicBezTo>
                <a:cubicBezTo>
                  <a:pt x="41" y="64"/>
                  <a:pt x="42" y="64"/>
                  <a:pt x="43" y="63"/>
                </a:cubicBezTo>
                <a:cubicBezTo>
                  <a:pt x="57" y="48"/>
                  <a:pt x="57" y="48"/>
                  <a:pt x="57" y="48"/>
                </a:cubicBezTo>
                <a:cubicBezTo>
                  <a:pt x="65" y="50"/>
                  <a:pt x="65" y="50"/>
                  <a:pt x="65" y="50"/>
                </a:cubicBezTo>
                <a:cubicBezTo>
                  <a:pt x="69" y="52"/>
                  <a:pt x="72" y="56"/>
                  <a:pt x="72" y="6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5"/>
                  <a:pt x="69" y="110"/>
                  <a:pt x="64" y="111"/>
                </a:cubicBezTo>
                <a:close/>
                <a:moveTo>
                  <a:pt x="40" y="40"/>
                </a:moveTo>
                <a:cubicBezTo>
                  <a:pt x="51" y="40"/>
                  <a:pt x="60" y="31"/>
                  <a:pt x="60" y="20"/>
                </a:cubicBezTo>
                <a:cubicBezTo>
                  <a:pt x="60" y="9"/>
                  <a:pt x="51" y="0"/>
                  <a:pt x="40" y="0"/>
                </a:cubicBezTo>
                <a:cubicBezTo>
                  <a:pt x="29" y="0"/>
                  <a:pt x="20" y="9"/>
                  <a:pt x="20" y="20"/>
                </a:cubicBezTo>
                <a:cubicBezTo>
                  <a:pt x="20" y="31"/>
                  <a:pt x="29" y="40"/>
                  <a:pt x="40" y="40"/>
                </a:cubicBezTo>
                <a:close/>
                <a:moveTo>
                  <a:pt x="40" y="8"/>
                </a:moveTo>
                <a:cubicBezTo>
                  <a:pt x="47" y="8"/>
                  <a:pt x="52" y="13"/>
                  <a:pt x="52" y="20"/>
                </a:cubicBezTo>
                <a:cubicBezTo>
                  <a:pt x="52" y="27"/>
                  <a:pt x="47" y="32"/>
                  <a:pt x="40" y="32"/>
                </a:cubicBezTo>
                <a:cubicBezTo>
                  <a:pt x="33" y="32"/>
                  <a:pt x="28" y="27"/>
                  <a:pt x="28" y="20"/>
                </a:cubicBezTo>
                <a:cubicBezTo>
                  <a:pt x="28" y="13"/>
                  <a:pt x="33" y="8"/>
                  <a:pt x="40" y="8"/>
                </a:cubicBezTo>
                <a:close/>
                <a:moveTo>
                  <a:pt x="152" y="110"/>
                </a:moveTo>
                <a:cubicBezTo>
                  <a:pt x="151" y="110"/>
                  <a:pt x="151" y="110"/>
                  <a:pt x="151" y="109"/>
                </a:cubicBezTo>
                <a:cubicBezTo>
                  <a:pt x="151" y="109"/>
                  <a:pt x="151" y="109"/>
                  <a:pt x="151" y="109"/>
                </a:cubicBezTo>
                <a:cubicBezTo>
                  <a:pt x="135" y="93"/>
                  <a:pt x="135" y="93"/>
                  <a:pt x="135" y="93"/>
                </a:cubicBezTo>
                <a:cubicBezTo>
                  <a:pt x="133" y="92"/>
                  <a:pt x="131" y="92"/>
                  <a:pt x="129" y="93"/>
                </a:cubicBezTo>
                <a:cubicBezTo>
                  <a:pt x="128" y="95"/>
                  <a:pt x="128" y="97"/>
                  <a:pt x="129" y="99"/>
                </a:cubicBezTo>
                <a:cubicBezTo>
                  <a:pt x="138" y="108"/>
                  <a:pt x="138" y="108"/>
                  <a:pt x="138" y="108"/>
                </a:cubicBezTo>
                <a:cubicBezTo>
                  <a:pt x="92" y="108"/>
                  <a:pt x="92" y="108"/>
                  <a:pt x="92" y="108"/>
                </a:cubicBezTo>
                <a:cubicBezTo>
                  <a:pt x="90" y="108"/>
                  <a:pt x="88" y="110"/>
                  <a:pt x="88" y="112"/>
                </a:cubicBezTo>
                <a:cubicBezTo>
                  <a:pt x="88" y="114"/>
                  <a:pt x="90" y="116"/>
                  <a:pt x="92" y="116"/>
                </a:cubicBezTo>
                <a:cubicBezTo>
                  <a:pt x="138" y="116"/>
                  <a:pt x="138" y="116"/>
                  <a:pt x="138" y="116"/>
                </a:cubicBezTo>
                <a:cubicBezTo>
                  <a:pt x="129" y="125"/>
                  <a:pt x="129" y="125"/>
                  <a:pt x="129" y="125"/>
                </a:cubicBezTo>
                <a:cubicBezTo>
                  <a:pt x="128" y="127"/>
                  <a:pt x="128" y="129"/>
                  <a:pt x="129" y="131"/>
                </a:cubicBezTo>
                <a:cubicBezTo>
                  <a:pt x="130" y="132"/>
                  <a:pt x="131" y="132"/>
                  <a:pt x="132" y="132"/>
                </a:cubicBezTo>
                <a:cubicBezTo>
                  <a:pt x="133" y="132"/>
                  <a:pt x="134" y="132"/>
                  <a:pt x="135" y="131"/>
                </a:cubicBezTo>
                <a:cubicBezTo>
                  <a:pt x="151" y="115"/>
                  <a:pt x="151" y="115"/>
                  <a:pt x="151" y="115"/>
                </a:cubicBezTo>
                <a:cubicBezTo>
                  <a:pt x="151" y="115"/>
                  <a:pt x="151" y="114"/>
                  <a:pt x="151" y="114"/>
                </a:cubicBezTo>
                <a:cubicBezTo>
                  <a:pt x="151" y="114"/>
                  <a:pt x="152" y="114"/>
                  <a:pt x="152" y="114"/>
                </a:cubicBezTo>
                <a:cubicBezTo>
                  <a:pt x="152" y="113"/>
                  <a:pt x="152" y="113"/>
                  <a:pt x="152" y="112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52" y="111"/>
                  <a:pt x="152" y="111"/>
                  <a:pt x="152" y="110"/>
                </a:cubicBezTo>
                <a:close/>
                <a:moveTo>
                  <a:pt x="148" y="60"/>
                </a:moveTo>
                <a:cubicBezTo>
                  <a:pt x="102" y="60"/>
                  <a:pt x="102" y="60"/>
                  <a:pt x="102" y="60"/>
                </a:cubicBezTo>
                <a:cubicBezTo>
                  <a:pt x="111" y="51"/>
                  <a:pt x="111" y="51"/>
                  <a:pt x="111" y="51"/>
                </a:cubicBezTo>
                <a:cubicBezTo>
                  <a:pt x="112" y="49"/>
                  <a:pt x="112" y="47"/>
                  <a:pt x="111" y="45"/>
                </a:cubicBezTo>
                <a:cubicBezTo>
                  <a:pt x="109" y="44"/>
                  <a:pt x="107" y="44"/>
                  <a:pt x="105" y="45"/>
                </a:cubicBezTo>
                <a:cubicBezTo>
                  <a:pt x="89" y="61"/>
                  <a:pt x="89" y="61"/>
                  <a:pt x="89" y="61"/>
                </a:cubicBezTo>
                <a:cubicBezTo>
                  <a:pt x="89" y="62"/>
                  <a:pt x="89" y="62"/>
                  <a:pt x="88" y="62"/>
                </a:cubicBezTo>
                <a:cubicBezTo>
                  <a:pt x="88" y="63"/>
                  <a:pt x="88" y="65"/>
                  <a:pt x="88" y="66"/>
                </a:cubicBezTo>
                <a:cubicBezTo>
                  <a:pt x="89" y="66"/>
                  <a:pt x="89" y="66"/>
                  <a:pt x="89" y="67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6" y="84"/>
                  <a:pt x="107" y="84"/>
                  <a:pt x="108" y="84"/>
                </a:cubicBezTo>
                <a:cubicBezTo>
                  <a:pt x="109" y="84"/>
                  <a:pt x="110" y="84"/>
                  <a:pt x="111" y="83"/>
                </a:cubicBezTo>
                <a:cubicBezTo>
                  <a:pt x="112" y="81"/>
                  <a:pt x="112" y="79"/>
                  <a:pt x="111" y="77"/>
                </a:cubicBezTo>
                <a:cubicBezTo>
                  <a:pt x="102" y="68"/>
                  <a:pt x="102" y="68"/>
                  <a:pt x="102" y="68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50" y="68"/>
                  <a:pt x="152" y="66"/>
                  <a:pt x="152" y="64"/>
                </a:cubicBezTo>
                <a:cubicBezTo>
                  <a:pt x="152" y="62"/>
                  <a:pt x="150" y="60"/>
                  <a:pt x="148" y="60"/>
                </a:cubicBezTo>
                <a:close/>
                <a:moveTo>
                  <a:pt x="228" y="43"/>
                </a:moveTo>
                <a:cubicBezTo>
                  <a:pt x="227" y="43"/>
                  <a:pt x="227" y="43"/>
                  <a:pt x="227" y="43"/>
                </a:cubicBezTo>
                <a:cubicBezTo>
                  <a:pt x="217" y="40"/>
                  <a:pt x="217" y="40"/>
                  <a:pt x="217" y="40"/>
                </a:cubicBezTo>
                <a:cubicBezTo>
                  <a:pt x="216" y="40"/>
                  <a:pt x="214" y="40"/>
                  <a:pt x="213" y="41"/>
                </a:cubicBezTo>
                <a:cubicBezTo>
                  <a:pt x="200" y="54"/>
                  <a:pt x="200" y="54"/>
                  <a:pt x="200" y="54"/>
                </a:cubicBezTo>
                <a:cubicBezTo>
                  <a:pt x="187" y="41"/>
                  <a:pt x="187" y="41"/>
                  <a:pt x="187" y="41"/>
                </a:cubicBezTo>
                <a:cubicBezTo>
                  <a:pt x="186" y="40"/>
                  <a:pt x="184" y="40"/>
                  <a:pt x="183" y="40"/>
                </a:cubicBezTo>
                <a:cubicBezTo>
                  <a:pt x="173" y="43"/>
                  <a:pt x="173" y="43"/>
                  <a:pt x="173" y="43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165" y="45"/>
                  <a:pt x="160" y="52"/>
                  <a:pt x="160" y="60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60" y="110"/>
                  <a:pt x="167" y="118"/>
                  <a:pt x="176" y="120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76" y="173"/>
                  <a:pt x="176" y="174"/>
                  <a:pt x="177" y="175"/>
                </a:cubicBezTo>
                <a:cubicBezTo>
                  <a:pt x="178" y="176"/>
                  <a:pt x="179" y="176"/>
                  <a:pt x="180" y="176"/>
                </a:cubicBezTo>
                <a:cubicBezTo>
                  <a:pt x="220" y="176"/>
                  <a:pt x="220" y="176"/>
                  <a:pt x="220" y="176"/>
                </a:cubicBezTo>
                <a:cubicBezTo>
                  <a:pt x="221" y="176"/>
                  <a:pt x="222" y="176"/>
                  <a:pt x="223" y="175"/>
                </a:cubicBezTo>
                <a:cubicBezTo>
                  <a:pt x="224" y="174"/>
                  <a:pt x="224" y="173"/>
                  <a:pt x="224" y="17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33" y="118"/>
                  <a:pt x="240" y="110"/>
                  <a:pt x="240" y="100"/>
                </a:cubicBezTo>
                <a:cubicBezTo>
                  <a:pt x="240" y="60"/>
                  <a:pt x="240" y="60"/>
                  <a:pt x="240" y="60"/>
                </a:cubicBezTo>
                <a:cubicBezTo>
                  <a:pt x="240" y="52"/>
                  <a:pt x="235" y="45"/>
                  <a:pt x="228" y="43"/>
                </a:cubicBezTo>
                <a:close/>
                <a:moveTo>
                  <a:pt x="232" y="100"/>
                </a:moveTo>
                <a:cubicBezTo>
                  <a:pt x="232" y="105"/>
                  <a:pt x="229" y="110"/>
                  <a:pt x="224" y="111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4" y="66"/>
                  <a:pt x="222" y="64"/>
                  <a:pt x="220" y="64"/>
                </a:cubicBezTo>
                <a:cubicBezTo>
                  <a:pt x="218" y="64"/>
                  <a:pt x="216" y="66"/>
                  <a:pt x="216" y="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04" y="168"/>
                  <a:pt x="204" y="168"/>
                  <a:pt x="204" y="168"/>
                </a:cubicBezTo>
                <a:cubicBezTo>
                  <a:pt x="204" y="108"/>
                  <a:pt x="204" y="108"/>
                  <a:pt x="204" y="108"/>
                </a:cubicBezTo>
                <a:cubicBezTo>
                  <a:pt x="204" y="106"/>
                  <a:pt x="202" y="104"/>
                  <a:pt x="200" y="104"/>
                </a:cubicBezTo>
                <a:cubicBezTo>
                  <a:pt x="198" y="104"/>
                  <a:pt x="196" y="106"/>
                  <a:pt x="196" y="108"/>
                </a:cubicBezTo>
                <a:cubicBezTo>
                  <a:pt x="196" y="168"/>
                  <a:pt x="196" y="168"/>
                  <a:pt x="196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84" y="68"/>
                  <a:pt x="184" y="68"/>
                  <a:pt x="184" y="68"/>
                </a:cubicBezTo>
                <a:cubicBezTo>
                  <a:pt x="184" y="66"/>
                  <a:pt x="182" y="64"/>
                  <a:pt x="180" y="64"/>
                </a:cubicBezTo>
                <a:cubicBezTo>
                  <a:pt x="178" y="64"/>
                  <a:pt x="176" y="66"/>
                  <a:pt x="176" y="68"/>
                </a:cubicBezTo>
                <a:cubicBezTo>
                  <a:pt x="176" y="111"/>
                  <a:pt x="176" y="111"/>
                  <a:pt x="176" y="111"/>
                </a:cubicBezTo>
                <a:cubicBezTo>
                  <a:pt x="171" y="110"/>
                  <a:pt x="168" y="105"/>
                  <a:pt x="168" y="100"/>
                </a:cubicBezTo>
                <a:cubicBezTo>
                  <a:pt x="168" y="60"/>
                  <a:pt x="168" y="60"/>
                  <a:pt x="168" y="60"/>
                </a:cubicBezTo>
                <a:cubicBezTo>
                  <a:pt x="168" y="56"/>
                  <a:pt x="171" y="52"/>
                  <a:pt x="175" y="50"/>
                </a:cubicBezTo>
                <a:cubicBezTo>
                  <a:pt x="183" y="48"/>
                  <a:pt x="183" y="48"/>
                  <a:pt x="183" y="48"/>
                </a:cubicBezTo>
                <a:cubicBezTo>
                  <a:pt x="197" y="63"/>
                  <a:pt x="197" y="63"/>
                  <a:pt x="197" y="63"/>
                </a:cubicBezTo>
                <a:cubicBezTo>
                  <a:pt x="198" y="64"/>
                  <a:pt x="199" y="64"/>
                  <a:pt x="200" y="64"/>
                </a:cubicBezTo>
                <a:cubicBezTo>
                  <a:pt x="201" y="64"/>
                  <a:pt x="202" y="64"/>
                  <a:pt x="203" y="63"/>
                </a:cubicBezTo>
                <a:cubicBezTo>
                  <a:pt x="217" y="48"/>
                  <a:pt x="217" y="48"/>
                  <a:pt x="217" y="48"/>
                </a:cubicBezTo>
                <a:cubicBezTo>
                  <a:pt x="225" y="50"/>
                  <a:pt x="225" y="50"/>
                  <a:pt x="225" y="50"/>
                </a:cubicBezTo>
                <a:cubicBezTo>
                  <a:pt x="229" y="52"/>
                  <a:pt x="232" y="56"/>
                  <a:pt x="232" y="60"/>
                </a:cubicBezTo>
                <a:lnTo>
                  <a:pt x="232" y="100"/>
                </a:lnTo>
                <a:close/>
                <a:moveTo>
                  <a:pt x="200" y="40"/>
                </a:moveTo>
                <a:cubicBezTo>
                  <a:pt x="211" y="40"/>
                  <a:pt x="220" y="31"/>
                  <a:pt x="220" y="20"/>
                </a:cubicBezTo>
                <a:cubicBezTo>
                  <a:pt x="220" y="9"/>
                  <a:pt x="211" y="0"/>
                  <a:pt x="200" y="0"/>
                </a:cubicBezTo>
                <a:cubicBezTo>
                  <a:pt x="189" y="0"/>
                  <a:pt x="180" y="9"/>
                  <a:pt x="180" y="20"/>
                </a:cubicBezTo>
                <a:cubicBezTo>
                  <a:pt x="180" y="31"/>
                  <a:pt x="189" y="40"/>
                  <a:pt x="200" y="40"/>
                </a:cubicBezTo>
                <a:close/>
                <a:moveTo>
                  <a:pt x="200" y="8"/>
                </a:moveTo>
                <a:cubicBezTo>
                  <a:pt x="207" y="8"/>
                  <a:pt x="212" y="13"/>
                  <a:pt x="212" y="20"/>
                </a:cubicBezTo>
                <a:cubicBezTo>
                  <a:pt x="212" y="27"/>
                  <a:pt x="207" y="32"/>
                  <a:pt x="200" y="32"/>
                </a:cubicBezTo>
                <a:cubicBezTo>
                  <a:pt x="193" y="32"/>
                  <a:pt x="188" y="27"/>
                  <a:pt x="188" y="20"/>
                </a:cubicBezTo>
                <a:cubicBezTo>
                  <a:pt x="188" y="13"/>
                  <a:pt x="193" y="8"/>
                  <a:pt x="200" y="8"/>
                </a:cubicBezTo>
                <a:close/>
              </a:path>
            </a:pathLst>
          </a:custGeom>
          <a:solidFill>
            <a:srgbClr val="2939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0" name="Text Box 36">
            <a:extLst>
              <a:ext uri="{FF2B5EF4-FFF2-40B4-BE49-F238E27FC236}">
                <a16:creationId xmlns:a16="http://schemas.microsoft.com/office/drawing/2014/main" id="{1CB328E8-B74D-408D-871D-6E3AC4D7445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304847" y="5085453"/>
            <a:ext cx="2937854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500" tIns="0" rIns="0" bIns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51372">
              <a:spcBef>
                <a:spcPct val="20000"/>
              </a:spcBef>
            </a:pPr>
            <a:r>
              <a:rPr lang="en-GB" sz="1100" b="1" dirty="0">
                <a:solidFill>
                  <a:srgbClr val="293947"/>
                </a:solidFill>
                <a:latin typeface="Arial" panose="020B0604020202020204"/>
                <a:cs typeface="Arial" charset="0"/>
              </a:rPr>
              <a:t>Digitise Adult Social Care</a:t>
            </a:r>
          </a:p>
          <a:p>
            <a:pPr algn="ctr" defTabSz="651372">
              <a:spcBef>
                <a:spcPct val="20000"/>
              </a:spcBef>
            </a:pPr>
            <a:r>
              <a:rPr lang="en-GB" sz="1050" dirty="0">
                <a:solidFill>
                  <a:srgbClr val="141414"/>
                </a:solidFill>
                <a:latin typeface="Arial" panose="020B0604020202020204"/>
                <a:cs typeface="Arial" charset="0"/>
              </a:rPr>
              <a:t>Improving digital maturity of Adult Social Care throughout the ICS</a:t>
            </a:r>
          </a:p>
        </p:txBody>
      </p:sp>
      <p:sp>
        <p:nvSpPr>
          <p:cNvPr id="51" name="Circle: Hollow 32">
            <a:extLst>
              <a:ext uri="{FF2B5EF4-FFF2-40B4-BE49-F238E27FC236}">
                <a16:creationId xmlns:a16="http://schemas.microsoft.com/office/drawing/2014/main" id="{7D9E02EA-6B10-42FD-BF19-9EE0C453DC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61135" y="5044375"/>
            <a:ext cx="565396" cy="571267"/>
          </a:xfrm>
          <a:prstGeom prst="donut">
            <a:avLst>
              <a:gd name="adj" fmla="val 672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b="1">
              <a:solidFill>
                <a:schemeClr val="tx1"/>
              </a:solidFill>
            </a:endParaRPr>
          </a:p>
        </p:txBody>
      </p:sp>
      <p:grpSp>
        <p:nvGrpSpPr>
          <p:cNvPr id="52" name="Google Shape;7462;p168">
            <a:extLst>
              <a:ext uri="{FF2B5EF4-FFF2-40B4-BE49-F238E27FC236}">
                <a16:creationId xmlns:a16="http://schemas.microsoft.com/office/drawing/2014/main" id="{8AD97376-49DB-4D38-BEE6-B193590CAD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47525" y="5152975"/>
            <a:ext cx="376484" cy="379062"/>
            <a:chOff x="10845801" y="7108825"/>
            <a:chExt cx="500063" cy="495301"/>
          </a:xfrm>
        </p:grpSpPr>
        <p:sp>
          <p:nvSpPr>
            <p:cNvPr id="53" name="Google Shape;7463;p168">
              <a:extLst>
                <a:ext uri="{FF2B5EF4-FFF2-40B4-BE49-F238E27FC236}">
                  <a16:creationId xmlns:a16="http://schemas.microsoft.com/office/drawing/2014/main" id="{4838CAC9-36DB-4EE5-BBDA-15857AABA414}"/>
                </a:ext>
              </a:extLst>
            </p:cNvPr>
            <p:cNvSpPr/>
            <p:nvPr/>
          </p:nvSpPr>
          <p:spPr>
            <a:xfrm>
              <a:off x="10966451" y="7169150"/>
              <a:ext cx="192088" cy="192088"/>
            </a:xfrm>
            <a:custGeom>
              <a:avLst/>
              <a:gdLst/>
              <a:ahLst/>
              <a:cxnLst/>
              <a:rect l="l" t="t" r="r" b="b"/>
              <a:pathLst>
                <a:path w="92" h="92" extrusionOk="0">
                  <a:moveTo>
                    <a:pt x="7" y="92"/>
                  </a:moveTo>
                  <a:cubicBezTo>
                    <a:pt x="84" y="92"/>
                    <a:pt x="84" y="92"/>
                    <a:pt x="84" y="92"/>
                  </a:cubicBezTo>
                  <a:cubicBezTo>
                    <a:pt x="89" y="92"/>
                    <a:pt x="92" y="89"/>
                    <a:pt x="92" y="84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2" y="71"/>
                    <a:pt x="90" y="68"/>
                    <a:pt x="87" y="67"/>
                  </a:cubicBezTo>
                  <a:cubicBezTo>
                    <a:pt x="68" y="59"/>
                    <a:pt x="62" y="55"/>
                    <a:pt x="61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0"/>
                    <a:pt x="65" y="47"/>
                    <a:pt x="67" y="43"/>
                  </a:cubicBezTo>
                  <a:cubicBezTo>
                    <a:pt x="69" y="41"/>
                    <a:pt x="70" y="38"/>
                    <a:pt x="70" y="34"/>
                  </a:cubicBezTo>
                  <a:cubicBezTo>
                    <a:pt x="70" y="32"/>
                    <a:pt x="69" y="30"/>
                    <a:pt x="68" y="29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8"/>
                    <a:pt x="60" y="0"/>
                    <a:pt x="46" y="0"/>
                  </a:cubicBezTo>
                  <a:cubicBezTo>
                    <a:pt x="32" y="0"/>
                    <a:pt x="23" y="8"/>
                    <a:pt x="23" y="21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2" y="30"/>
                    <a:pt x="22" y="32"/>
                    <a:pt x="22" y="34"/>
                  </a:cubicBezTo>
                  <a:cubicBezTo>
                    <a:pt x="22" y="38"/>
                    <a:pt x="23" y="41"/>
                    <a:pt x="25" y="43"/>
                  </a:cubicBezTo>
                  <a:cubicBezTo>
                    <a:pt x="27" y="47"/>
                    <a:pt x="29" y="50"/>
                    <a:pt x="31" y="53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29" y="55"/>
                    <a:pt x="24" y="59"/>
                    <a:pt x="5" y="67"/>
                  </a:cubicBezTo>
                  <a:cubicBezTo>
                    <a:pt x="2" y="68"/>
                    <a:pt x="0" y="71"/>
                    <a:pt x="0" y="7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9"/>
                    <a:pt x="3" y="92"/>
                    <a:pt x="7" y="92"/>
                  </a:cubicBezTo>
                  <a:close/>
                  <a:moveTo>
                    <a:pt x="9" y="75"/>
                  </a:moveTo>
                  <a:cubicBezTo>
                    <a:pt x="36" y="65"/>
                    <a:pt x="39" y="60"/>
                    <a:pt x="40" y="57"/>
                  </a:cubicBezTo>
                  <a:cubicBezTo>
                    <a:pt x="41" y="57"/>
                    <a:pt x="41" y="56"/>
                    <a:pt x="41" y="5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0"/>
                    <a:pt x="40" y="49"/>
                    <a:pt x="39" y="48"/>
                  </a:cubicBezTo>
                  <a:cubicBezTo>
                    <a:pt x="37" y="46"/>
                    <a:pt x="35" y="42"/>
                    <a:pt x="34" y="39"/>
                  </a:cubicBezTo>
                  <a:cubicBezTo>
                    <a:pt x="34" y="38"/>
                    <a:pt x="33" y="37"/>
                    <a:pt x="32" y="36"/>
                  </a:cubicBezTo>
                  <a:cubicBezTo>
                    <a:pt x="32" y="36"/>
                    <a:pt x="31" y="35"/>
                    <a:pt x="31" y="34"/>
                  </a:cubicBezTo>
                  <a:cubicBezTo>
                    <a:pt x="31" y="34"/>
                    <a:pt x="32" y="33"/>
                    <a:pt x="32" y="33"/>
                  </a:cubicBezTo>
                  <a:cubicBezTo>
                    <a:pt x="33" y="32"/>
                    <a:pt x="33" y="31"/>
                    <a:pt x="33" y="30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13"/>
                    <a:pt x="37" y="9"/>
                    <a:pt x="46" y="9"/>
                  </a:cubicBezTo>
                  <a:cubicBezTo>
                    <a:pt x="55" y="9"/>
                    <a:pt x="59" y="13"/>
                    <a:pt x="59" y="2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1"/>
                    <a:pt x="59" y="32"/>
                    <a:pt x="60" y="33"/>
                  </a:cubicBezTo>
                  <a:cubicBezTo>
                    <a:pt x="60" y="33"/>
                    <a:pt x="60" y="34"/>
                    <a:pt x="60" y="34"/>
                  </a:cubicBezTo>
                  <a:cubicBezTo>
                    <a:pt x="60" y="35"/>
                    <a:pt x="60" y="36"/>
                    <a:pt x="60" y="36"/>
                  </a:cubicBezTo>
                  <a:cubicBezTo>
                    <a:pt x="59" y="37"/>
                    <a:pt x="58" y="38"/>
                    <a:pt x="58" y="39"/>
                  </a:cubicBezTo>
                  <a:cubicBezTo>
                    <a:pt x="57" y="42"/>
                    <a:pt x="55" y="46"/>
                    <a:pt x="53" y="48"/>
                  </a:cubicBezTo>
                  <a:cubicBezTo>
                    <a:pt x="52" y="49"/>
                    <a:pt x="51" y="50"/>
                    <a:pt x="51" y="51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1" y="56"/>
                    <a:pt x="51" y="57"/>
                    <a:pt x="51" y="57"/>
                  </a:cubicBezTo>
                  <a:cubicBezTo>
                    <a:pt x="53" y="60"/>
                    <a:pt x="56" y="65"/>
                    <a:pt x="83" y="75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9" y="82"/>
                    <a:pt x="9" y="82"/>
                    <a:pt x="9" y="82"/>
                  </a:cubicBezTo>
                  <a:lnTo>
                    <a:pt x="9" y="75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spcFirstLastPara="1" wrap="square" lIns="80675" tIns="40325" rIns="80675" bIns="403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88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4" name="Google Shape;7464;p168">
              <a:extLst>
                <a:ext uri="{FF2B5EF4-FFF2-40B4-BE49-F238E27FC236}">
                  <a16:creationId xmlns:a16="http://schemas.microsoft.com/office/drawing/2014/main" id="{2948D058-2174-4537-8630-DF23EFB1DA47}"/>
                </a:ext>
              </a:extLst>
            </p:cNvPr>
            <p:cNvSpPr/>
            <p:nvPr/>
          </p:nvSpPr>
          <p:spPr>
            <a:xfrm>
              <a:off x="11118851" y="7208838"/>
              <a:ext cx="115888" cy="152400"/>
            </a:xfrm>
            <a:custGeom>
              <a:avLst/>
              <a:gdLst/>
              <a:ahLst/>
              <a:cxnLst/>
              <a:rect l="l" t="t" r="r" b="b"/>
              <a:pathLst>
                <a:path w="56" h="73" extrusionOk="0">
                  <a:moveTo>
                    <a:pt x="5" y="40"/>
                  </a:moveTo>
                  <a:cubicBezTo>
                    <a:pt x="6" y="42"/>
                    <a:pt x="9" y="43"/>
                    <a:pt x="11" y="41"/>
                  </a:cubicBezTo>
                  <a:cubicBezTo>
                    <a:pt x="14" y="40"/>
                    <a:pt x="14" y="37"/>
                    <a:pt x="13" y="35"/>
                  </a:cubicBezTo>
                  <a:cubicBezTo>
                    <a:pt x="12" y="34"/>
                    <a:pt x="12" y="32"/>
                    <a:pt x="11" y="31"/>
                  </a:cubicBezTo>
                  <a:cubicBezTo>
                    <a:pt x="11" y="30"/>
                    <a:pt x="10" y="28"/>
                    <a:pt x="10" y="28"/>
                  </a:cubicBezTo>
                  <a:cubicBezTo>
                    <a:pt x="10" y="27"/>
                    <a:pt x="11" y="26"/>
                    <a:pt x="11" y="24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4"/>
                    <a:pt x="12" y="10"/>
                    <a:pt x="19" y="10"/>
                  </a:cubicBezTo>
                  <a:cubicBezTo>
                    <a:pt x="27" y="10"/>
                    <a:pt x="28" y="14"/>
                    <a:pt x="28" y="17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6"/>
                    <a:pt x="28" y="27"/>
                    <a:pt x="29" y="28"/>
                  </a:cubicBezTo>
                  <a:cubicBezTo>
                    <a:pt x="28" y="29"/>
                    <a:pt x="28" y="30"/>
                    <a:pt x="27" y="31"/>
                  </a:cubicBezTo>
                  <a:cubicBezTo>
                    <a:pt x="27" y="33"/>
                    <a:pt x="25" y="36"/>
                    <a:pt x="24" y="37"/>
                  </a:cubicBezTo>
                  <a:cubicBezTo>
                    <a:pt x="23" y="38"/>
                    <a:pt x="22" y="40"/>
                    <a:pt x="22" y="4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4"/>
                    <a:pt x="22" y="45"/>
                    <a:pt x="23" y="45"/>
                  </a:cubicBezTo>
                  <a:cubicBezTo>
                    <a:pt x="23" y="48"/>
                    <a:pt x="26" y="52"/>
                    <a:pt x="46" y="60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6" y="63"/>
                    <a:pt x="24" y="66"/>
                    <a:pt x="24" y="68"/>
                  </a:cubicBezTo>
                  <a:cubicBezTo>
                    <a:pt x="24" y="71"/>
                    <a:pt x="26" y="73"/>
                    <a:pt x="29" y="73"/>
                  </a:cubicBezTo>
                  <a:cubicBezTo>
                    <a:pt x="49" y="73"/>
                    <a:pt x="49" y="73"/>
                    <a:pt x="49" y="73"/>
                  </a:cubicBezTo>
                  <a:cubicBezTo>
                    <a:pt x="53" y="73"/>
                    <a:pt x="56" y="70"/>
                    <a:pt x="56" y="6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55"/>
                    <a:pt x="54" y="52"/>
                    <a:pt x="51" y="51"/>
                  </a:cubicBezTo>
                  <a:cubicBezTo>
                    <a:pt x="38" y="46"/>
                    <a:pt x="34" y="44"/>
                    <a:pt x="32" y="42"/>
                  </a:cubicBezTo>
                  <a:cubicBezTo>
                    <a:pt x="34" y="40"/>
                    <a:pt x="35" y="38"/>
                    <a:pt x="36" y="35"/>
                  </a:cubicBezTo>
                  <a:cubicBezTo>
                    <a:pt x="38" y="33"/>
                    <a:pt x="39" y="30"/>
                    <a:pt x="39" y="28"/>
                  </a:cubicBezTo>
                  <a:cubicBezTo>
                    <a:pt x="39" y="26"/>
                    <a:pt x="39" y="25"/>
                    <a:pt x="38" y="23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7"/>
                    <a:pt x="31" y="0"/>
                    <a:pt x="19" y="0"/>
                  </a:cubicBezTo>
                  <a:cubicBezTo>
                    <a:pt x="8" y="0"/>
                    <a:pt x="1" y="7"/>
                    <a:pt x="1" y="17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5"/>
                    <a:pt x="0" y="26"/>
                    <a:pt x="0" y="28"/>
                  </a:cubicBezTo>
                  <a:cubicBezTo>
                    <a:pt x="0" y="30"/>
                    <a:pt x="1" y="33"/>
                    <a:pt x="3" y="35"/>
                  </a:cubicBezTo>
                  <a:cubicBezTo>
                    <a:pt x="3" y="36"/>
                    <a:pt x="4" y="38"/>
                    <a:pt x="5" y="4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spcFirstLastPara="1" wrap="square" lIns="80675" tIns="40325" rIns="80675" bIns="403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88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5" name="Google Shape;7465;p168">
              <a:extLst>
                <a:ext uri="{FF2B5EF4-FFF2-40B4-BE49-F238E27FC236}">
                  <a16:creationId xmlns:a16="http://schemas.microsoft.com/office/drawing/2014/main" id="{0462EFC2-7123-4585-AD44-DF80C2CC4BB1}"/>
                </a:ext>
              </a:extLst>
            </p:cNvPr>
            <p:cNvSpPr/>
            <p:nvPr/>
          </p:nvSpPr>
          <p:spPr>
            <a:xfrm>
              <a:off x="10999788" y="7513638"/>
              <a:ext cx="192088" cy="90488"/>
            </a:xfrm>
            <a:custGeom>
              <a:avLst/>
              <a:gdLst/>
              <a:ahLst/>
              <a:cxnLst/>
              <a:rect l="l" t="t" r="r" b="b"/>
              <a:pathLst>
                <a:path w="92" h="43" extrusionOk="0">
                  <a:moveTo>
                    <a:pt x="87" y="4"/>
                  </a:moveTo>
                  <a:cubicBezTo>
                    <a:pt x="86" y="1"/>
                    <a:pt x="84" y="0"/>
                    <a:pt x="81" y="0"/>
                  </a:cubicBezTo>
                  <a:cubicBezTo>
                    <a:pt x="79" y="0"/>
                    <a:pt x="77" y="3"/>
                    <a:pt x="77" y="6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3"/>
                    <a:pt x="13" y="0"/>
                    <a:pt x="10" y="0"/>
                  </a:cubicBezTo>
                  <a:cubicBezTo>
                    <a:pt x="8" y="0"/>
                    <a:pt x="5" y="1"/>
                    <a:pt x="5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4"/>
                    <a:pt x="0" y="34"/>
                  </a:cubicBezTo>
                  <a:cubicBezTo>
                    <a:pt x="0" y="39"/>
                    <a:pt x="4" y="43"/>
                    <a:pt x="10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7" y="43"/>
                    <a:pt x="92" y="39"/>
                    <a:pt x="92" y="34"/>
                  </a:cubicBezTo>
                  <a:cubicBezTo>
                    <a:pt x="92" y="34"/>
                    <a:pt x="92" y="33"/>
                    <a:pt x="92" y="33"/>
                  </a:cubicBezTo>
                  <a:lnTo>
                    <a:pt x="87" y="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spcFirstLastPara="1" wrap="square" lIns="80675" tIns="40325" rIns="80675" bIns="403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88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6" name="Google Shape;7466;p168">
              <a:extLst>
                <a:ext uri="{FF2B5EF4-FFF2-40B4-BE49-F238E27FC236}">
                  <a16:creationId xmlns:a16="http://schemas.microsoft.com/office/drawing/2014/main" id="{57B2CEE8-2F60-41C3-B08A-806BED1704E6}"/>
                </a:ext>
              </a:extLst>
            </p:cNvPr>
            <p:cNvSpPr/>
            <p:nvPr/>
          </p:nvSpPr>
          <p:spPr>
            <a:xfrm>
              <a:off x="10845801" y="7108825"/>
              <a:ext cx="500063" cy="376238"/>
            </a:xfrm>
            <a:custGeom>
              <a:avLst/>
              <a:gdLst/>
              <a:ahLst/>
              <a:cxnLst/>
              <a:rect l="l" t="t" r="r" b="b"/>
              <a:pathLst>
                <a:path w="240" h="180" extrusionOk="0">
                  <a:moveTo>
                    <a:pt x="219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70"/>
                    <a:pt x="9" y="180"/>
                    <a:pt x="21" y="180"/>
                  </a:cubicBezTo>
                  <a:cubicBezTo>
                    <a:pt x="219" y="180"/>
                    <a:pt x="219" y="180"/>
                    <a:pt x="219" y="180"/>
                  </a:cubicBezTo>
                  <a:cubicBezTo>
                    <a:pt x="230" y="180"/>
                    <a:pt x="240" y="170"/>
                    <a:pt x="240" y="158"/>
                  </a:cubicBezTo>
                  <a:cubicBezTo>
                    <a:pt x="240" y="21"/>
                    <a:pt x="240" y="21"/>
                    <a:pt x="240" y="21"/>
                  </a:cubicBezTo>
                  <a:cubicBezTo>
                    <a:pt x="240" y="9"/>
                    <a:pt x="230" y="0"/>
                    <a:pt x="219" y="0"/>
                  </a:cubicBezTo>
                  <a:close/>
                  <a:moveTo>
                    <a:pt x="21" y="9"/>
                  </a:moveTo>
                  <a:cubicBezTo>
                    <a:pt x="219" y="9"/>
                    <a:pt x="219" y="9"/>
                    <a:pt x="219" y="9"/>
                  </a:cubicBezTo>
                  <a:cubicBezTo>
                    <a:pt x="225" y="9"/>
                    <a:pt x="230" y="15"/>
                    <a:pt x="230" y="21"/>
                  </a:cubicBezTo>
                  <a:cubicBezTo>
                    <a:pt x="230" y="140"/>
                    <a:pt x="230" y="140"/>
                    <a:pt x="230" y="140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5"/>
                    <a:pt x="15" y="9"/>
                    <a:pt x="21" y="9"/>
                  </a:cubicBezTo>
                  <a:close/>
                  <a:moveTo>
                    <a:pt x="219" y="170"/>
                  </a:moveTo>
                  <a:cubicBezTo>
                    <a:pt x="21" y="170"/>
                    <a:pt x="21" y="170"/>
                    <a:pt x="21" y="170"/>
                  </a:cubicBezTo>
                  <a:cubicBezTo>
                    <a:pt x="15" y="170"/>
                    <a:pt x="10" y="165"/>
                    <a:pt x="10" y="158"/>
                  </a:cubicBezTo>
                  <a:cubicBezTo>
                    <a:pt x="10" y="150"/>
                    <a:pt x="10" y="150"/>
                    <a:pt x="10" y="150"/>
                  </a:cubicBezTo>
                  <a:cubicBezTo>
                    <a:pt x="230" y="150"/>
                    <a:pt x="230" y="150"/>
                    <a:pt x="230" y="150"/>
                  </a:cubicBezTo>
                  <a:cubicBezTo>
                    <a:pt x="230" y="158"/>
                    <a:pt x="230" y="158"/>
                    <a:pt x="230" y="158"/>
                  </a:cubicBezTo>
                  <a:cubicBezTo>
                    <a:pt x="230" y="165"/>
                    <a:pt x="225" y="170"/>
                    <a:pt x="219" y="17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spcFirstLastPara="1" wrap="square" lIns="80675" tIns="40325" rIns="80675" bIns="403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88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pic>
        <p:nvPicPr>
          <p:cNvPr id="57" name="Graphic 36" descr="Link outline">
            <a:extLst>
              <a:ext uri="{FF2B5EF4-FFF2-40B4-BE49-F238E27FC236}">
                <a16:creationId xmlns:a16="http://schemas.microsoft.com/office/drawing/2014/main" id="{48FB3EFC-B0DB-4C11-ADD7-5A1A25F891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31046" y="2730248"/>
            <a:ext cx="464279" cy="464279"/>
          </a:xfrm>
          <a:prstGeom prst="rect">
            <a:avLst/>
          </a:prstGeom>
        </p:spPr>
      </p:pic>
      <p:sp>
        <p:nvSpPr>
          <p:cNvPr id="58" name="Circle: Hollow 37">
            <a:extLst>
              <a:ext uri="{FF2B5EF4-FFF2-40B4-BE49-F238E27FC236}">
                <a16:creationId xmlns:a16="http://schemas.microsoft.com/office/drawing/2014/main" id="{AE7A77A4-E6CE-4DE3-ACA2-4039E25FFD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64344" y="2701128"/>
            <a:ext cx="565396" cy="571267"/>
          </a:xfrm>
          <a:prstGeom prst="donut">
            <a:avLst>
              <a:gd name="adj" fmla="val 672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b="1">
              <a:solidFill>
                <a:schemeClr val="tx1"/>
              </a:solidFill>
            </a:endParaRPr>
          </a:p>
        </p:txBody>
      </p:sp>
      <p:sp>
        <p:nvSpPr>
          <p:cNvPr id="59" name="Text Box 36">
            <a:extLst>
              <a:ext uri="{FF2B5EF4-FFF2-40B4-BE49-F238E27FC236}">
                <a16:creationId xmlns:a16="http://schemas.microsoft.com/office/drawing/2014/main" id="{4B6ED7A3-D220-48E3-A155-755674AE0735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214570" y="2704837"/>
            <a:ext cx="2301031" cy="92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500" tIns="0" rIns="0" bIns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29394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Development of data access &amp; BI</a:t>
            </a:r>
          </a:p>
          <a:p>
            <a:pPr algn="ctr">
              <a:defRPr/>
            </a:pPr>
            <a:r>
              <a:rPr lang="en-GB" sz="1050" dirty="0">
                <a:solidFill>
                  <a:srgbClr val="141414"/>
                </a:solidFill>
                <a:latin typeface="Arial" panose="020B0604020202020204"/>
                <a:cs typeface="Arial"/>
                <a:sym typeface="Arial" panose="020B0604020202020204" pitchFamily="34" charset="0"/>
              </a:rPr>
              <a:t>Comprehensive, system-level information asset management (aka Corporate DW) to drive evidence-based decision making and service improvement.</a:t>
            </a:r>
            <a:endParaRPr lang="en-GB" sz="1050" dirty="0">
              <a:solidFill>
                <a:srgbClr val="141414"/>
              </a:solidFill>
              <a:latin typeface="Arial" panose="020B0604020202020204"/>
              <a:cs typeface="Arial"/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0FC6E3FB-97E2-1A21-6258-D152DD13303B}"/>
              </a:ext>
            </a:extLst>
          </p:cNvPr>
          <p:cNvSpPr txBox="1">
            <a:spLocks/>
          </p:cNvSpPr>
          <p:nvPr/>
        </p:nvSpPr>
        <p:spPr>
          <a:xfrm>
            <a:off x="9529762" y="6444477"/>
            <a:ext cx="1824037" cy="276998"/>
          </a:xfrm>
          <a:prstGeom prst="rect">
            <a:avLst/>
          </a:prstGeom>
        </p:spPr>
        <p:txBody>
          <a:bodyPr lIns="0" tIns="46800" rIns="0" bIns="46800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D8E907E-315C-F745-8CA6-CE49E976B74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42F3020-1D32-62AF-E831-72CA6E56C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0601"/>
            <a:ext cx="7321550" cy="273050"/>
          </a:xfrm>
        </p:spPr>
        <p:txBody>
          <a:bodyPr/>
          <a:lstStyle/>
          <a:p>
            <a:r>
              <a:rPr lang="en-US" dirty="0"/>
              <a:t>Staffordshire and Stoke-on-Trent Integrated Care Board</a:t>
            </a:r>
          </a:p>
          <a:p>
            <a:r>
              <a:rPr lang="en-US" dirty="0"/>
              <a:t>
</a:t>
            </a:r>
          </a:p>
        </p:txBody>
      </p:sp>
      <p:sp>
        <p:nvSpPr>
          <p:cNvPr id="4" name="Text Box 36">
            <a:extLst>
              <a:ext uri="{FF2B5EF4-FFF2-40B4-BE49-F238E27FC236}">
                <a16:creationId xmlns:a16="http://schemas.microsoft.com/office/drawing/2014/main" id="{F0C43FD9-7A3D-EEB4-C75D-82F730A71B00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9052072" y="3931320"/>
            <a:ext cx="2119869" cy="856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500" tIns="0" rIns="0" bIns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29394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Automation [RPA]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dirty="0">
                <a:solidFill>
                  <a:srgbClr val="141414"/>
                </a:solidFill>
                <a:latin typeface="Arial" panose="020B0604020202020204"/>
                <a:cs typeface="Arial" charset="0"/>
              </a:rPr>
              <a:t>Expand the adoption to intelligently automate manual, time-intensive and repetitive tasks, reducing duplication and error</a:t>
            </a:r>
          </a:p>
        </p:txBody>
      </p:sp>
      <p:sp>
        <p:nvSpPr>
          <p:cNvPr id="5" name="Circle: Hollow 43">
            <a:extLst>
              <a:ext uri="{FF2B5EF4-FFF2-40B4-BE49-F238E27FC236}">
                <a16:creationId xmlns:a16="http://schemas.microsoft.com/office/drawing/2014/main" id="{5FCE7198-1BE2-FE6B-3735-C96AA5A86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403359" y="3867928"/>
            <a:ext cx="565396" cy="571267"/>
          </a:xfrm>
          <a:prstGeom prst="donut">
            <a:avLst>
              <a:gd name="adj" fmla="val 672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b="1">
              <a:solidFill>
                <a:schemeClr val="tx1"/>
              </a:solidFill>
            </a:endParaRPr>
          </a:p>
        </p:txBody>
      </p:sp>
      <p:sp>
        <p:nvSpPr>
          <p:cNvPr id="8" name="Action Button: Go to End 7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7B5A4C41-36E1-C82F-1A04-F41BB9F259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550204" y="3984096"/>
            <a:ext cx="300665" cy="311911"/>
          </a:xfrm>
          <a:prstGeom prst="actionButtonEnd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689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&amp;SOT ICB NHS colours">
      <a:dk1>
        <a:srgbClr val="000000"/>
      </a:dk1>
      <a:lt1>
        <a:srgbClr val="FFFFFF"/>
      </a:lt1>
      <a:dk2>
        <a:srgbClr val="8898A3"/>
      </a:dk2>
      <a:lt2>
        <a:srgbClr val="E7E6E6"/>
      </a:lt2>
      <a:accent1>
        <a:srgbClr val="002F86"/>
      </a:accent1>
      <a:accent2>
        <a:srgbClr val="005EB8"/>
      </a:accent2>
      <a:accent3>
        <a:srgbClr val="00A8CE"/>
      </a:accent3>
      <a:accent4>
        <a:srgbClr val="00A399"/>
      </a:accent4>
      <a:accent5>
        <a:srgbClr val="415462"/>
      </a:accent5>
      <a:accent6>
        <a:srgbClr val="EC8A00"/>
      </a:accent6>
      <a:hlink>
        <a:srgbClr val="005DB7"/>
      </a:hlink>
      <a:folHlink>
        <a:srgbClr val="002F8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06b9faf-e485-43ba-9767-f211651fe416" xsi:nil="true"/>
    <VMActioned xmlns="31f7c2ba-4170-4718-a5ff-dddeae16ca32">N/A</VMActioned>
    <lcf76f155ced4ddcb4097134ff3c332f xmlns="31f7c2ba-4170-4718-a5ff-dddeae16ca32">
      <Terms xmlns="http://schemas.microsoft.com/office/infopath/2007/PartnerControls"/>
    </lcf76f155ced4ddcb4097134ff3c332f>
    <_dlc_DocId xmlns="d06b9faf-e485-43ba-9767-f211651fe416">COMENG-406079406-704053</_dlc_DocId>
    <_dlc_DocIdUrl xmlns="d06b9faf-e485-43ba-9767-f211651fe416">
      <Url>https://csucloudservices.sharepoint.com/teams/comms/_layouts/15/DocIdRedir.aspx?ID=COMENG-406079406-704053</Url>
      <Description>COMENG-406079406-704053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76803C70C50249B000B3F4542A923E" ma:contentTypeVersion="1603" ma:contentTypeDescription="Create a new document." ma:contentTypeScope="" ma:versionID="ef3a41d6d13e03bbb88b310263891487">
  <xsd:schema xmlns:xsd="http://www.w3.org/2001/XMLSchema" xmlns:xs="http://www.w3.org/2001/XMLSchema" xmlns:p="http://schemas.microsoft.com/office/2006/metadata/properties" xmlns:ns2="d06b9faf-e485-43ba-9767-f211651fe416" xmlns:ns3="31f7c2ba-4170-4718-a5ff-dddeae16ca32" targetNamespace="http://schemas.microsoft.com/office/2006/metadata/properties" ma:root="true" ma:fieldsID="3719e1aa8289c5d30a0d76d759384445" ns2:_="" ns3:_="">
    <xsd:import namespace="d06b9faf-e485-43ba-9767-f211651fe416"/>
    <xsd:import namespace="31f7c2ba-4170-4718-a5ff-dddeae16ca32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EventHashCode" minOccurs="0"/>
                <xsd:element ref="ns3:MediaServiceGenerationTime" minOccurs="0"/>
                <xsd:element ref="ns3:VMActioned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6b9faf-e485-43ba-9767-f211651fe41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7" nillable="true" ma:displayName="Taxonomy Catch All Column" ma:hidden="true" ma:list="{ef5f131c-f282-49ee-8324-d712b0bfdbce}" ma:internalName="TaxCatchAll" ma:showField="CatchAllData" ma:web="d06b9faf-e485-43ba-9767-f211651fe4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f7c2ba-4170-4718-a5ff-dddeae16ca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VMActioned" ma:index="21" nillable="true" ma:displayName="Voice Mail Actioned?" ma:default="N/A" ma:format="RadioButtons" ma:indexed="true" ma:internalName="VMActioned">
      <xsd:simpleType>
        <xsd:restriction base="dms:Choice">
          <xsd:enumeration value="Yes"/>
          <xsd:enumeration value="No"/>
          <xsd:enumeration value="N/A"/>
        </xsd:restriction>
      </xsd:simpleType>
    </xsd:element>
    <xsd:element name="MediaServiceAutoKeyPoints" ma:index="2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5e3038f7-01d3-45c6-9ff3-08a5a011bcb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7F4A558D-2701-4C16-B296-DD57BB8AB7B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87BA94-3A92-4083-A14D-D47FCEBEC7C5}">
  <ds:schemaRefs>
    <ds:schemaRef ds:uri="http://schemas.microsoft.com/office/2006/metadata/properties"/>
    <ds:schemaRef ds:uri="http://purl.org/dc/elements/1.1/"/>
    <ds:schemaRef ds:uri="31f7c2ba-4170-4718-a5ff-dddeae16ca32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d06b9faf-e485-43ba-9767-f211651fe41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66A9CF4-3151-4358-BB05-DE7F4E9CC3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06b9faf-e485-43ba-9767-f211651fe416"/>
    <ds:schemaRef ds:uri="31f7c2ba-4170-4718-a5ff-dddeae16ca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FA351018-2C7C-427B-AB3B-C4C0D0F10884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26245</TotalTime>
  <Words>305</Words>
  <Application>Microsoft Office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Open Sans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Laura Clucas (MLCSU)</dc:creator>
  <cp:lastModifiedBy>Andrea Brown (QNC) SSOT ICB</cp:lastModifiedBy>
  <cp:revision>101</cp:revision>
  <dcterms:created xsi:type="dcterms:W3CDTF">2022-05-09T08:33:07Z</dcterms:created>
  <dcterms:modified xsi:type="dcterms:W3CDTF">2023-11-30T12:16:12Z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0x010100BA76803C70C50249B000B3F4542A923E</vt:lpwstr>
  </property>
  <property fmtid="{D5CDD505-2E9C-101B-9397-08002B2CF9AE}" pid="3" name="_dlc_DocIdItemGuid">
    <vt:lpwstr>23cfa32c-8e02-440f-8d63-b12fac6f46a6</vt:lpwstr>
  </property>
  <property fmtid="{D5CDD505-2E9C-101B-9397-08002B2CF9AE}" pid="4" name="MediaServiceImageTags">
    <vt:lpwstr/>
  </property>
</Properties>
</file>