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3.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8" r:id="rId5"/>
    <p:sldMasterId id="2147483691" r:id="rId6"/>
    <p:sldMasterId id="2147483719" r:id="rId7"/>
  </p:sldMasterIdLst>
  <p:notesMasterIdLst>
    <p:notesMasterId r:id="rId57"/>
  </p:notesMasterIdLst>
  <p:sldIdLst>
    <p:sldId id="259" r:id="rId8"/>
    <p:sldId id="417" r:id="rId9"/>
    <p:sldId id="370" r:id="rId10"/>
    <p:sldId id="422" r:id="rId11"/>
    <p:sldId id="423" r:id="rId12"/>
    <p:sldId id="424" r:id="rId13"/>
    <p:sldId id="313" r:id="rId14"/>
    <p:sldId id="314" r:id="rId15"/>
    <p:sldId id="400" r:id="rId16"/>
    <p:sldId id="398" r:id="rId17"/>
    <p:sldId id="373" r:id="rId18"/>
    <p:sldId id="427" r:id="rId19"/>
    <p:sldId id="419" r:id="rId20"/>
    <p:sldId id="420" r:id="rId21"/>
    <p:sldId id="428" r:id="rId22"/>
    <p:sldId id="429" r:id="rId23"/>
    <p:sldId id="443" r:id="rId24"/>
    <p:sldId id="434" r:id="rId25"/>
    <p:sldId id="435" r:id="rId26"/>
    <p:sldId id="436" r:id="rId27"/>
    <p:sldId id="437" r:id="rId28"/>
    <p:sldId id="351" r:id="rId29"/>
    <p:sldId id="409" r:id="rId30"/>
    <p:sldId id="350" r:id="rId31"/>
    <p:sldId id="349" r:id="rId32"/>
    <p:sldId id="441" r:id="rId33"/>
    <p:sldId id="430" r:id="rId34"/>
    <p:sldId id="416" r:id="rId35"/>
    <p:sldId id="334" r:id="rId36"/>
    <p:sldId id="442" r:id="rId37"/>
    <p:sldId id="426" r:id="rId38"/>
    <p:sldId id="342" r:id="rId39"/>
    <p:sldId id="345" r:id="rId40"/>
    <p:sldId id="431" r:id="rId41"/>
    <p:sldId id="432" r:id="rId42"/>
    <p:sldId id="379" r:id="rId43"/>
    <p:sldId id="439" r:id="rId44"/>
    <p:sldId id="440" r:id="rId45"/>
    <p:sldId id="399" r:id="rId46"/>
    <p:sldId id="381" r:id="rId47"/>
    <p:sldId id="382" r:id="rId48"/>
    <p:sldId id="384" r:id="rId49"/>
    <p:sldId id="412" r:id="rId50"/>
    <p:sldId id="376" r:id="rId51"/>
    <p:sldId id="413" r:id="rId52"/>
    <p:sldId id="414" r:id="rId53"/>
    <p:sldId id="278" r:id="rId54"/>
    <p:sldId id="316" r:id="rId55"/>
    <p:sldId id="397" r:id="rId56"/>
  </p:sldIdLst>
  <p:sldSz cx="12192000" cy="6858000"/>
  <p:notesSz cx="9875838"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1C6E909-8109-EADD-BC85-F79051FA6E56}" name="Emily Ross (QNC) SSOT ICB" initials="ER(SI" userId="S::emily.ross@staffsstoke.icb.nhs.uk::3b5b3c39-84b0-47dc-ae21-06c45e5488fa" providerId="AD"/>
  <p188:author id="{105F7217-DB62-F467-137A-E769AA709ED3}" name="Clare Fox (QNC) SSOT ICB" initials="CI" userId="S::clare.fox@staffsstoke.icb.nhs.uk::9ca25c27-7229-4286-a671-24b5089cbf80" providerId="AD"/>
  <p188:author id="{4608A647-598D-73ED-CC61-9B7A5E0AC1A0}" name="Robert Aherne (QNC) SSOT ICB" initials="RI" userId="S::robert.aherne@staffsstoke.icb.nhs.uk::89d98766-bc26-45f6-a654-a79c8ae3cd17" providerId="AD"/>
  <p188:author id="{580F8249-7742-F2B4-98B7-6851D5CA89E8}" name="Colin Fynn (QNC) SSOT ICB" initials="CI" userId="S::colin.fynn@staffsstoke.icb.nhs.uk::c2d6df15-6774-4df6-ae45-409cff85b9ef" providerId="AD"/>
  <p188:author id="{38EB716E-6AD1-0CDB-448C-55212F030E89}" name="Vicki Inch (QNC) SSOT ICB" initials="VI" userId="S::vicki.inch@staffsstoke.icb.nhs.uk::db257370-e8f1-44be-9c19-dd195b4a3220" providerId="AD"/>
  <p188:author id="{1731CC75-3EA0-6E4D-A520-05685EB9622C}" name="Mengxia McSweeney (QNC) SSOT ICB" initials="MI" userId="S::mengxia.mcsweeney@staffsstoke.icb.nhs.uk::e12aca09-6eaf-4f47-958b-d0721be0ad60" providerId="AD"/>
  <p188:author id="{CA4FD290-06A7-B376-C298-D2F87392108D}" name="Alex Robinson (RRE) MPFT" initials="AM" userId="S::alex.robinson@mpft.nhs.uk::9e1497e6-c188-47d1-9c80-492a4017d004" providerId="AD"/>
  <p188:author id="{094E1B92-9C9E-4556-9F9C-4AB349FB7F95}" name="Michael Bradshaw (QNC) SSOT ICB" initials="MB(SI" userId="S::Michael.Bradshaw@staffsstoke.icb.nhs.uk::a54149dc-429f-452b-ad3a-c8142d423a61" providerId="AD"/>
  <p188:author id="{29E238AF-9434-5F1B-035D-615BB00641E0}" name="Robert Aherne (QNC) SSOT ICB" initials="RA(SI" userId="S::Robert.Aherne@staffsstoke.icb.nhs.uk::89d98766-bc26-45f6-a654-a79c8ae3cd17" providerId="AD"/>
  <p188:author id="{DA22CFB5-1420-4D82-2A63-666B02C7CB5A}" name="Planning Team" initials="VI" userId="Planning Team" providerId="None"/>
  <p188:author id="{42D6C5DD-0D1F-4790-FA3C-C1008DCDF928}" name="Mengxia McSweeney (QNC) SSOT ICB" initials="MM(SI" userId="S::Mengxia.McSweeney@staffsstoke.icb.nhs.uk::e12aca09-6eaf-4f47-958b-d0721be0ad60" providerId="AD"/>
  <p188:author id="{7D912EE4-C91A-2F3B-3029-0E64DFA44B0D}" name="Helen Dempsey (QNC) SSOT ICB" initials="HI" userId="S::helen.dempsey@staffsstoke.icb.nhs.uk::509b8c32-d2bc-474a-b8a8-c96efe9cb3e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Steventon (RRE) MPFT" initials="SS(M" lastIdx="2" clrIdx="1">
    <p:extLst>
      <p:ext uri="{19B8F6BF-5375-455C-9EA6-DF929625EA0E}">
        <p15:presenceInfo xmlns:p15="http://schemas.microsoft.com/office/powerpoint/2012/main" userId="S-1-5-21-1757981266-343818398-725345543-293390" providerId="AD"/>
      </p:ext>
    </p:extLst>
  </p:cmAuthor>
  <p:cmAuthor id="2" name="Nicola Bromage (QNC) SSOT ICB" initials="NI" lastIdx="1" clrIdx="2">
    <p:extLst>
      <p:ext uri="{19B8F6BF-5375-455C-9EA6-DF929625EA0E}">
        <p15:presenceInfo xmlns:p15="http://schemas.microsoft.com/office/powerpoint/2012/main" userId="S::nicola.bromage@staffsstoke.icb.nhs.uk::4b83b72c-aff6-44b3-92fb-144ebf5ca6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8B00"/>
    <a:srgbClr val="A38213"/>
    <a:srgbClr val="00A399"/>
    <a:srgbClr val="FF0000"/>
    <a:srgbClr val="9A3269"/>
    <a:srgbClr val="0070C0"/>
    <a:srgbClr val="415563"/>
    <a:srgbClr val="FFC000"/>
    <a:srgbClr val="EF05C2"/>
    <a:srgbClr val="DCE1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956F1B-F850-46D8-8E9F-14F336724602}" v="178" vWet="180" dt="2023-08-25T08:10:39.090"/>
    <p1510:client id="{94506806-6150-36C1-4C63-0D15CFD94598}" v="1" dt="2023-08-24T10:39:46.257"/>
    <p1510:client id="{D0B892F2-3031-470A-B882-681DDC3FC49B}" v="7522" dt="2023-08-25T08:30:02.702"/>
    <p1510:client id="{F4644539-7953-427F-8343-2D489A62E0B7}" v="1" dt="2023-08-25T09:04:49.458"/>
    <p1510:client id="{F9819250-4FBB-484D-98E5-2D5ED88D4F17}" v="4" vWet="6" dt="2023-08-25T07:59:54.8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7" autoAdjust="0"/>
    <p:restoredTop sz="86385" autoAdjust="0"/>
  </p:normalViewPr>
  <p:slideViewPr>
    <p:cSldViewPr snapToGrid="0">
      <p:cViewPr varScale="1">
        <p:scale>
          <a:sx n="81" d="100"/>
          <a:sy n="81" d="100"/>
        </p:scale>
        <p:origin x="126" y="474"/>
      </p:cViewPr>
      <p:guideLst/>
    </p:cSldViewPr>
  </p:slideViewPr>
  <p:outlineViewPr>
    <p:cViewPr>
      <p:scale>
        <a:sx n="33" d="100"/>
        <a:sy n="33" d="100"/>
      </p:scale>
      <p:origin x="0" y="-134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microsoft.com/office/2018/10/relationships/authors" Target="author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0EB7415-35DD-4F76-BEBD-C1F3892DAB02}" type="doc">
      <dgm:prSet loTypeId="urn:microsoft.com/office/officeart/2005/8/layout/chevron1" loCatId="process" qsTypeId="urn:microsoft.com/office/officeart/2005/8/quickstyle/simple1" qsCatId="simple" csTypeId="urn:microsoft.com/office/officeart/2005/8/colors/accent1_2" csCatId="accent1" phldr="1"/>
      <dgm:spPr/>
    </dgm:pt>
    <dgm:pt modelId="{020EBC56-6161-4116-A88A-9F6B2E0FBE24}" type="pres">
      <dgm:prSet presAssocID="{F0EB7415-35DD-4F76-BEBD-C1F3892DAB02}" presName="Name0" presStyleCnt="0">
        <dgm:presLayoutVars>
          <dgm:dir/>
          <dgm:animLvl val="lvl"/>
          <dgm:resizeHandles val="exact"/>
        </dgm:presLayoutVars>
      </dgm:prSet>
      <dgm:spPr/>
    </dgm:pt>
  </dgm:ptLst>
  <dgm:cxnLst>
    <dgm:cxn modelId="{20939D55-A3D1-439F-8763-E0174A5441B9}" type="presOf" srcId="{F0EB7415-35DD-4F76-BEBD-C1F3892DAB02}" destId="{020EBC56-6161-4116-A88A-9F6B2E0FBE24}" srcOrd="0"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279530" cy="34409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94023" y="1"/>
            <a:ext cx="4279530" cy="344091"/>
          </a:xfrm>
          <a:prstGeom prst="rect">
            <a:avLst/>
          </a:prstGeom>
        </p:spPr>
        <p:txBody>
          <a:bodyPr vert="horz" lIns="91440" tIns="45720" rIns="91440" bIns="45720" rtlCol="0"/>
          <a:lstStyle>
            <a:lvl1pPr algn="r">
              <a:defRPr sz="1200"/>
            </a:lvl1pPr>
          </a:lstStyle>
          <a:p>
            <a:fld id="{A48D0A68-D555-424D-BC53-94BBD9311C9A}" type="datetimeFigureOut">
              <a:rPr lang="en-GB" smtClean="0"/>
              <a:t>15/09/2023</a:t>
            </a:fld>
            <a:endParaRPr lang="en-GB"/>
          </a:p>
        </p:txBody>
      </p:sp>
      <p:sp>
        <p:nvSpPr>
          <p:cNvPr id="4" name="Slide Image Placeholder 3"/>
          <p:cNvSpPr>
            <a:spLocks noGrp="1" noRot="1" noChangeAspect="1"/>
          </p:cNvSpPr>
          <p:nvPr>
            <p:ph type="sldImg" idx="2"/>
          </p:nvPr>
        </p:nvSpPr>
        <p:spPr>
          <a:xfrm>
            <a:off x="2879725" y="857250"/>
            <a:ext cx="4116388"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584" y="3300412"/>
            <a:ext cx="7900670" cy="2700338"/>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6513910"/>
            <a:ext cx="4279530" cy="34409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94023" y="6513910"/>
            <a:ext cx="4279530" cy="344090"/>
          </a:xfrm>
          <a:prstGeom prst="rect">
            <a:avLst/>
          </a:prstGeom>
        </p:spPr>
        <p:txBody>
          <a:bodyPr vert="horz" lIns="91440" tIns="45720" rIns="91440" bIns="45720" rtlCol="0" anchor="b"/>
          <a:lstStyle>
            <a:lvl1pPr algn="r">
              <a:defRPr sz="1200"/>
            </a:lvl1pPr>
          </a:lstStyle>
          <a:p>
            <a:fld id="{6183C879-26E1-BA47-AE9E-7C217F4DE1E1}" type="slidenum">
              <a:rPr lang="en-GB" smtClean="0"/>
              <a:t>‹#›</a:t>
            </a:fld>
            <a:endParaRPr lang="en-GB"/>
          </a:p>
        </p:txBody>
      </p:sp>
    </p:spTree>
    <p:extLst>
      <p:ext uri="{BB962C8B-B14F-4D97-AF65-F5344CB8AC3E}">
        <p14:creationId xmlns:p14="http://schemas.microsoft.com/office/powerpoint/2010/main" val="2466556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489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Alex Robinson</a:t>
            </a:r>
          </a:p>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10</a:t>
            </a:fld>
            <a:endParaRPr lang="en-GB"/>
          </a:p>
        </p:txBody>
      </p:sp>
    </p:spTree>
    <p:extLst>
      <p:ext uri="{BB962C8B-B14F-4D97-AF65-F5344CB8AC3E}">
        <p14:creationId xmlns:p14="http://schemas.microsoft.com/office/powerpoint/2010/main" val="618052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11</a:t>
            </a:fld>
            <a:endParaRPr lang="en-GB"/>
          </a:p>
        </p:txBody>
      </p:sp>
    </p:spTree>
    <p:extLst>
      <p:ext uri="{BB962C8B-B14F-4D97-AF65-F5344CB8AC3E}">
        <p14:creationId xmlns:p14="http://schemas.microsoft.com/office/powerpoint/2010/main" val="1868584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Tables to be updated in M4 report to reflect style, format and summary approach design on UEC slide.</a:t>
            </a:r>
          </a:p>
        </p:txBody>
      </p:sp>
      <p:sp>
        <p:nvSpPr>
          <p:cNvPr id="4" name="Slide Number Placeholder 3"/>
          <p:cNvSpPr>
            <a:spLocks noGrp="1"/>
          </p:cNvSpPr>
          <p:nvPr>
            <p:ph type="sldNum" sz="quarter" idx="10"/>
          </p:nvPr>
        </p:nvSpPr>
        <p:spPr/>
        <p:txBody>
          <a:bodyPr/>
          <a:lstStyle/>
          <a:p>
            <a:fld id="{6183C879-26E1-BA47-AE9E-7C217F4DE1E1}" type="slidenum">
              <a:rPr lang="en-GB" smtClean="0"/>
              <a:t>13</a:t>
            </a:fld>
            <a:endParaRPr lang="en-GB"/>
          </a:p>
        </p:txBody>
      </p:sp>
    </p:spTree>
    <p:extLst>
      <p:ext uri="{BB962C8B-B14F-4D97-AF65-F5344CB8AC3E}">
        <p14:creationId xmlns:p14="http://schemas.microsoft.com/office/powerpoint/2010/main" val="18554619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Tables to be updated in M4 report to reflect style, format and summary approach design on UEC slide.</a:t>
            </a:r>
          </a:p>
          <a:p>
            <a:endParaRPr lang="en-GB"/>
          </a:p>
        </p:txBody>
      </p:sp>
      <p:sp>
        <p:nvSpPr>
          <p:cNvPr id="4" name="Slide Number Placeholder 3"/>
          <p:cNvSpPr>
            <a:spLocks noGrp="1"/>
          </p:cNvSpPr>
          <p:nvPr>
            <p:ph type="sldNum" sz="quarter" idx="10"/>
          </p:nvPr>
        </p:nvSpPr>
        <p:spPr/>
        <p:txBody>
          <a:bodyPr/>
          <a:lstStyle/>
          <a:p>
            <a:fld id="{6183C879-26E1-BA47-AE9E-7C217F4DE1E1}" type="slidenum">
              <a:rPr lang="en-GB" smtClean="0"/>
              <a:t>14</a:t>
            </a:fld>
            <a:endParaRPr lang="en-GB"/>
          </a:p>
        </p:txBody>
      </p:sp>
    </p:spTree>
    <p:extLst>
      <p:ext uri="{BB962C8B-B14F-4D97-AF65-F5344CB8AC3E}">
        <p14:creationId xmlns:p14="http://schemas.microsoft.com/office/powerpoint/2010/main" val="34268705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15</a:t>
            </a:fld>
            <a:endParaRPr lang="en-GB"/>
          </a:p>
        </p:txBody>
      </p:sp>
    </p:spTree>
    <p:extLst>
      <p:ext uri="{BB962C8B-B14F-4D97-AF65-F5344CB8AC3E}">
        <p14:creationId xmlns:p14="http://schemas.microsoft.com/office/powerpoint/2010/main" val="1387013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0573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Slide updated by BI team w/c 14/8.</a:t>
            </a:r>
          </a:p>
        </p:txBody>
      </p:sp>
      <p:sp>
        <p:nvSpPr>
          <p:cNvPr id="4" name="Slide Number Placeholder 3"/>
          <p:cNvSpPr>
            <a:spLocks noGrp="1"/>
          </p:cNvSpPr>
          <p:nvPr>
            <p:ph type="sldNum" sz="quarter" idx="5"/>
          </p:nvPr>
        </p:nvSpPr>
        <p:spPr/>
        <p:txBody>
          <a:bodyPr/>
          <a:lstStyle/>
          <a:p>
            <a:fld id="{6A24C6ED-1A87-5548-96E1-DE2B9A47B4F1}" type="slidenum">
              <a:rPr lang="en-GB" smtClean="0"/>
              <a:t>22</a:t>
            </a:fld>
            <a:endParaRPr lang="en-GB"/>
          </a:p>
        </p:txBody>
      </p:sp>
    </p:spTree>
    <p:extLst>
      <p:ext uri="{BB962C8B-B14F-4D97-AF65-F5344CB8AC3E}">
        <p14:creationId xmlns:p14="http://schemas.microsoft.com/office/powerpoint/2010/main" val="3759524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23</a:t>
            </a:fld>
            <a:endParaRPr lang="en-GB"/>
          </a:p>
        </p:txBody>
      </p:sp>
    </p:spTree>
    <p:extLst>
      <p:ext uri="{BB962C8B-B14F-4D97-AF65-F5344CB8AC3E}">
        <p14:creationId xmlns:p14="http://schemas.microsoft.com/office/powerpoint/2010/main" val="3903409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24</a:t>
            </a:fld>
            <a:endParaRPr lang="en-GB"/>
          </a:p>
        </p:txBody>
      </p:sp>
    </p:spTree>
    <p:extLst>
      <p:ext uri="{BB962C8B-B14F-4D97-AF65-F5344CB8AC3E}">
        <p14:creationId xmlns:p14="http://schemas.microsoft.com/office/powerpoint/2010/main" val="315778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25</a:t>
            </a:fld>
            <a:endParaRPr lang="en-GB"/>
          </a:p>
        </p:txBody>
      </p:sp>
    </p:spTree>
    <p:extLst>
      <p:ext uri="{BB962C8B-B14F-4D97-AF65-F5344CB8AC3E}">
        <p14:creationId xmlns:p14="http://schemas.microsoft.com/office/powerpoint/2010/main" val="1914871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2</a:t>
            </a:fld>
            <a:endParaRPr lang="en-GB"/>
          </a:p>
        </p:txBody>
      </p:sp>
    </p:spTree>
    <p:extLst>
      <p:ext uri="{BB962C8B-B14F-4D97-AF65-F5344CB8AC3E}">
        <p14:creationId xmlns:p14="http://schemas.microsoft.com/office/powerpoint/2010/main" val="18076102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83C879-26E1-BA47-AE9E-7C217F4DE1E1}" type="slidenum">
              <a:rPr lang="en-GB" smtClean="0"/>
              <a:t>26</a:t>
            </a:fld>
            <a:endParaRPr lang="en-GB"/>
          </a:p>
        </p:txBody>
      </p:sp>
    </p:spTree>
    <p:extLst>
      <p:ext uri="{BB962C8B-B14F-4D97-AF65-F5344CB8AC3E}">
        <p14:creationId xmlns:p14="http://schemas.microsoft.com/office/powerpoint/2010/main" val="6310285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83C879-26E1-BA47-AE9E-7C217F4DE1E1}" type="slidenum">
              <a:rPr lang="en-GB" smtClean="0"/>
              <a:t>27</a:t>
            </a:fld>
            <a:endParaRPr lang="en-GB"/>
          </a:p>
        </p:txBody>
      </p:sp>
    </p:spTree>
    <p:extLst>
      <p:ext uri="{BB962C8B-B14F-4D97-AF65-F5344CB8AC3E}">
        <p14:creationId xmlns:p14="http://schemas.microsoft.com/office/powerpoint/2010/main" val="34327890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9542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29</a:t>
            </a:fld>
            <a:endParaRPr lang="en-GB"/>
          </a:p>
        </p:txBody>
      </p:sp>
    </p:spTree>
    <p:extLst>
      <p:ext uri="{BB962C8B-B14F-4D97-AF65-F5344CB8AC3E}">
        <p14:creationId xmlns:p14="http://schemas.microsoft.com/office/powerpoint/2010/main" val="38756222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30</a:t>
            </a:fld>
            <a:endParaRPr lang="en-GB"/>
          </a:p>
        </p:txBody>
      </p:sp>
    </p:spTree>
    <p:extLst>
      <p:ext uri="{BB962C8B-B14F-4D97-AF65-F5344CB8AC3E}">
        <p14:creationId xmlns:p14="http://schemas.microsoft.com/office/powerpoint/2010/main" val="17757400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39576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32</a:t>
            </a:fld>
            <a:endParaRPr lang="en-GB"/>
          </a:p>
        </p:txBody>
      </p:sp>
    </p:spTree>
    <p:extLst>
      <p:ext uri="{BB962C8B-B14F-4D97-AF65-F5344CB8AC3E}">
        <p14:creationId xmlns:p14="http://schemas.microsoft.com/office/powerpoint/2010/main" val="19128136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33</a:t>
            </a:fld>
            <a:endParaRPr lang="en-GB"/>
          </a:p>
        </p:txBody>
      </p:sp>
    </p:spTree>
    <p:extLst>
      <p:ext uri="{BB962C8B-B14F-4D97-AF65-F5344CB8AC3E}">
        <p14:creationId xmlns:p14="http://schemas.microsoft.com/office/powerpoint/2010/main" val="26738304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34</a:t>
            </a:fld>
            <a:endParaRPr lang="en-GB"/>
          </a:p>
        </p:txBody>
      </p:sp>
    </p:spTree>
    <p:extLst>
      <p:ext uri="{BB962C8B-B14F-4D97-AF65-F5344CB8AC3E}">
        <p14:creationId xmlns:p14="http://schemas.microsoft.com/office/powerpoint/2010/main" val="33247525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6523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183C879-26E1-BA47-AE9E-7C217F4DE1E1}" type="slidenum">
              <a:rPr lang="en-GB" smtClean="0"/>
              <a:t>3</a:t>
            </a:fld>
            <a:endParaRPr lang="en-GB"/>
          </a:p>
        </p:txBody>
      </p:sp>
    </p:spTree>
    <p:extLst>
      <p:ext uri="{BB962C8B-B14F-4D97-AF65-F5344CB8AC3E}">
        <p14:creationId xmlns:p14="http://schemas.microsoft.com/office/powerpoint/2010/main" val="29810882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36</a:t>
            </a:fld>
            <a:endParaRPr lang="en-GB"/>
          </a:p>
        </p:txBody>
      </p:sp>
    </p:spTree>
    <p:extLst>
      <p:ext uri="{BB962C8B-B14F-4D97-AF65-F5344CB8AC3E}">
        <p14:creationId xmlns:p14="http://schemas.microsoft.com/office/powerpoint/2010/main" val="19267376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37</a:t>
            </a:fld>
            <a:endParaRPr lang="en-GB"/>
          </a:p>
        </p:txBody>
      </p:sp>
    </p:spTree>
    <p:extLst>
      <p:ext uri="{BB962C8B-B14F-4D97-AF65-F5344CB8AC3E}">
        <p14:creationId xmlns:p14="http://schemas.microsoft.com/office/powerpoint/2010/main" val="8204029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55475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39</a:t>
            </a:fld>
            <a:endParaRPr lang="en-GB"/>
          </a:p>
        </p:txBody>
      </p:sp>
    </p:spTree>
    <p:extLst>
      <p:ext uri="{BB962C8B-B14F-4D97-AF65-F5344CB8AC3E}">
        <p14:creationId xmlns:p14="http://schemas.microsoft.com/office/powerpoint/2010/main" val="4659149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Steff, Helen and Matt.</a:t>
            </a:r>
          </a:p>
        </p:txBody>
      </p:sp>
      <p:sp>
        <p:nvSpPr>
          <p:cNvPr id="4" name="Slide Number Placeholder 3"/>
          <p:cNvSpPr>
            <a:spLocks noGrp="1"/>
          </p:cNvSpPr>
          <p:nvPr>
            <p:ph type="sldNum" sz="quarter" idx="5"/>
          </p:nvPr>
        </p:nvSpPr>
        <p:spPr/>
        <p:txBody>
          <a:bodyPr/>
          <a:lstStyle/>
          <a:p>
            <a:fld id="{6183C879-26E1-BA47-AE9E-7C217F4DE1E1}" type="slidenum">
              <a:rPr lang="en-GB" smtClean="0"/>
              <a:t>40</a:t>
            </a:fld>
            <a:endParaRPr lang="en-GB"/>
          </a:p>
        </p:txBody>
      </p:sp>
    </p:spTree>
    <p:extLst>
      <p:ext uri="{BB962C8B-B14F-4D97-AF65-F5344CB8AC3E}">
        <p14:creationId xmlns:p14="http://schemas.microsoft.com/office/powerpoint/2010/main" val="12275325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Steff, Helen and Matt.</a:t>
            </a:r>
          </a:p>
          <a:p>
            <a:endParaRPr lang="en-GB"/>
          </a:p>
        </p:txBody>
      </p:sp>
      <p:sp>
        <p:nvSpPr>
          <p:cNvPr id="4" name="Slide Number Placeholder 3"/>
          <p:cNvSpPr>
            <a:spLocks noGrp="1"/>
          </p:cNvSpPr>
          <p:nvPr>
            <p:ph type="sldNum" sz="quarter" idx="5"/>
          </p:nvPr>
        </p:nvSpPr>
        <p:spPr/>
        <p:txBody>
          <a:bodyPr/>
          <a:lstStyle/>
          <a:p>
            <a:fld id="{6183C879-26E1-BA47-AE9E-7C217F4DE1E1}" type="slidenum">
              <a:rPr lang="en-GB" smtClean="0"/>
              <a:t>41</a:t>
            </a:fld>
            <a:endParaRPr lang="en-GB"/>
          </a:p>
        </p:txBody>
      </p:sp>
    </p:spTree>
    <p:extLst>
      <p:ext uri="{BB962C8B-B14F-4D97-AF65-F5344CB8AC3E}">
        <p14:creationId xmlns:p14="http://schemas.microsoft.com/office/powerpoint/2010/main" val="2294110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Steff, Helen and Matt.</a:t>
            </a:r>
          </a:p>
        </p:txBody>
      </p:sp>
      <p:sp>
        <p:nvSpPr>
          <p:cNvPr id="4" name="Slide Number Placeholder 3"/>
          <p:cNvSpPr>
            <a:spLocks noGrp="1"/>
          </p:cNvSpPr>
          <p:nvPr>
            <p:ph type="sldNum" sz="quarter" idx="5"/>
          </p:nvPr>
        </p:nvSpPr>
        <p:spPr/>
        <p:txBody>
          <a:bodyPr/>
          <a:lstStyle/>
          <a:p>
            <a:fld id="{6183C879-26E1-BA47-AE9E-7C217F4DE1E1}" type="slidenum">
              <a:rPr lang="en-GB" smtClean="0"/>
              <a:t>42</a:t>
            </a:fld>
            <a:endParaRPr lang="en-GB"/>
          </a:p>
        </p:txBody>
      </p:sp>
    </p:spTree>
    <p:extLst>
      <p:ext uri="{BB962C8B-B14F-4D97-AF65-F5344CB8AC3E}">
        <p14:creationId xmlns:p14="http://schemas.microsoft.com/office/powerpoint/2010/main" val="30392400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Alex, Helen and Matt.</a:t>
            </a:r>
          </a:p>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44</a:t>
            </a:fld>
            <a:endParaRPr lang="en-GB"/>
          </a:p>
        </p:txBody>
      </p:sp>
    </p:spTree>
    <p:extLst>
      <p:ext uri="{BB962C8B-B14F-4D97-AF65-F5344CB8AC3E}">
        <p14:creationId xmlns:p14="http://schemas.microsoft.com/office/powerpoint/2010/main" val="18106029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38993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4C6ED-1A87-5548-96E1-DE2B9A47B4F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3452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Alex Robinson</a:t>
            </a:r>
          </a:p>
          <a:p>
            <a:endParaRPr lang="en-GB"/>
          </a:p>
          <a:p>
            <a:r>
              <a:rPr lang="en-GB" sz="1200"/>
              <a:t>The NHS Framework for Integrated Care defines ‘complex needs’ as:</a:t>
            </a:r>
          </a:p>
          <a:p>
            <a:pPr marL="171450" lvl="0" indent="-171450">
              <a:buFont typeface="Arial" panose="020B0604020202020204" pitchFamily="34" charset="0"/>
              <a:buChar char="•"/>
            </a:pPr>
            <a:r>
              <a:rPr lang="en-GB" sz="1200"/>
              <a:t>Multiple, i.e. face a number of different challenges</a:t>
            </a:r>
          </a:p>
          <a:p>
            <a:pPr marL="171450" lvl="0" indent="-171450">
              <a:buFont typeface="Arial" panose="020B0604020202020204" pitchFamily="34" charset="0"/>
              <a:buChar char="•"/>
            </a:pPr>
            <a:r>
              <a:rPr lang="en-GB" sz="1200"/>
              <a:t>Severe, i.e. not responding to standard interventions</a:t>
            </a:r>
          </a:p>
          <a:p>
            <a:pPr marL="171450" lvl="0" indent="-171450">
              <a:buFont typeface="Arial" panose="020B0604020202020204" pitchFamily="34" charset="0"/>
              <a:buChar char="•"/>
            </a:pPr>
            <a:r>
              <a:rPr lang="en-GB" sz="1200"/>
              <a:t>Persistent, i.e. long term rather than transient</a:t>
            </a:r>
          </a:p>
          <a:p>
            <a:pPr marL="171450" lvl="0" indent="-171450">
              <a:buFont typeface="Arial" panose="020B0604020202020204" pitchFamily="34" charset="0"/>
              <a:buChar char="•"/>
            </a:pPr>
            <a:r>
              <a:rPr lang="en-GB" sz="1200"/>
              <a:t>Framed by family circumstances, e.g. early family circumstances, loss, inequality, prevalence of Adverse Childhood Experiences</a:t>
            </a: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E0973C-8837-4D88-84D6-35BD5AED3B5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88615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a:p>
            <a:r>
              <a:rPr lang="en-GB"/>
              <a:t>Diagnosis of stage 1 and stage 2 cancer metric – Mike has the 2020 data if we want to mention this in the SPG.  Discussed about are we assured that actions in place will have some impact on this measure in x years team?</a:t>
            </a:r>
          </a:p>
          <a:p>
            <a:endParaRPr lang="en-GB"/>
          </a:p>
        </p:txBody>
      </p:sp>
      <p:sp>
        <p:nvSpPr>
          <p:cNvPr id="4" name="Slide Number Placeholder 3"/>
          <p:cNvSpPr>
            <a:spLocks noGrp="1"/>
          </p:cNvSpPr>
          <p:nvPr>
            <p:ph type="sldNum" sz="quarter" idx="5"/>
          </p:nvPr>
        </p:nvSpPr>
        <p:spPr/>
        <p:txBody>
          <a:bodyPr/>
          <a:lstStyle/>
          <a:p>
            <a:fld id="{96E0973C-8837-4D88-84D6-35BD5AED3B5A}" type="slidenum">
              <a:rPr lang="en-GB" smtClean="0"/>
              <a:t>48</a:t>
            </a:fld>
            <a:endParaRPr lang="en-GB"/>
          </a:p>
        </p:txBody>
      </p:sp>
    </p:spTree>
    <p:extLst>
      <p:ext uri="{BB962C8B-B14F-4D97-AF65-F5344CB8AC3E}">
        <p14:creationId xmlns:p14="http://schemas.microsoft.com/office/powerpoint/2010/main" val="35077398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Slide updated by BI team w/c 14/8.</a:t>
            </a:r>
          </a:p>
          <a:p>
            <a:endParaRPr lang="en-GB"/>
          </a:p>
        </p:txBody>
      </p:sp>
      <p:sp>
        <p:nvSpPr>
          <p:cNvPr id="4" name="Slide Number Placeholder 3"/>
          <p:cNvSpPr>
            <a:spLocks noGrp="1"/>
          </p:cNvSpPr>
          <p:nvPr>
            <p:ph type="sldNum" sz="quarter" idx="5"/>
          </p:nvPr>
        </p:nvSpPr>
        <p:spPr/>
        <p:txBody>
          <a:bodyPr/>
          <a:lstStyle/>
          <a:p>
            <a:fld id="{96E0973C-8837-4D88-84D6-35BD5AED3B5A}" type="slidenum">
              <a:rPr lang="en-GB" smtClean="0"/>
              <a:t>49</a:t>
            </a:fld>
            <a:endParaRPr lang="en-GB"/>
          </a:p>
        </p:txBody>
      </p:sp>
    </p:spTree>
    <p:extLst>
      <p:ext uri="{BB962C8B-B14F-4D97-AF65-F5344CB8AC3E}">
        <p14:creationId xmlns:p14="http://schemas.microsoft.com/office/powerpoint/2010/main" val="3929550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Alex Robinson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83C879-26E1-BA47-AE9E-7C217F4DE1E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6739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Alex Robinson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62B678-2BD1-44BE-9114-B513BB9A3F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4204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Lead Rob Aherne (BI) Slide to populate</a:t>
            </a:r>
          </a:p>
        </p:txBody>
      </p:sp>
      <p:sp>
        <p:nvSpPr>
          <p:cNvPr id="4" name="Slide Number Placeholder 3"/>
          <p:cNvSpPr>
            <a:spLocks noGrp="1"/>
          </p:cNvSpPr>
          <p:nvPr>
            <p:ph type="sldNum" sz="quarter" idx="5"/>
          </p:nvPr>
        </p:nvSpPr>
        <p:spPr/>
        <p:txBody>
          <a:bodyPr/>
          <a:lstStyle/>
          <a:p>
            <a:fld id="{96E0973C-8837-4D88-84D6-35BD5AED3B5A}" type="slidenum">
              <a:rPr lang="en-GB" smtClean="0"/>
              <a:t>7</a:t>
            </a:fld>
            <a:endParaRPr lang="en-GB"/>
          </a:p>
        </p:txBody>
      </p:sp>
    </p:spTree>
    <p:extLst>
      <p:ext uri="{BB962C8B-B14F-4D97-AF65-F5344CB8AC3E}">
        <p14:creationId xmlns:p14="http://schemas.microsoft.com/office/powerpoint/2010/main" val="1079474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Lead Rob Aherne, UEC and Mike Bradshaw Planned Care to update.</a:t>
            </a:r>
          </a:p>
          <a:p>
            <a:endParaRPr lang="en-GB"/>
          </a:p>
        </p:txBody>
      </p:sp>
      <p:sp>
        <p:nvSpPr>
          <p:cNvPr id="4" name="Slide Number Placeholder 3"/>
          <p:cNvSpPr>
            <a:spLocks noGrp="1"/>
          </p:cNvSpPr>
          <p:nvPr>
            <p:ph type="sldNum" sz="quarter" idx="5"/>
          </p:nvPr>
        </p:nvSpPr>
        <p:spPr/>
        <p:txBody>
          <a:bodyPr/>
          <a:lstStyle/>
          <a:p>
            <a:fld id="{96E0973C-8837-4D88-84D6-35BD5AED3B5A}" type="slidenum">
              <a:rPr lang="en-GB" smtClean="0"/>
              <a:t>8</a:t>
            </a:fld>
            <a:endParaRPr lang="en-GB"/>
          </a:p>
        </p:txBody>
      </p:sp>
    </p:spTree>
    <p:extLst>
      <p:ext uri="{BB962C8B-B14F-4D97-AF65-F5344CB8AC3E}">
        <p14:creationId xmlns:p14="http://schemas.microsoft.com/office/powerpoint/2010/main" val="1326752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Lead Emily Ross, Primary Care and Mike Bradshaw/Clare Fox complex individuals to update.</a:t>
            </a:r>
          </a:p>
          <a:p>
            <a:endParaRPr lang="en-GB"/>
          </a:p>
        </p:txBody>
      </p:sp>
      <p:sp>
        <p:nvSpPr>
          <p:cNvPr id="4" name="Slide Number Placeholder 3"/>
          <p:cNvSpPr>
            <a:spLocks noGrp="1"/>
          </p:cNvSpPr>
          <p:nvPr>
            <p:ph type="sldNum" sz="quarter" idx="5"/>
          </p:nvPr>
        </p:nvSpPr>
        <p:spPr/>
        <p:txBody>
          <a:bodyPr/>
          <a:lstStyle/>
          <a:p>
            <a:fld id="{96E0973C-8837-4D88-84D6-35BD5AED3B5A}" type="slidenum">
              <a:rPr lang="en-GB" smtClean="0"/>
              <a:t>9</a:t>
            </a:fld>
            <a:endParaRPr lang="en-GB"/>
          </a:p>
        </p:txBody>
      </p:sp>
    </p:spTree>
    <p:extLst>
      <p:ext uri="{BB962C8B-B14F-4D97-AF65-F5344CB8AC3E}">
        <p14:creationId xmlns:p14="http://schemas.microsoft.com/office/powerpoint/2010/main" val="12454617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1.png"/><Relationship Id="rId4" Type="http://schemas.openxmlformats.org/officeDocument/2006/relationships/image" Target="../media/image9.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1.png"/><Relationship Id="rId4" Type="http://schemas.openxmlformats.org/officeDocument/2006/relationships/image" Target="../media/image9.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Logo" descr="Logo for Staffordshire and Stoke-on-Trent Integrated Care System">
            <a:extLst>
              <a:ext uri="{FF2B5EF4-FFF2-40B4-BE49-F238E27FC236}">
                <a16:creationId xmlns:a16="http://schemas.microsoft.com/office/drawing/2014/main" id="{75947483-D0EB-2EF5-97EB-FAD2D6C4D89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57046" y="501114"/>
            <a:ext cx="2816059" cy="779046"/>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450847"/>
            <a:ext cx="10515600" cy="2261511"/>
          </a:xfrm>
        </p:spPr>
        <p:txBody>
          <a:bodyPr lIns="0" r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3804434"/>
            <a:ext cx="6477000" cy="791947"/>
          </a:xfrm>
        </p:spPr>
        <p:txBody>
          <a:bodyPr lIns="0" r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43910" y="4272598"/>
            <a:ext cx="8064500" cy="1993900"/>
          </a:xfrm>
          <a:prstGeom prst="rect">
            <a:avLst/>
          </a:prstGeom>
        </p:spPr>
      </p:pic>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8" name="Colour group">
            <a:extLst>
              <a:ext uri="{FF2B5EF4-FFF2-40B4-BE49-F238E27FC236}">
                <a16:creationId xmlns:a16="http://schemas.microsoft.com/office/drawing/2014/main" id="{19C859F2-F764-030A-4EE4-3F0FFB3B80FD}"/>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10" name="Rectangle 9">
              <a:extLst>
                <a:ext uri="{FF2B5EF4-FFF2-40B4-BE49-F238E27FC236}">
                  <a16:creationId xmlns:a16="http://schemas.microsoft.com/office/drawing/2014/main" id="{703CCB55-1409-1C67-232D-B51E0E1C1F81}"/>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14" name="Rectangle 13">
              <a:extLst>
                <a:ext uri="{FF2B5EF4-FFF2-40B4-BE49-F238E27FC236}">
                  <a16:creationId xmlns:a16="http://schemas.microsoft.com/office/drawing/2014/main" id="{4192E142-0651-739C-9745-9B1AC296AD65}"/>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7E13803-7C30-4F35-969F-D6FEC4C13E77}"/>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8DC9767-BAA7-1293-7A57-95FCCED213E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F088194-8180-4490-CBEB-A969CD43E43C}"/>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4C2D7E45-D3B0-DD4D-7C14-EF433E739BE4}"/>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0B74BEF3-508F-4892-7154-4E5DE90DCE34}"/>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03889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Table Placeholder 4">
            <a:extLst>
              <a:ext uri="{FF2B5EF4-FFF2-40B4-BE49-F238E27FC236}">
                <a16:creationId xmlns:a16="http://schemas.microsoft.com/office/drawing/2014/main" id="{A9DAEA98-19D7-4CAC-3C47-922AC5D0C047}"/>
              </a:ext>
            </a:extLst>
          </p:cNvPr>
          <p:cNvSpPr>
            <a:spLocks noGrp="1"/>
          </p:cNvSpPr>
          <p:nvPr>
            <p:ph type="tbl" sz="quarter" idx="13"/>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218BBEF0-C5B4-C61C-4A83-24C85C3C1848}"/>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6C8683F8-A0C7-81A4-9D64-388A1A9DE097}"/>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CB152834-5448-3BFB-D553-B0DB856FCD66}"/>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8DC3C96D-2786-8361-E902-EE406565995A}"/>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38D4FA0-B6B5-38A1-1306-08D9645D5E14}"/>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FB712F7B-FA5C-9308-1D25-3F900B5C489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F63A76E-1915-C038-834A-CE7756850848}"/>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7CBF32C-5FEC-A7E2-6FF3-DE2AE1469D15}"/>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55957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Chart Placeholder 3">
            <a:extLst>
              <a:ext uri="{FF2B5EF4-FFF2-40B4-BE49-F238E27FC236}">
                <a16:creationId xmlns:a16="http://schemas.microsoft.com/office/drawing/2014/main" id="{369C812B-06FB-0624-D588-E7F549C320CE}"/>
              </a:ext>
            </a:extLst>
          </p:cNvPr>
          <p:cNvSpPr>
            <a:spLocks noGrp="1"/>
          </p:cNvSpPr>
          <p:nvPr>
            <p:ph type="chart" sz="quarter" idx="14"/>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FDBBDA3F-217C-B8E7-B765-040AFB1C6BB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8784CCE7-23D8-71F5-D509-D32657B0FFFF}"/>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C20E461E-AA4F-0A7D-F548-D28E14ECDF11}"/>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1069032A-3CD8-38E7-2B4F-BC5A29FE634E}"/>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370DE06-49C6-6F4A-D6DF-6AF11875F585}"/>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35845DC-03AE-9788-DC7A-F485CBA0A2E1}"/>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3E638E0C-F6DE-7A55-BAEF-CDD22A1E0C12}"/>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1CA0CD4-5686-F9FF-A6E8-0FD347B98D43}"/>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61298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SmartArt 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SmartArt Placeholder 4">
            <a:extLst>
              <a:ext uri="{FF2B5EF4-FFF2-40B4-BE49-F238E27FC236}">
                <a16:creationId xmlns:a16="http://schemas.microsoft.com/office/drawing/2014/main" id="{BA174C75-EBE6-422F-51A3-9964CA4F9F67}"/>
              </a:ext>
            </a:extLst>
          </p:cNvPr>
          <p:cNvSpPr>
            <a:spLocks noGrp="1"/>
          </p:cNvSpPr>
          <p:nvPr>
            <p:ph type="dgm" sz="quarter" idx="15"/>
          </p:nvPr>
        </p:nvSpPr>
        <p:spPr>
          <a:xfrm>
            <a:off x="838201"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5B15AB36-ABCE-5225-6523-6A38FD1D0898}"/>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773E4C63-E7C4-CC53-593F-81B438428A90}"/>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A8726820-3E4B-FBCD-636B-E687A622C672}"/>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5907CD50-5BE9-A057-ACDF-D9E895ADB3B1}"/>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7197365-93D4-4C92-74EC-DBC35C1CE0F7}"/>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26131DB-0281-2F44-4E74-9D7F78EA1E0C}"/>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89072499-6D93-65C3-2951-5709F3529F8D}"/>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D736182C-E86F-8EC6-B26A-DC545BF59BDC}"/>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014022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Picture Placeholder 3">
            <a:extLst>
              <a:ext uri="{FF2B5EF4-FFF2-40B4-BE49-F238E27FC236}">
                <a16:creationId xmlns:a16="http://schemas.microsoft.com/office/drawing/2014/main" id="{E8288E03-37C3-F012-01AB-07EB8BA102F9}"/>
              </a:ext>
            </a:extLst>
          </p:cNvPr>
          <p:cNvSpPr>
            <a:spLocks noGrp="1"/>
          </p:cNvSpPr>
          <p:nvPr>
            <p:ph type="pic" sz="quarter" idx="16"/>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C2915A99-9343-4C1A-9569-18CEDBCFAD7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9604C427-B006-6F10-0406-8ED317E741B7}"/>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EA735ACE-49D0-6730-BCE0-0DBF936602A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C72A686-3417-5B4D-7EA2-C9F8A94C2EB7}"/>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BEC4540-A166-1DD4-E930-B00102430E34}"/>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740E554-C184-2EA3-BCFC-BD04F630D76B}"/>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7AEBEE4-45B5-3E8F-B48D-EDEA6741DAEF}"/>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BE72A05-51B1-3F0E-FC0F-BD7F2FBD07B1}"/>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699796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54E86-13A8-BAD7-6C7E-DCC5DF3DFFB3}"/>
              </a:ext>
            </a:extLst>
          </p:cNvPr>
          <p:cNvSpPr>
            <a:spLocks noGrp="1"/>
          </p:cNvSpPr>
          <p:nvPr>
            <p:ph type="title"/>
          </p:nvPr>
        </p:nvSpPr>
        <p:spPr>
          <a:xfrm>
            <a:off x="831850" y="1470026"/>
            <a:ext cx="10515600" cy="2852737"/>
          </a:xfrm>
        </p:spPr>
        <p:txBody>
          <a:bodyPr lIns="0" tIns="0" rIns="0" bIns="0"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FB1E24D-2628-2E30-F848-9CC5516DA06F}"/>
              </a:ext>
            </a:extLst>
          </p:cNvPr>
          <p:cNvSpPr>
            <a:spLocks noGrp="1"/>
          </p:cNvSpPr>
          <p:nvPr>
            <p:ph type="body" idx="1"/>
          </p:nvPr>
        </p:nvSpPr>
        <p:spPr>
          <a:xfrm>
            <a:off x="831850" y="4589463"/>
            <a:ext cx="10515600" cy="1500187"/>
          </a:xfrm>
        </p:spPr>
        <p:txBody>
          <a:bodyPr lIns="0" tIns="0" rIns="0" bIns="0"/>
          <a:lstStyle>
            <a:lvl1pPr marL="0" indent="0">
              <a:buNone/>
              <a:defRPr sz="240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cxnSp>
        <p:nvCxnSpPr>
          <p:cNvPr id="8" name="Straight Connector 7">
            <a:extLst>
              <a:ext uri="{FF2B5EF4-FFF2-40B4-BE49-F238E27FC236}">
                <a16:creationId xmlns:a16="http://schemas.microsoft.com/office/drawing/2014/main" id="{19346039-C782-7100-D6EB-FF6D10C56BC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01F782EC-DD17-C69A-3212-E4A43F109AD3}"/>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6" name="Slide Number Placeholder 5">
            <a:extLst>
              <a:ext uri="{FF2B5EF4-FFF2-40B4-BE49-F238E27FC236}">
                <a16:creationId xmlns:a16="http://schemas.microsoft.com/office/drawing/2014/main" id="{BC784820-AACA-CE4B-ACA3-C7B242F725DE}"/>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19" name="Colour group">
            <a:extLst>
              <a:ext uri="{FF2B5EF4-FFF2-40B4-BE49-F238E27FC236}">
                <a16:creationId xmlns:a16="http://schemas.microsoft.com/office/drawing/2014/main" id="{5A494DCE-DF7C-5C2C-2026-7D259EDE533C}"/>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0" name="Rectangle 19">
              <a:extLst>
                <a:ext uri="{FF2B5EF4-FFF2-40B4-BE49-F238E27FC236}">
                  <a16:creationId xmlns:a16="http://schemas.microsoft.com/office/drawing/2014/main" id="{417E1E51-65F6-8C61-2E21-9CBA8DC2F702}"/>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1" name="Rectangle 20">
              <a:extLst>
                <a:ext uri="{FF2B5EF4-FFF2-40B4-BE49-F238E27FC236}">
                  <a16:creationId xmlns:a16="http://schemas.microsoft.com/office/drawing/2014/main" id="{261CB38B-8E42-0A43-7FE0-F23E0132E32F}"/>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4DE18FC8-FCDE-4909-DA8B-9804DCFE7A7E}"/>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6BA4F60-F902-6CEF-2C52-E3D3FEDA0A6F}"/>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6E9D4474-BDCD-7375-E019-8557F46F07E1}"/>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B49DA956-9A0B-35DE-1051-E3BE2790B025}"/>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9B2B87A2-4B4F-9736-D8A7-CEB858A00FF6}"/>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18548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172200" y="1825625"/>
            <a:ext cx="5181600" cy="4351338"/>
          </a:xfrm>
        </p:spPr>
        <p:txBody>
          <a:bodyPr lIns="0" tIns="0" r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2" name="Colour group">
            <a:extLst>
              <a:ext uri="{FF2B5EF4-FFF2-40B4-BE49-F238E27FC236}">
                <a16:creationId xmlns:a16="http://schemas.microsoft.com/office/drawing/2014/main" id="{A0ECB04B-2C50-61EB-5E93-0B7563F369D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3" name="Rectangle 22">
              <a:extLst>
                <a:ext uri="{FF2B5EF4-FFF2-40B4-BE49-F238E27FC236}">
                  <a16:creationId xmlns:a16="http://schemas.microsoft.com/office/drawing/2014/main" id="{876C2B98-6FCC-9301-6EDA-6DFD56E12939}"/>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4" name="Rectangle 23">
              <a:extLst>
                <a:ext uri="{FF2B5EF4-FFF2-40B4-BE49-F238E27FC236}">
                  <a16:creationId xmlns:a16="http://schemas.microsoft.com/office/drawing/2014/main" id="{F301A9C5-7F0D-14E6-4E37-A822CC6BF066}"/>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5AC0601-EE03-240B-1FEA-4FAE5CA54A25}"/>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96C7CAE5-E20C-DCC7-CC61-F414430AC5CB}"/>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8CCDBF91-A7DB-7853-0F23-0D9BDD66D4BD}"/>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FA994D0-6AED-0A24-8E53-38BFE706BC63}"/>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E5BFCDBC-C87E-E44E-39CF-44C585F94079}"/>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77804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298029-1278-49DC-C916-37AA8A31F532}"/>
              </a:ext>
            </a:extLst>
          </p:cNvPr>
          <p:cNvSpPr/>
          <p:nvPr userDrawn="1"/>
        </p:nvSpPr>
        <p:spPr>
          <a:xfrm>
            <a:off x="6096000" y="0"/>
            <a:ext cx="6096000" cy="6858000"/>
          </a:xfrm>
          <a:prstGeom prst="rect">
            <a:avLst/>
          </a:prstGeom>
          <a:solidFill>
            <a:schemeClr val="tx2">
              <a:alpha val="8492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a:xfrm>
            <a:off x="838200" y="365125"/>
            <a:ext cx="4622800" cy="1325563"/>
          </a:xfrm>
        </p:spPr>
        <p:txBody>
          <a:bodyPr l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4622800" cy="4351338"/>
          </a:xfrm>
        </p:spPr>
        <p:txBody>
          <a:bodyPr l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731000" y="533399"/>
            <a:ext cx="4622800" cy="4381501"/>
          </a:xfrm>
        </p:spPr>
        <p:txBody>
          <a:bodyPr lIns="0" tIns="108000" rIns="0" bIns="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9" name="Straight Connector 8">
            <a:extLst>
              <a:ext uri="{FF2B5EF4-FFF2-40B4-BE49-F238E27FC236}">
                <a16:creationId xmlns:a16="http://schemas.microsoft.com/office/drawing/2014/main" id="{AE43597C-11DE-DB3C-5D4C-FB09B65F124C}"/>
              </a:ext>
            </a:extLst>
          </p:cNvPr>
          <p:cNvCxnSpPr>
            <a:cxnSpLocks/>
          </p:cNvCxnSpPr>
          <p:nvPr userDrawn="1"/>
        </p:nvCxnSpPr>
        <p:spPr>
          <a:xfrm>
            <a:off x="838200" y="6357769"/>
            <a:ext cx="46228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pic>
        <p:nvPicPr>
          <p:cNvPr id="13" name="Picture 12" descr="A picture containing text&#10;&#10;Description automatically generated">
            <a:extLst>
              <a:ext uri="{FF2B5EF4-FFF2-40B4-BE49-F238E27FC236}">
                <a16:creationId xmlns:a16="http://schemas.microsoft.com/office/drawing/2014/main" id="{52D8E2A2-A42D-098E-F9B7-B92332E8ADE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38850" y="5313121"/>
            <a:ext cx="6192000" cy="1530935"/>
          </a:xfrm>
          <a:prstGeom prst="rect">
            <a:avLst/>
          </a:prstGeom>
        </p:spPr>
      </p:pic>
      <p:sp>
        <p:nvSpPr>
          <p:cNvPr id="22" name="Footer Placeholder 4">
            <a:extLst>
              <a:ext uri="{FF2B5EF4-FFF2-40B4-BE49-F238E27FC236}">
                <a16:creationId xmlns:a16="http://schemas.microsoft.com/office/drawing/2014/main" id="{D12D15F8-49B8-0CB3-FE93-B57FC49A69F7}"/>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grpSp>
        <p:nvGrpSpPr>
          <p:cNvPr id="21" name="Colour group">
            <a:extLst>
              <a:ext uri="{FF2B5EF4-FFF2-40B4-BE49-F238E27FC236}">
                <a16:creationId xmlns:a16="http://schemas.microsoft.com/office/drawing/2014/main" id="{04AB8F17-4533-3EB9-DA1E-160FE363B49F}"/>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3" name="Rectangle 22">
              <a:extLst>
                <a:ext uri="{FF2B5EF4-FFF2-40B4-BE49-F238E27FC236}">
                  <a16:creationId xmlns:a16="http://schemas.microsoft.com/office/drawing/2014/main" id="{26BF5D24-0E62-E5EF-3415-CC32CAC965E4}"/>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4" name="Rectangle 23">
              <a:extLst>
                <a:ext uri="{FF2B5EF4-FFF2-40B4-BE49-F238E27FC236}">
                  <a16:creationId xmlns:a16="http://schemas.microsoft.com/office/drawing/2014/main" id="{A4A70400-D9ED-1B03-64BC-59A832C5EA1B}"/>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BE35B58-A2F5-FB09-CC46-BB124623E595}"/>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2B0FB1F-4DC3-E893-35B2-F015B65C13F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605CBDCD-44E6-FB8F-9C73-1134A181AA03}"/>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65C60D6-9D33-4751-DE5A-F107907FDC52}"/>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124B999D-66EA-9143-976C-9CE708491FE4}"/>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08299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B4FB-DB22-DDA4-922F-2FE126A26CCC}"/>
              </a:ext>
            </a:extLst>
          </p:cNvPr>
          <p:cNvSpPr>
            <a:spLocks noGrp="1"/>
          </p:cNvSpPr>
          <p:nvPr>
            <p:ph type="title"/>
          </p:nvPr>
        </p:nvSpPr>
        <p:spPr>
          <a:xfrm>
            <a:off x="839788" y="365125"/>
            <a:ext cx="10515600" cy="1325563"/>
          </a:xfrm>
        </p:spPr>
        <p:txBody>
          <a:bodyPr lIns="0" tIns="0" rIns="0" bIns="0"/>
          <a:lstStyle/>
          <a:p>
            <a:r>
              <a:rPr lang="en-GB"/>
              <a:t>Click to edit Master title style</a:t>
            </a:r>
            <a:endParaRPr lang="en-US"/>
          </a:p>
        </p:txBody>
      </p:sp>
      <p:sp>
        <p:nvSpPr>
          <p:cNvPr id="3" name="Text Placeholder 2">
            <a:extLst>
              <a:ext uri="{FF2B5EF4-FFF2-40B4-BE49-F238E27FC236}">
                <a16:creationId xmlns:a16="http://schemas.microsoft.com/office/drawing/2014/main" id="{08D700D1-528F-A49C-0789-76E1805565E0}"/>
              </a:ext>
            </a:extLst>
          </p:cNvPr>
          <p:cNvSpPr>
            <a:spLocks noGrp="1"/>
          </p:cNvSpPr>
          <p:nvPr>
            <p:ph type="body" idx="1"/>
          </p:nvPr>
        </p:nvSpPr>
        <p:spPr>
          <a:xfrm>
            <a:off x="839788" y="1681163"/>
            <a:ext cx="5157787" cy="823912"/>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631B69-5202-18A4-E3D5-760FF05B6D65}"/>
              </a:ext>
            </a:extLst>
          </p:cNvPr>
          <p:cNvSpPr>
            <a:spLocks noGrp="1"/>
          </p:cNvSpPr>
          <p:nvPr>
            <p:ph sz="half" idx="2"/>
          </p:nvPr>
        </p:nvSpPr>
        <p:spPr>
          <a:xfrm>
            <a:off x="839788" y="2607905"/>
            <a:ext cx="5157787" cy="358175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53FD84C-0C71-3832-8FB0-DF9695A0E587}"/>
              </a:ext>
            </a:extLst>
          </p:cNvPr>
          <p:cNvSpPr>
            <a:spLocks noGrp="1"/>
          </p:cNvSpPr>
          <p:nvPr>
            <p:ph type="body" sz="quarter" idx="3"/>
          </p:nvPr>
        </p:nvSpPr>
        <p:spPr>
          <a:xfrm>
            <a:off x="6172200" y="1681163"/>
            <a:ext cx="5183188" cy="823912"/>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D7B52AA-970E-C74A-F482-BB4E35DCACBE}"/>
              </a:ext>
            </a:extLst>
          </p:cNvPr>
          <p:cNvSpPr>
            <a:spLocks noGrp="1"/>
          </p:cNvSpPr>
          <p:nvPr>
            <p:ph sz="quarter" idx="4"/>
          </p:nvPr>
        </p:nvSpPr>
        <p:spPr>
          <a:xfrm>
            <a:off x="6172200" y="2607905"/>
            <a:ext cx="5183188" cy="358175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2" name="Straight Connector 11">
            <a:extLst>
              <a:ext uri="{FF2B5EF4-FFF2-40B4-BE49-F238E27FC236}">
                <a16:creationId xmlns:a16="http://schemas.microsoft.com/office/drawing/2014/main" id="{0DBE5CE0-83D5-9E17-A8C5-763CFD27C4FD}"/>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E49F8E1-4754-52AA-5D2B-C9A193207F8F}"/>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1" name="Slide Number Placeholder 5">
            <a:extLst>
              <a:ext uri="{FF2B5EF4-FFF2-40B4-BE49-F238E27FC236}">
                <a16:creationId xmlns:a16="http://schemas.microsoft.com/office/drawing/2014/main" id="{4E6055D7-A6D7-962F-F3BA-27F665718784}"/>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4" name="Colour group">
            <a:extLst>
              <a:ext uri="{FF2B5EF4-FFF2-40B4-BE49-F238E27FC236}">
                <a16:creationId xmlns:a16="http://schemas.microsoft.com/office/drawing/2014/main" id="{47A0C51B-5311-BD38-9B56-E5F989F798BF}"/>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5" name="Rectangle 24">
              <a:extLst>
                <a:ext uri="{FF2B5EF4-FFF2-40B4-BE49-F238E27FC236}">
                  <a16:creationId xmlns:a16="http://schemas.microsoft.com/office/drawing/2014/main" id="{AC833D92-749B-FD5B-5466-C81E1591E3DA}"/>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6" name="Rectangle 25">
              <a:extLst>
                <a:ext uri="{FF2B5EF4-FFF2-40B4-BE49-F238E27FC236}">
                  <a16:creationId xmlns:a16="http://schemas.microsoft.com/office/drawing/2014/main" id="{85E2D532-3706-014E-7327-379F426A65D9}"/>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C77118A0-B491-9D98-08E8-2978F9D5D5D0}"/>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1CB3C508-EC3B-F3EE-8B25-05AD79D8C961}"/>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784A067F-E370-C853-5BE1-9AA80DAFC61B}"/>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BF487652-04F8-9F50-F2E2-C69A446B35BE}"/>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FCA6A33D-668A-4646-1087-32F4E935D06D}"/>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221410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able Placeholder 5">
            <a:extLst>
              <a:ext uri="{FF2B5EF4-FFF2-40B4-BE49-F238E27FC236}">
                <a16:creationId xmlns:a16="http://schemas.microsoft.com/office/drawing/2014/main" id="{BD542822-81EF-AB6B-1839-1BB8D61C40F6}"/>
              </a:ext>
            </a:extLst>
          </p:cNvPr>
          <p:cNvSpPr>
            <a:spLocks noGrp="1"/>
          </p:cNvSpPr>
          <p:nvPr>
            <p:ph type="tbl" sz="quarter" idx="13"/>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346770E2-07C3-B1B0-353C-F075F105B097}"/>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59F8B74F-06B5-94F6-4E6E-881D84948320}"/>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807AD208-2802-C082-87B7-A84CCB81BE78}"/>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AD9A616-7B80-3DFD-04E2-E3E2384CD6EF}"/>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7D32132-906B-C38B-C46D-020357E57932}"/>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B1601E33-1738-4822-83BC-A0998BB7AE1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EAE9942-FD3A-DD65-351C-71DE03398EF0}"/>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F974E7AC-90DA-FF23-2F43-F5F60A45C837}"/>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056154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Chart Placeholder 4">
            <a:extLst>
              <a:ext uri="{FF2B5EF4-FFF2-40B4-BE49-F238E27FC236}">
                <a16:creationId xmlns:a16="http://schemas.microsoft.com/office/drawing/2014/main" id="{31B81C3D-F7F7-51E8-1979-A1B7290BC286}"/>
              </a:ext>
            </a:extLst>
          </p:cNvPr>
          <p:cNvSpPr>
            <a:spLocks noGrp="1"/>
          </p:cNvSpPr>
          <p:nvPr>
            <p:ph type="chart" sz="quarter" idx="14"/>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6287D8A0-FC65-A693-AE50-F1F72C3A1A40}"/>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4566B593-B588-28DF-ED72-F9A6F80A3166}"/>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9EA6A8F7-0BD7-2081-D1F1-1B7E4FEC587E}"/>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9F07BA8F-423E-8C89-FFC7-39627AE896C7}"/>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E74403E-F0B5-0AD8-151E-9BD0F636A504}"/>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A6F2A22-E256-72BD-E63E-353756216EE4}"/>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197D8168-2903-D302-E310-4B24F911B8B9}"/>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2A28539-6AAE-C5D7-FBB1-7241DCFEDD8E}"/>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07342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tx2">
            <a:alpha val="84988"/>
          </a:schemeClr>
        </a:solidFill>
        <a:effectLst/>
      </p:bgPr>
    </p:bg>
    <p:spTree>
      <p:nvGrpSpPr>
        <p:cNvPr id="1" name=""/>
        <p:cNvGrpSpPr/>
        <p:nvPr/>
      </p:nvGrpSpPr>
      <p:grpSpPr>
        <a:xfrm>
          <a:off x="0" y="0"/>
          <a:ext cx="0" cy="0"/>
          <a:chOff x="0" y="0"/>
          <a:chExt cx="0" cy="0"/>
        </a:xfrm>
      </p:grpSpPr>
      <p:pic>
        <p:nvPicPr>
          <p:cNvPr id="8" name="Picture 7" descr="Logo for Staffordshire and Stoke-on-Trent Integrated Care System">
            <a:extLst>
              <a:ext uri="{FF2B5EF4-FFF2-40B4-BE49-F238E27FC236}">
                <a16:creationId xmlns:a16="http://schemas.microsoft.com/office/drawing/2014/main" id="{33E757BC-8C62-EBFF-1DCA-8380AFC91CE9}"/>
              </a:ext>
            </a:extLst>
          </p:cNvPr>
          <p:cNvPicPr>
            <a:picLocks noChangeAspect="1"/>
          </p:cNvPicPr>
          <p:nvPr userDrawn="1"/>
        </p:nvPicPr>
        <p:blipFill>
          <a:blip r:embed="rId2"/>
          <a:srcRect/>
          <a:stretch/>
        </p:blipFill>
        <p:spPr>
          <a:xfrm>
            <a:off x="838200" y="500231"/>
            <a:ext cx="2906027" cy="777408"/>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450847"/>
            <a:ext cx="10515600" cy="2261511"/>
          </a:xfrm>
        </p:spPr>
        <p:txBody>
          <a:bodyPr lIns="0" r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3804434"/>
            <a:ext cx="6477000" cy="791947"/>
          </a:xfrm>
        </p:spPr>
        <p:txBody>
          <a:bodyPr lIns="0" r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43910" y="4272598"/>
            <a:ext cx="8064500" cy="1993900"/>
          </a:xfrm>
          <a:prstGeom prst="rect">
            <a:avLst/>
          </a:prstGeom>
        </p:spPr>
      </p:pic>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9" name="Colour group">
            <a:extLst>
              <a:ext uri="{FF2B5EF4-FFF2-40B4-BE49-F238E27FC236}">
                <a16:creationId xmlns:a16="http://schemas.microsoft.com/office/drawing/2014/main" id="{DAB4C2DF-BF76-0B88-67F1-A8F62EE1A814}"/>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0" name="Rectangle 19">
              <a:extLst>
                <a:ext uri="{FF2B5EF4-FFF2-40B4-BE49-F238E27FC236}">
                  <a16:creationId xmlns:a16="http://schemas.microsoft.com/office/drawing/2014/main" id="{A490707C-7B59-A0FD-EA4F-EE334861C5E0}"/>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1" name="Rectangle 20">
              <a:extLst>
                <a:ext uri="{FF2B5EF4-FFF2-40B4-BE49-F238E27FC236}">
                  <a16:creationId xmlns:a16="http://schemas.microsoft.com/office/drawing/2014/main" id="{7CE06F32-C09E-7B9A-688C-E97AA15E3A8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CD1E8A3-7B86-3834-F021-EAF22E3FB55B}"/>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38ACE27D-3C78-0883-0525-E55B2848D39C}"/>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DDE86954-1DAF-70F4-2F51-A32819FAF492}"/>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7FD5392-7B8F-DEDA-51F4-986593BFC8FD}"/>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B29EBAAB-322E-B7D0-5EB9-7E6FD9FF96F7}"/>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1455758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wo Content - SmartArt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martArt Placeholder 5">
            <a:extLst>
              <a:ext uri="{FF2B5EF4-FFF2-40B4-BE49-F238E27FC236}">
                <a16:creationId xmlns:a16="http://schemas.microsoft.com/office/drawing/2014/main" id="{BC6A1C3D-ECB4-FC58-1278-E203B1B5C695}"/>
              </a:ext>
            </a:extLst>
          </p:cNvPr>
          <p:cNvSpPr>
            <a:spLocks noGrp="1"/>
          </p:cNvSpPr>
          <p:nvPr>
            <p:ph type="dgm" sz="quarter" idx="15"/>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049D6A06-ED9A-42DC-C70B-DE5F0E4B75DF}"/>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C8383BEA-7511-8F9F-28FF-AB246E861552}"/>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DB2B5693-D6D2-3E70-3E1C-2D8111C90B09}"/>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54E0F0D4-EB2A-9831-5CEC-DE7683CFC8A7}"/>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0E906465-13C4-146C-1695-2BA0754F9767}"/>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18CB864D-EE6A-CD6F-3E53-94FBE2AC853E}"/>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EB72F8E9-18E3-0031-604C-D7638EC31657}"/>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B3F01BB-C1B7-A82F-1715-56BF8E966F5E}"/>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566853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wo Content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Picture Placeholder 4">
            <a:extLst>
              <a:ext uri="{FF2B5EF4-FFF2-40B4-BE49-F238E27FC236}">
                <a16:creationId xmlns:a16="http://schemas.microsoft.com/office/drawing/2014/main" id="{E3566EEF-8DE6-BDD3-6C07-87A3EE894F89}"/>
              </a:ext>
            </a:extLst>
          </p:cNvPr>
          <p:cNvSpPr>
            <a:spLocks noGrp="1"/>
          </p:cNvSpPr>
          <p:nvPr>
            <p:ph type="pic" sz="quarter" idx="16"/>
          </p:nvPr>
        </p:nvSpPr>
        <p:spPr>
          <a:xfrm>
            <a:off x="6172199" y="1825625"/>
            <a:ext cx="5181599"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8E386E35-FF8E-D565-1951-6153B537BFBD}"/>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7CA93192-652B-F295-1B51-251B56B62167}"/>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025825F2-D389-6222-1E61-65BE32BDDC4F}"/>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E5E9999-87A8-2F5F-BB5D-E5895F20741D}"/>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553A824-45B2-9216-CFB7-E9D858833C9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526158CA-B3A1-89FE-3E99-49CEEE7B1BB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E24E02D4-1CBC-07F7-C08F-FBD7248554F7}"/>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DADA9785-4A3C-9CD7-15DB-BF2CD0E4F055}"/>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339901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5"/>
            <a:ext cx="10515600" cy="3175793"/>
          </a:xfrm>
        </p:spPr>
        <p:txBody>
          <a:bodyPr/>
          <a:lstStyle>
            <a:lvl1pPr algn="ctr">
              <a:defRPr b="0" i="1"/>
            </a:lvl1pPr>
          </a:lstStyle>
          <a:p>
            <a:r>
              <a:rPr lang="en-GB"/>
              <a:t>Click to edit Master title style</a:t>
            </a:r>
            <a:endParaRPr lang="en-US"/>
          </a:p>
        </p:txBody>
      </p:sp>
      <p:pic>
        <p:nvPicPr>
          <p:cNvPr id="9" name="Picture 8" descr="A picture containing text&#10;&#10;Description automatically generated">
            <a:extLst>
              <a:ext uri="{FF2B5EF4-FFF2-40B4-BE49-F238E27FC236}">
                <a16:creationId xmlns:a16="http://schemas.microsoft.com/office/drawing/2014/main" id="{A44091B0-7D72-5402-7F98-5A5D7A9A68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73712" y="3643749"/>
            <a:ext cx="10629172" cy="2628000"/>
          </a:xfrm>
          <a:prstGeom prst="rect">
            <a:avLst/>
          </a:prstGeom>
        </p:spPr>
      </p:pic>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E5A84036-7E96-B106-71A3-39236AD6F968}"/>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1" name="Slide Number Placeholder 5">
            <a:extLst>
              <a:ext uri="{FF2B5EF4-FFF2-40B4-BE49-F238E27FC236}">
                <a16:creationId xmlns:a16="http://schemas.microsoft.com/office/drawing/2014/main" id="{3262ADF8-D1F9-5739-F5F5-9472F5D31B9D}"/>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1" name="Colour group">
            <a:extLst>
              <a:ext uri="{FF2B5EF4-FFF2-40B4-BE49-F238E27FC236}">
                <a16:creationId xmlns:a16="http://schemas.microsoft.com/office/drawing/2014/main" id="{BA7181B4-2B2D-B43D-E056-25EE31B12CC4}"/>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2" name="Rectangle 21">
              <a:extLst>
                <a:ext uri="{FF2B5EF4-FFF2-40B4-BE49-F238E27FC236}">
                  <a16:creationId xmlns:a16="http://schemas.microsoft.com/office/drawing/2014/main" id="{FD992023-DB62-ADB5-5745-0C16DAC02A2E}"/>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3" name="Rectangle 22">
              <a:extLst>
                <a:ext uri="{FF2B5EF4-FFF2-40B4-BE49-F238E27FC236}">
                  <a16:creationId xmlns:a16="http://schemas.microsoft.com/office/drawing/2014/main" id="{DC129D45-51F5-BED0-A8E1-14189C61EAF9}"/>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D2CFF91-8821-5B07-51DC-A3D049298FC9}"/>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D622FCFC-130F-EB02-260B-414A9764F515}"/>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4E4AF46-AF70-2C71-B70E-253662C569EB}"/>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46CED9B9-F816-CC10-8403-991CA29241DA}"/>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1AAB903A-53B6-8E3A-FF5B-7DFC13D9090A}"/>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828309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2_Title Only">
    <p:bg>
      <p:bgPr>
        <a:solidFill>
          <a:schemeClr val="tx2">
            <a:alpha val="84702"/>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5"/>
            <a:ext cx="10515600" cy="3175793"/>
          </a:xfrm>
        </p:spPr>
        <p:txBody>
          <a:bodyPr/>
          <a:lstStyle>
            <a:lvl1pPr algn="ctr">
              <a:defRPr b="0" i="1">
                <a:solidFill>
                  <a:schemeClr val="bg1"/>
                </a:solidFill>
              </a:defRPr>
            </a:lvl1pPr>
          </a:lstStyle>
          <a:p>
            <a:r>
              <a:rPr lang="en-GB"/>
              <a:t>Click to edit Master title style</a:t>
            </a:r>
            <a:endParaRPr lang="en-US"/>
          </a:p>
        </p:txBody>
      </p:sp>
      <p:pic>
        <p:nvPicPr>
          <p:cNvPr id="9" name="Picture 8" descr="A picture containing text&#10;&#10;Description automatically generated">
            <a:extLst>
              <a:ext uri="{FF2B5EF4-FFF2-40B4-BE49-F238E27FC236}">
                <a16:creationId xmlns:a16="http://schemas.microsoft.com/office/drawing/2014/main" id="{A44091B0-7D72-5402-7F98-5A5D7A9A68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73712" y="3643749"/>
            <a:ext cx="10629172" cy="2628000"/>
          </a:xfrm>
          <a:prstGeom prst="rect">
            <a:avLst/>
          </a:prstGeom>
        </p:spPr>
      </p:pic>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4C781BEC-C22C-7232-0CBF-5724CA9A6CC1}"/>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bg1"/>
                </a:solidFill>
              </a:defRPr>
            </a:lvl1pPr>
          </a:lstStyle>
          <a:p>
            <a:r>
              <a:rPr lang="en-US"/>
              <a:t>Staffordshire and Stoke-on-Trent Integrated Care System</a:t>
            </a:r>
          </a:p>
          <a:p>
            <a:r>
              <a:rPr lang="en-US"/>
              <a:t>
</a:t>
            </a:r>
          </a:p>
        </p:txBody>
      </p:sp>
      <p:sp>
        <p:nvSpPr>
          <p:cNvPr id="11" name="Slide Number Placeholder 5">
            <a:extLst>
              <a:ext uri="{FF2B5EF4-FFF2-40B4-BE49-F238E27FC236}">
                <a16:creationId xmlns:a16="http://schemas.microsoft.com/office/drawing/2014/main" id="{08819F89-91B8-4026-571B-6A83D239433D}"/>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bg1"/>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54A59658-8D9B-4EF9-F2E9-2C489E1DC94B}"/>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20D5B754-9FD2-ADD5-82BC-0A8506B5FC13}"/>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4F9A5BE5-99EE-C875-A83C-986C45CBEE22}"/>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AB10B638-BD11-8B97-1A45-E5800DFDF0CB}"/>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76644A2-AAA1-E5B7-233F-027F3D3B8A35}"/>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B66D6A9-94F5-C5DF-2B7C-720D3D2CF2FF}"/>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296A96F-045F-6A8C-235F-02A07BB8E788}"/>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E47957C-32F9-30A5-A643-2EDC8C9F8F95}"/>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308575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p:txBody>
          <a:bodyPr lIns="0" tIns="0" rIns="0" bIns="0"/>
          <a:lstStyle/>
          <a:p>
            <a:r>
              <a:rPr lang="en-GB"/>
              <a:t>Click to edit Master title style</a:t>
            </a:r>
            <a:endParaRPr lang="en-US"/>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18" name="Colour group">
            <a:extLst>
              <a:ext uri="{FF2B5EF4-FFF2-40B4-BE49-F238E27FC236}">
                <a16:creationId xmlns:a16="http://schemas.microsoft.com/office/drawing/2014/main" id="{6A9C0D94-CD00-1B6B-3ECD-D482528C9BB3}"/>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19" name="Rectangle 18">
              <a:extLst>
                <a:ext uri="{FF2B5EF4-FFF2-40B4-BE49-F238E27FC236}">
                  <a16:creationId xmlns:a16="http://schemas.microsoft.com/office/drawing/2014/main" id="{0BE89A9A-54B4-C7D0-1E02-3F35C5B8355C}"/>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0" name="Rectangle 19">
              <a:extLst>
                <a:ext uri="{FF2B5EF4-FFF2-40B4-BE49-F238E27FC236}">
                  <a16:creationId xmlns:a16="http://schemas.microsoft.com/office/drawing/2014/main" id="{073F15FC-21F1-5185-E612-FB303E0FF9EF}"/>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D8C90BB8-C29D-FD44-5698-E59496975AE0}"/>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2CE3FA8-D456-7DC3-9A61-12EEF1FCC7DE}"/>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A861878F-36FD-9B2B-6034-8DA118F2741C}"/>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ED78BA3-C7AA-DE5B-E584-164CEF3E1131}"/>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7B88EEA5-2A14-120F-A10D-77F8BF3BE8C2}"/>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0882669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007C55CA-2138-D6C1-1D55-8E87DDF0CC1F}"/>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581999FA-D00F-B024-B6A6-30F892D0BE00}"/>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6" name="Slide Number Placeholder 5">
            <a:extLst>
              <a:ext uri="{FF2B5EF4-FFF2-40B4-BE49-F238E27FC236}">
                <a16:creationId xmlns:a16="http://schemas.microsoft.com/office/drawing/2014/main" id="{4C50B21C-F94B-3D47-286B-1F6C7B19B11E}"/>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17" name="Colour group">
            <a:extLst>
              <a:ext uri="{FF2B5EF4-FFF2-40B4-BE49-F238E27FC236}">
                <a16:creationId xmlns:a16="http://schemas.microsoft.com/office/drawing/2014/main" id="{422B29B2-A954-4259-507F-1B6E64D29B4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18" name="Rectangle 17">
              <a:extLst>
                <a:ext uri="{FF2B5EF4-FFF2-40B4-BE49-F238E27FC236}">
                  <a16:creationId xmlns:a16="http://schemas.microsoft.com/office/drawing/2014/main" id="{5FF90C47-5C30-FF93-876D-B0FA8B8A3C10}"/>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19" name="Rectangle 18">
              <a:extLst>
                <a:ext uri="{FF2B5EF4-FFF2-40B4-BE49-F238E27FC236}">
                  <a16:creationId xmlns:a16="http://schemas.microsoft.com/office/drawing/2014/main" id="{3AFA2D24-DAA8-6D27-8FD2-B11C61589CF8}"/>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7D7A1664-A963-A506-8623-08BCB10F0CFA}"/>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35694FC4-7236-4235-D77D-66FD80C2E122}"/>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5AE177C8-E30F-97B0-B388-B110B1F3932A}"/>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E818348-F49D-DB98-964A-C4DF87BC9406}"/>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65F7AE9-7B0D-DC46-8737-A49418EEDFD2}"/>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8239447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C76A-44AF-7A4E-A651-07EA8F58F4C6}"/>
              </a:ext>
            </a:extLst>
          </p:cNvPr>
          <p:cNvSpPr>
            <a:spLocks noGrp="1"/>
          </p:cNvSpPr>
          <p:nvPr>
            <p:ph type="title" hasCustomPrompt="1"/>
          </p:nvPr>
        </p:nvSpPr>
        <p:spPr>
          <a:xfrm>
            <a:off x="839788" y="457200"/>
            <a:ext cx="3932237" cy="1600200"/>
          </a:xfrm>
        </p:spPr>
        <p:txBody>
          <a:bodyPr lIns="0" tIns="0" rIns="0" bIns="0" anchor="b"/>
          <a:lstStyle>
            <a:lvl1pPr>
              <a:defRPr sz="3200"/>
            </a:lvl1pPr>
          </a:lstStyle>
          <a:p>
            <a:r>
              <a:rPr lang="en-GB"/>
              <a:t>Click to edit Master title style	</a:t>
            </a:r>
            <a:endParaRPr lang="en-US"/>
          </a:p>
        </p:txBody>
      </p:sp>
      <p:sp>
        <p:nvSpPr>
          <p:cNvPr id="3" name="Content Placeholder 2">
            <a:extLst>
              <a:ext uri="{FF2B5EF4-FFF2-40B4-BE49-F238E27FC236}">
                <a16:creationId xmlns:a16="http://schemas.microsoft.com/office/drawing/2014/main" id="{48FDBA4E-5E5D-8327-8673-22BF9D9BEC0E}"/>
              </a:ext>
            </a:extLst>
          </p:cNvPr>
          <p:cNvSpPr>
            <a:spLocks noGrp="1"/>
          </p:cNvSpPr>
          <p:nvPr>
            <p:ph idx="1"/>
          </p:nvPr>
        </p:nvSpPr>
        <p:spPr>
          <a:xfrm>
            <a:off x="5183188" y="457201"/>
            <a:ext cx="6172200" cy="5403850"/>
          </a:xfrm>
        </p:spPr>
        <p:txBody>
          <a:bodyPr lIns="0" tIns="0" rIns="0" bIns="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B4D931D-D66D-A571-7096-A79982B347F3}"/>
              </a:ext>
            </a:extLst>
          </p:cNvPr>
          <p:cNvSpPr>
            <a:spLocks noGrp="1"/>
          </p:cNvSpPr>
          <p:nvPr>
            <p:ph type="body" sz="half" idx="2"/>
          </p:nvPr>
        </p:nvSpPr>
        <p:spPr>
          <a:xfrm>
            <a:off x="839788" y="2279374"/>
            <a:ext cx="3932237" cy="3589614"/>
          </a:xfrm>
        </p:spPr>
        <p:txBody>
          <a:bodyPr lIns="0" tIns="0" rIns="0" bIns="0">
            <a:normAutofit/>
          </a:bodyPr>
          <a:lstStyle>
            <a:lvl1pPr marL="0" indent="0">
              <a:buNone/>
              <a:defRPr sz="18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cxnSp>
        <p:nvCxnSpPr>
          <p:cNvPr id="10" name="Straight Connector 9">
            <a:extLst>
              <a:ext uri="{FF2B5EF4-FFF2-40B4-BE49-F238E27FC236}">
                <a16:creationId xmlns:a16="http://schemas.microsoft.com/office/drawing/2014/main" id="{5009BEAB-EC54-2CCD-20E5-41C9531157BE}"/>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9578B827-69F3-750E-A68C-C228B5FF0D27}"/>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9" name="Slide Number Placeholder 5">
            <a:extLst>
              <a:ext uri="{FF2B5EF4-FFF2-40B4-BE49-F238E27FC236}">
                <a16:creationId xmlns:a16="http://schemas.microsoft.com/office/drawing/2014/main" id="{CD2B3A66-20E4-E873-A7CD-4656D72EDCB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711B4A58-CBC2-F36F-17A2-F640259E44EA}"/>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94CA58DB-560C-206E-5BA8-584B869EDE38}"/>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D715D647-907A-2F26-0284-FCF98A15123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1E233781-84F7-10EA-29EB-420FAD887EE6}"/>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0BD39A36-DF04-1B44-26C4-7F36E857311D}"/>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C8914EE-B77C-9543-B8EB-F524FEEB5ED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5553AF06-0AEB-A435-A569-E459410C1BDF}"/>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D8D6DF9-4205-B61A-52C8-8403B0BDCD37}"/>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9502072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3A6D-7395-E75A-7F9C-E0B88BCEED2C}"/>
              </a:ext>
            </a:extLst>
          </p:cNvPr>
          <p:cNvSpPr>
            <a:spLocks noGrp="1"/>
          </p:cNvSpPr>
          <p:nvPr>
            <p:ph type="title"/>
          </p:nvPr>
        </p:nvSpPr>
        <p:spPr>
          <a:xfrm>
            <a:off x="839788" y="457200"/>
            <a:ext cx="3932237" cy="1600200"/>
          </a:xfrm>
        </p:spPr>
        <p:txBody>
          <a:bodyPr lIns="0" tIns="0" rIns="0" bIns="0"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A45E76E-D73A-1D80-596F-EDF65CD96772}"/>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6C75D1-322B-B6CF-D43F-1D50CA4DB3BC}"/>
              </a:ext>
            </a:extLst>
          </p:cNvPr>
          <p:cNvSpPr>
            <a:spLocks noGrp="1"/>
          </p:cNvSpPr>
          <p:nvPr>
            <p:ph type="body" sz="half" idx="2"/>
          </p:nvPr>
        </p:nvSpPr>
        <p:spPr>
          <a:xfrm>
            <a:off x="839788" y="2279374"/>
            <a:ext cx="3932237" cy="3589614"/>
          </a:xfrm>
        </p:spPr>
        <p:txBody>
          <a:bodyPr lIns="0" tIns="0" rIns="0" bIns="0">
            <a:normAutofit/>
          </a:bodyPr>
          <a:lstStyle>
            <a:lvl1pPr marL="0" indent="0">
              <a:buNone/>
              <a:defRPr sz="18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cxnSp>
        <p:nvCxnSpPr>
          <p:cNvPr id="10" name="Straight Connector 9">
            <a:extLst>
              <a:ext uri="{FF2B5EF4-FFF2-40B4-BE49-F238E27FC236}">
                <a16:creationId xmlns:a16="http://schemas.microsoft.com/office/drawing/2014/main" id="{D75A2EF7-AF14-AB4A-A52A-213A06D6D3F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556902AD-B096-03EE-3D83-6CEBF6AC294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9" name="Slide Number Placeholder 5">
            <a:extLst>
              <a:ext uri="{FF2B5EF4-FFF2-40B4-BE49-F238E27FC236}">
                <a16:creationId xmlns:a16="http://schemas.microsoft.com/office/drawing/2014/main" id="{108B931D-EA7D-4AC3-9C55-AE7B52443EB1}"/>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C7E4C060-7950-C718-89B9-C2AA12D0FAF9}"/>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79707421-6BAD-7505-FCDE-86174AA6F443}"/>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91870F87-0599-A014-0DAB-CC99864F688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124DA6E-D32D-B3FD-25AB-955FFA28AE88}"/>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9A5D814E-1278-B736-09B3-F7CDD8BE1886}"/>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DDDB5FC-A4A5-AC1D-800B-6DA2C60CFA30}"/>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3F94698E-9D4E-73C8-A177-D76B8EB65D75}"/>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24301C84-ED6A-15A3-34BB-26ABA1689A31}"/>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4759806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grpSp>
        <p:nvGrpSpPr>
          <p:cNvPr id="10" name="Group 9">
            <a:extLst>
              <a:ext uri="{FF2B5EF4-FFF2-40B4-BE49-F238E27FC236}">
                <a16:creationId xmlns:a16="http://schemas.microsoft.com/office/drawing/2014/main" id="{27ECD36D-1E5E-C4C4-7159-130AB412803A}"/>
              </a:ext>
            </a:extLst>
          </p:cNvPr>
          <p:cNvGrpSpPr/>
          <p:nvPr userDrawn="1"/>
        </p:nvGrpSpPr>
        <p:grpSpPr>
          <a:xfrm>
            <a:off x="0" y="0"/>
            <a:ext cx="125999" cy="6858000"/>
            <a:chOff x="123871" y="0"/>
            <a:chExt cx="127000" cy="6847369"/>
          </a:xfrm>
        </p:grpSpPr>
        <p:sp>
          <p:nvSpPr>
            <p:cNvPr id="12" name="Rectangle 11">
              <a:extLst>
                <a:ext uri="{FF2B5EF4-FFF2-40B4-BE49-F238E27FC236}">
                  <a16:creationId xmlns:a16="http://schemas.microsoft.com/office/drawing/2014/main" id="{E16B240A-9106-147F-8775-14B89B46BA28}"/>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9217B68-2F05-D731-C649-9B5631C5085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1CDBDD3-1A6A-247B-4871-11AC0C67A878}"/>
                </a:ext>
              </a:extLst>
            </p:cNvPr>
            <p:cNvSpPr/>
            <p:nvPr userDrawn="1"/>
          </p:nvSpPr>
          <p:spPr>
            <a:xfrm>
              <a:off x="123871" y="1956056"/>
              <a:ext cx="127000" cy="979200"/>
            </a:xfrm>
            <a:prstGeom prst="rect">
              <a:avLst/>
            </a:prstGeom>
            <a:solidFill>
              <a:srgbClr val="9A32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5405CBF-22DB-B9F0-2325-A62BDFA87E20}"/>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62A9DE4-83B5-CC09-5286-C8B17819E8AE}"/>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DF47D12-B7D6-9FA7-9A2D-E87626A2F1D9}"/>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9C28F8BF-26A6-94A8-F151-1B86D516AB84}"/>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Picture Placeholder 4">
            <a:extLst>
              <a:ext uri="{FF2B5EF4-FFF2-40B4-BE49-F238E27FC236}">
                <a16:creationId xmlns:a16="http://schemas.microsoft.com/office/drawing/2014/main" id="{AEFE7548-0EF2-5B82-23DA-44086B0B3291}"/>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23" name="Picture Placeholder 4">
            <a:extLst>
              <a:ext uri="{FF2B5EF4-FFF2-40B4-BE49-F238E27FC236}">
                <a16:creationId xmlns:a16="http://schemas.microsoft.com/office/drawing/2014/main" id="{2B412725-637C-BA62-FE74-0F9BDB6800AC}"/>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24" name="Picture Placeholder 4">
            <a:extLst>
              <a:ext uri="{FF2B5EF4-FFF2-40B4-BE49-F238E27FC236}">
                <a16:creationId xmlns:a16="http://schemas.microsoft.com/office/drawing/2014/main" id="{582C032C-DAA4-AD40-B0F3-594DE37205DD}"/>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25" name="Picture 24" descr="Shape, circle&#10;&#10;Description automatically generated">
            <a:extLst>
              <a:ext uri="{FF2B5EF4-FFF2-40B4-BE49-F238E27FC236}">
                <a16:creationId xmlns:a16="http://schemas.microsoft.com/office/drawing/2014/main" id="{34F05ABF-CA49-CA56-07E8-C85F69E50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26" name="Picture 25" descr="Shape, circle&#10;&#10;Description automatically generated">
            <a:extLst>
              <a:ext uri="{FF2B5EF4-FFF2-40B4-BE49-F238E27FC236}">
                <a16:creationId xmlns:a16="http://schemas.microsoft.com/office/drawing/2014/main" id="{E9BF52DD-5B55-CA1C-98E7-D983A706F38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27" name="Picture 26" descr="Circle&#10;&#10;Description automatically generated">
            <a:extLst>
              <a:ext uri="{FF2B5EF4-FFF2-40B4-BE49-F238E27FC236}">
                <a16:creationId xmlns:a16="http://schemas.microsoft.com/office/drawing/2014/main" id="{AC3CB654-6140-A851-9CDE-71F7AE53AA8E}"/>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28" name="Picture 27" descr="Logo Staffordshire and Stoke-on-Trent Integrated Care Board">
            <a:extLst>
              <a:ext uri="{FF2B5EF4-FFF2-40B4-BE49-F238E27FC236}">
                <a16:creationId xmlns:a16="http://schemas.microsoft.com/office/drawing/2014/main" id="{CF82078F-BAD7-388F-E0CA-0CD519E78788}"/>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spTree>
    <p:extLst>
      <p:ext uri="{BB962C8B-B14F-4D97-AF65-F5344CB8AC3E}">
        <p14:creationId xmlns:p14="http://schemas.microsoft.com/office/powerpoint/2010/main" val="38823271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431B-A7C3-8773-E207-554D360A6E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7714292-5D5C-B60F-ECD4-F0E90AD0B8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D1971CF-D597-4139-8A5F-5F5ABE6DB1A8}"/>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5" name="Footer Placeholder 4">
            <a:extLst>
              <a:ext uri="{FF2B5EF4-FFF2-40B4-BE49-F238E27FC236}">
                <a16:creationId xmlns:a16="http://schemas.microsoft.com/office/drawing/2014/main" id="{1225669C-BCD8-2A22-8460-F8ECD8CA9F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901C9E-F2B9-AE1A-D359-6E408CF8CA02}"/>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801803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8" name="Logo" descr="Logo for Staffordshire and Stoke-on-Trent Integrated Care System">
            <a:extLst>
              <a:ext uri="{FF2B5EF4-FFF2-40B4-BE49-F238E27FC236}">
                <a16:creationId xmlns:a16="http://schemas.microsoft.com/office/drawing/2014/main" id="{33E757BC-8C62-EBFF-1DCA-8380AFC91CE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57046" y="501113"/>
            <a:ext cx="2816063" cy="779047"/>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4" name="Picture 13" descr="Home care nurse and patient">
            <a:extLst>
              <a:ext uri="{FF2B5EF4-FFF2-40B4-BE49-F238E27FC236}">
                <a16:creationId xmlns:a16="http://schemas.microsoft.com/office/drawing/2014/main" id="{40F19AE0-9F53-9620-27E5-0907F32F86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998886" y="354564"/>
            <a:ext cx="2996023" cy="2996023"/>
          </a:xfrm>
          <a:prstGeom prst="rect">
            <a:avLst/>
          </a:prstGeom>
        </p:spPr>
      </p:pic>
      <p:pic>
        <p:nvPicPr>
          <p:cNvPr id="16" name="Picture 15" descr="Doctor and patient">
            <a:extLst>
              <a:ext uri="{FF2B5EF4-FFF2-40B4-BE49-F238E27FC236}">
                <a16:creationId xmlns:a16="http://schemas.microsoft.com/office/drawing/2014/main" id="{DF6F707C-E04E-E5F5-62B7-A548E921E29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7315200" y="2697103"/>
            <a:ext cx="1948543" cy="1826843"/>
          </a:xfrm>
          <a:prstGeom prst="rect">
            <a:avLst/>
          </a:prstGeom>
        </p:spPr>
      </p:pic>
      <p:pic>
        <p:nvPicPr>
          <p:cNvPr id="18" name="Picture 17" descr="Young child">
            <a:extLst>
              <a:ext uri="{FF2B5EF4-FFF2-40B4-BE49-F238E27FC236}">
                <a16:creationId xmlns:a16="http://schemas.microsoft.com/office/drawing/2014/main" id="{93435A0A-275E-62CB-BDC1-E843244E2596}"/>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9296" y="3444116"/>
            <a:ext cx="1826843" cy="1826843"/>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4181930" y="4864100"/>
            <a:ext cx="8064500" cy="1993900"/>
          </a:xfrm>
          <a:prstGeom prst="rect">
            <a:avLst/>
          </a:prstGeom>
        </p:spPr>
      </p:pic>
      <p:grpSp>
        <p:nvGrpSpPr>
          <p:cNvPr id="22" name="Colour group">
            <a:extLst>
              <a:ext uri="{FF2B5EF4-FFF2-40B4-BE49-F238E27FC236}">
                <a16:creationId xmlns:a16="http://schemas.microsoft.com/office/drawing/2014/main" id="{1504FCD5-1301-6770-6B1E-65E3BB711053}"/>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3" name="Rectangle 22">
              <a:extLst>
                <a:ext uri="{FF2B5EF4-FFF2-40B4-BE49-F238E27FC236}">
                  <a16:creationId xmlns:a16="http://schemas.microsoft.com/office/drawing/2014/main" id="{AD28DD0F-BB97-5453-D23E-DEBE2EC1559C}"/>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4" name="Rectangle 23">
              <a:extLst>
                <a:ext uri="{FF2B5EF4-FFF2-40B4-BE49-F238E27FC236}">
                  <a16:creationId xmlns:a16="http://schemas.microsoft.com/office/drawing/2014/main" id="{5EEA625E-766D-BBC8-4312-35FF6706CAF2}"/>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92AFC41-B94A-7074-228D-2120D0094CBE}"/>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107178F-FDFE-955D-77B7-567609ADB3CC}"/>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94095D0-432E-E82C-E382-936D8BB1DE59}"/>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21A03B05-EAE6-364D-589A-F2543AEB6965}"/>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4C7D800A-FEE1-5269-4C20-35C11DBD4BB5}"/>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461892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0F90-B7C3-2D33-ED66-0559D42DED4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914CF6-54BF-C646-9226-026657662C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D44E82D-6F58-F68F-7689-9C462821F98A}"/>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5" name="Footer Placeholder 4">
            <a:extLst>
              <a:ext uri="{FF2B5EF4-FFF2-40B4-BE49-F238E27FC236}">
                <a16:creationId xmlns:a16="http://schemas.microsoft.com/office/drawing/2014/main" id="{F158011D-53F8-A259-EAE8-ACEEF56057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E85E6D-021D-1E90-0E3C-A631EAE93FC5}"/>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39298320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2EAD1-A482-A7F7-F902-C87EEFA3291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7404AF8-D9CF-DC29-85C8-903AAFC61D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3F03E6-DFE2-A0C2-D7CB-9FE012E26B6C}"/>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5" name="Footer Placeholder 4">
            <a:extLst>
              <a:ext uri="{FF2B5EF4-FFF2-40B4-BE49-F238E27FC236}">
                <a16:creationId xmlns:a16="http://schemas.microsoft.com/office/drawing/2014/main" id="{70F9623D-EB2D-D51B-ABF6-2379441A3C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6209C8-8A34-5577-6EA1-F6A515E7F545}"/>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30183381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1662-B670-2B49-324C-34D9E747B3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D8BEAE4-1294-D11E-2791-4DE996D47E2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A70F7A0-7A20-9652-57B1-EF830944308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3DC7E89-C0C8-7713-5A35-3A4B29713EFC}"/>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6" name="Footer Placeholder 5">
            <a:extLst>
              <a:ext uri="{FF2B5EF4-FFF2-40B4-BE49-F238E27FC236}">
                <a16:creationId xmlns:a16="http://schemas.microsoft.com/office/drawing/2014/main" id="{322D3146-7790-C3B4-6F30-FD1637518DC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5F64E9-85C0-70B8-0240-E5F0059034C5}"/>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15838556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FED96-7569-103B-ADE9-86AFDAE42B0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E8C9EB5-6EE4-FF9A-18B1-315F62B2C6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83E88B-479E-114B-F7FA-01DDD09DE7F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645EF03-031D-196A-6659-79F9CE7AA2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0EEBAA7-A4CD-8986-4742-2D73FC03717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E2C508A-9BB2-3CA6-52D5-57925CB3DC77}"/>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8" name="Footer Placeholder 7">
            <a:extLst>
              <a:ext uri="{FF2B5EF4-FFF2-40B4-BE49-F238E27FC236}">
                <a16:creationId xmlns:a16="http://schemas.microsoft.com/office/drawing/2014/main" id="{4AEC3913-141F-32FF-D2D8-501A839362F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6D86775-94C0-DB47-E7A3-A80DAE71E7B4}"/>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16546809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0E7D1-AE37-7AA3-85AF-9C5124AD277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BF8A61E-6EA1-F4D2-31CE-E1574C3E691E}"/>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4" name="Footer Placeholder 3">
            <a:extLst>
              <a:ext uri="{FF2B5EF4-FFF2-40B4-BE49-F238E27FC236}">
                <a16:creationId xmlns:a16="http://schemas.microsoft.com/office/drawing/2014/main" id="{E8CDFF2D-192D-4A10-991F-3E9703B715B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91DC3CE-1DCB-DB55-062A-C0600572E60B}"/>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30451360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7E480B-9C19-C9F5-7E7C-84CB0C007873}"/>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3" name="Footer Placeholder 2">
            <a:extLst>
              <a:ext uri="{FF2B5EF4-FFF2-40B4-BE49-F238E27FC236}">
                <a16:creationId xmlns:a16="http://schemas.microsoft.com/office/drawing/2014/main" id="{46F54918-77D7-4596-0722-D1420121A30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D8A6D0C-6659-F5A5-E892-3A870002B7DA}"/>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7373489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52599-032E-6437-1C51-E86A825095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FF65BA9-0F9E-24EA-429D-9799FB3EE8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C007223-70FA-1B84-0693-00AF9B5FA0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70EF95-B2CC-DE0D-3914-A87A01A7B49D}"/>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6" name="Footer Placeholder 5">
            <a:extLst>
              <a:ext uri="{FF2B5EF4-FFF2-40B4-BE49-F238E27FC236}">
                <a16:creationId xmlns:a16="http://schemas.microsoft.com/office/drawing/2014/main" id="{AD004502-24CD-568C-9521-42E1BD79D7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960557-B925-5F36-25A2-9D93462CFFCC}"/>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22397385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0C191-B71F-41C2-9042-33BF5AEF30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34D4A3A-EC3D-D4FA-65F3-2A287D597E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13623A5-801C-27F3-ACF2-FB68D1C7BA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3D5414-19A6-CB48-25A9-12645177691A}"/>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6" name="Footer Placeholder 5">
            <a:extLst>
              <a:ext uri="{FF2B5EF4-FFF2-40B4-BE49-F238E27FC236}">
                <a16:creationId xmlns:a16="http://schemas.microsoft.com/office/drawing/2014/main" id="{088735C9-EDC3-6799-FA46-C4A745F4EFF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E6B1D4-7498-28BB-FF01-EA879BE5013B}"/>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23861537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DC7C5-7737-7E9E-B562-4A16B3D75F0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D891C6-5A4F-E203-1CBD-76E447B58C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76B7D4-93E6-FF05-5181-1909EAC8158A}"/>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5" name="Footer Placeholder 4">
            <a:extLst>
              <a:ext uri="{FF2B5EF4-FFF2-40B4-BE49-F238E27FC236}">
                <a16:creationId xmlns:a16="http://schemas.microsoft.com/office/drawing/2014/main" id="{21CE1BE2-F899-37F5-03D8-2ED7DEA024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B7DA41-6128-8DB2-727F-91B45BB22569}"/>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15763007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B6D31D-0CC9-8F16-C8BF-3E50BBCB83D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3F6AFF-A992-16FF-BF72-9D05A24B275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FC7E52-C4A7-6243-82D1-378057D1A96F}"/>
              </a:ext>
            </a:extLst>
          </p:cNvPr>
          <p:cNvSpPr>
            <a:spLocks noGrp="1"/>
          </p:cNvSpPr>
          <p:nvPr>
            <p:ph type="dt" sz="half" idx="10"/>
          </p:nvPr>
        </p:nvSpPr>
        <p:spPr/>
        <p:txBody>
          <a:bodyPr/>
          <a:lstStyle/>
          <a:p>
            <a:fld id="{E97EC801-1C13-4AAA-BDD2-BEC0697FF01D}" type="datetimeFigureOut">
              <a:rPr lang="en-GB" smtClean="0"/>
              <a:t>15/09/2023</a:t>
            </a:fld>
            <a:endParaRPr lang="en-GB"/>
          </a:p>
        </p:txBody>
      </p:sp>
      <p:sp>
        <p:nvSpPr>
          <p:cNvPr id="5" name="Footer Placeholder 4">
            <a:extLst>
              <a:ext uri="{FF2B5EF4-FFF2-40B4-BE49-F238E27FC236}">
                <a16:creationId xmlns:a16="http://schemas.microsoft.com/office/drawing/2014/main" id="{E795D84C-1430-ED85-6437-35CBA7E36D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591D6D-F5A0-64C0-23F5-D50650BA3DC1}"/>
              </a:ext>
            </a:extLst>
          </p:cNvPr>
          <p:cNvSpPr>
            <a:spLocks noGrp="1"/>
          </p:cNvSpPr>
          <p:nvPr>
            <p:ph type="sldNum" sz="quarter" idx="12"/>
          </p:nvPr>
        </p:nvSpPr>
        <p:spPr/>
        <p:txBody>
          <a:bodyPr/>
          <a:lstStyle/>
          <a:p>
            <a:fld id="{01860BD3-28A5-4405-BF7F-98834E55E028}" type="slidenum">
              <a:rPr lang="en-GB" smtClean="0"/>
              <a:t>‹#›</a:t>
            </a:fld>
            <a:endParaRPr lang="en-GB"/>
          </a:p>
        </p:txBody>
      </p:sp>
    </p:spTree>
    <p:extLst>
      <p:ext uri="{BB962C8B-B14F-4D97-AF65-F5344CB8AC3E}">
        <p14:creationId xmlns:p14="http://schemas.microsoft.com/office/powerpoint/2010/main" val="2271817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Logo" descr="Logo for Staffordshire and Stoke-on-Trent Integrated Care System">
            <a:extLst>
              <a:ext uri="{FF2B5EF4-FFF2-40B4-BE49-F238E27FC236}">
                <a16:creationId xmlns:a16="http://schemas.microsoft.com/office/drawing/2014/main" id="{33E757BC-8C62-EBFF-1DCA-8380AFC91CE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57046" y="501114"/>
            <a:ext cx="2816059" cy="779046"/>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181930" y="4864100"/>
            <a:ext cx="8064500" cy="1993900"/>
          </a:xfrm>
          <a:prstGeom prst="rect">
            <a:avLst/>
          </a:prstGeom>
        </p:spPr>
      </p:pic>
      <p:sp>
        <p:nvSpPr>
          <p:cNvPr id="5" name="Picture Placeholder 4">
            <a:extLst>
              <a:ext uri="{FF2B5EF4-FFF2-40B4-BE49-F238E27FC236}">
                <a16:creationId xmlns:a16="http://schemas.microsoft.com/office/drawing/2014/main" id="{879FD7FF-F92E-BC38-AF3B-FD1B2EF80BE6}"/>
              </a:ext>
            </a:extLst>
          </p:cNvPr>
          <p:cNvSpPr>
            <a:spLocks noGrp="1" noChangeAspect="1"/>
          </p:cNvSpPr>
          <p:nvPr>
            <p:ph type="pic" sz="quarter" idx="10"/>
          </p:nvPr>
        </p:nvSpPr>
        <p:spPr>
          <a:xfrm>
            <a:off x="9182979" y="408610"/>
            <a:ext cx="2520000" cy="2520000"/>
          </a:xfrm>
          <a:prstGeom prst="ellipse">
            <a:avLst/>
          </a:prstGeom>
          <a:solidFill>
            <a:schemeClr val="bg2"/>
          </a:solidFill>
        </p:spPr>
        <p:txBody>
          <a:bodyPr>
            <a:normAutofit/>
          </a:bodyPr>
          <a:lstStyle>
            <a:lvl1pPr>
              <a:defRPr sz="1200"/>
            </a:lvl1pPr>
          </a:lstStyle>
          <a:p>
            <a:endParaRPr lang="en-US"/>
          </a:p>
        </p:txBody>
      </p:sp>
      <p:sp>
        <p:nvSpPr>
          <p:cNvPr id="10" name="Picture Placeholder 4">
            <a:extLst>
              <a:ext uri="{FF2B5EF4-FFF2-40B4-BE49-F238E27FC236}">
                <a16:creationId xmlns:a16="http://schemas.microsoft.com/office/drawing/2014/main" id="{35358787-8A68-0518-95ED-1118E954643B}"/>
              </a:ext>
            </a:extLst>
          </p:cNvPr>
          <p:cNvSpPr>
            <a:spLocks noGrp="1" noChangeAspect="1"/>
          </p:cNvSpPr>
          <p:nvPr>
            <p:ph type="pic" sz="quarter" idx="11"/>
          </p:nvPr>
        </p:nvSpPr>
        <p:spPr>
          <a:xfrm>
            <a:off x="7634979" y="2706090"/>
            <a:ext cx="1548000" cy="1548000"/>
          </a:xfrm>
          <a:prstGeom prst="ellipse">
            <a:avLst/>
          </a:prstGeom>
          <a:solidFill>
            <a:schemeClr val="bg2"/>
          </a:solidFill>
        </p:spPr>
        <p:txBody>
          <a:bodyPr>
            <a:normAutofit/>
          </a:bodyPr>
          <a:lstStyle>
            <a:lvl1pPr>
              <a:defRPr sz="1200"/>
            </a:lvl1pPr>
          </a:lstStyle>
          <a:p>
            <a:endParaRPr lang="en-US"/>
          </a:p>
        </p:txBody>
      </p:sp>
      <p:sp>
        <p:nvSpPr>
          <p:cNvPr id="12" name="Picture Placeholder 4">
            <a:extLst>
              <a:ext uri="{FF2B5EF4-FFF2-40B4-BE49-F238E27FC236}">
                <a16:creationId xmlns:a16="http://schemas.microsoft.com/office/drawing/2014/main" id="{F72C18D2-86C6-28D8-721E-0327D2C16EEC}"/>
              </a:ext>
            </a:extLst>
          </p:cNvPr>
          <p:cNvSpPr>
            <a:spLocks noGrp="1" noChangeAspect="1"/>
          </p:cNvSpPr>
          <p:nvPr>
            <p:ph type="pic" sz="quarter" idx="12"/>
          </p:nvPr>
        </p:nvSpPr>
        <p:spPr>
          <a:xfrm>
            <a:off x="10162041" y="3785390"/>
            <a:ext cx="1404000" cy="1404000"/>
          </a:xfrm>
          <a:prstGeom prst="ellipse">
            <a:avLst/>
          </a:prstGeom>
          <a:solidFill>
            <a:schemeClr val="bg2"/>
          </a:solidFill>
        </p:spPr>
        <p:txBody>
          <a:bodyPr>
            <a:normAutofit/>
          </a:bodyPr>
          <a:lstStyle>
            <a:lvl1pPr>
              <a:defRPr sz="1200"/>
            </a:lvl1pPr>
          </a:lstStyle>
          <a:p>
            <a:endParaRPr lang="en-US"/>
          </a:p>
        </p:txBody>
      </p:sp>
      <p:pic>
        <p:nvPicPr>
          <p:cNvPr id="20" name="Picture 19" descr="Shape, circle&#10;&#10;Description automatically generated">
            <a:extLst>
              <a:ext uri="{FF2B5EF4-FFF2-40B4-BE49-F238E27FC236}">
                <a16:creationId xmlns:a16="http://schemas.microsoft.com/office/drawing/2014/main" id="{A56E8CF8-8483-0D19-F549-700938DDB7C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490106" y="2306596"/>
            <a:ext cx="2340100" cy="924484"/>
          </a:xfrm>
          <a:prstGeom prst="rect">
            <a:avLst/>
          </a:prstGeom>
        </p:spPr>
      </p:pic>
      <p:pic>
        <p:nvPicPr>
          <p:cNvPr id="22" name="Picture 21" descr="Shape, circle&#10;&#10;Description automatically generated">
            <a:extLst>
              <a:ext uri="{FF2B5EF4-FFF2-40B4-BE49-F238E27FC236}">
                <a16:creationId xmlns:a16="http://schemas.microsoft.com/office/drawing/2014/main" id="{F4873A54-E789-655E-4157-595C6E8097E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7409378" y="3699441"/>
            <a:ext cx="1429821" cy="832753"/>
          </a:xfrm>
          <a:prstGeom prst="rect">
            <a:avLst/>
          </a:prstGeom>
        </p:spPr>
      </p:pic>
      <p:pic>
        <p:nvPicPr>
          <p:cNvPr id="24" name="Picture 23" descr="Circle&#10;&#10;Description automatically generated">
            <a:extLst>
              <a:ext uri="{FF2B5EF4-FFF2-40B4-BE49-F238E27FC236}">
                <a16:creationId xmlns:a16="http://schemas.microsoft.com/office/drawing/2014/main" id="{ED4AE311-1205-4418-6EA3-31EF8A26A567}"/>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0013460" y="3485244"/>
            <a:ext cx="1082907" cy="541454"/>
          </a:xfrm>
          <a:prstGeom prst="rect">
            <a:avLst/>
          </a:prstGeom>
        </p:spPr>
      </p:pic>
      <p:grpSp>
        <p:nvGrpSpPr>
          <p:cNvPr id="23" name="Colour group">
            <a:extLst>
              <a:ext uri="{FF2B5EF4-FFF2-40B4-BE49-F238E27FC236}">
                <a16:creationId xmlns:a16="http://schemas.microsoft.com/office/drawing/2014/main" id="{5B048484-5047-E354-504D-D77FC8DE7B19}"/>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5" name="Rectangle 24">
              <a:extLst>
                <a:ext uri="{FF2B5EF4-FFF2-40B4-BE49-F238E27FC236}">
                  <a16:creationId xmlns:a16="http://schemas.microsoft.com/office/drawing/2014/main" id="{EAEB258E-8551-C96E-87C2-538A0F37F723}"/>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6" name="Rectangle 25">
              <a:extLst>
                <a:ext uri="{FF2B5EF4-FFF2-40B4-BE49-F238E27FC236}">
                  <a16:creationId xmlns:a16="http://schemas.microsoft.com/office/drawing/2014/main" id="{F46EA209-8599-00CC-F81E-EF6422E7DD2C}"/>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7D88BD3-1F46-7E45-EB37-83BC84808ACA}"/>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349C07E6-6E26-C7BD-E1B9-3181EFACB5B7}"/>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9A3C0CFB-6F14-4A8E-51CF-EB504389FDF3}"/>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F7D1F97A-A85F-6BEA-84E4-404872A69274}"/>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1E398F63-8ADD-1D71-3055-503424B81B4B}"/>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886036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 name="Picture 28" descr="Logo Staffordshire and Stoke-on-Trent Integrated Care Board">
            <a:extLst>
              <a:ext uri="{FF2B5EF4-FFF2-40B4-BE49-F238E27FC236}">
                <a16:creationId xmlns:a16="http://schemas.microsoft.com/office/drawing/2014/main" id="{F53C1106-52D5-2558-AF96-E48A6170339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grpSp>
        <p:nvGrpSpPr>
          <p:cNvPr id="21" name="Group 20">
            <a:extLst>
              <a:ext uri="{FF2B5EF4-FFF2-40B4-BE49-F238E27FC236}">
                <a16:creationId xmlns:a16="http://schemas.microsoft.com/office/drawing/2014/main" id="{DBD79FF9-1BB0-9A06-D6D1-7C7F5A5CBB2F}"/>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4DE2F705-63CE-E33C-1FDB-7F34B161EB0F}"/>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AE5667C-21FB-76BE-2984-1C28A64F24FE}"/>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4B51F1E4-9DC0-3B50-2FFB-06C76B835E1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9D90082-2C6A-7828-AA1A-CC2F56D4E1B6}"/>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24F44244-1FD3-4CB4-A734-8E37391523C2}"/>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EA3702C6-9EBF-8366-823F-B1C8CE39EF51}"/>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4D49FEF-8801-9B6E-E86F-1B2355363422}"/>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7462297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002F86">
            <a:alpha val="84706"/>
          </a:srgbClr>
        </a:solidFill>
        <a:effectLst/>
      </p:bgPr>
    </p:bg>
    <p:spTree>
      <p:nvGrpSpPr>
        <p:cNvPr id="1" name=""/>
        <p:cNvGrpSpPr/>
        <p:nvPr/>
      </p:nvGrpSpPr>
      <p:grpSpPr>
        <a:xfrm>
          <a:off x="0" y="0"/>
          <a:ext cx="0" cy="0"/>
          <a:chOff x="0" y="0"/>
          <a:chExt cx="0" cy="0"/>
        </a:xfrm>
      </p:grpSpPr>
      <p:pic>
        <p:nvPicPr>
          <p:cNvPr id="27" name="Picture 26" descr="Logo Staffordshire and Stoke-on-Trent Integrated Care Board">
            <a:extLst>
              <a:ext uri="{FF2B5EF4-FFF2-40B4-BE49-F238E27FC236}">
                <a16:creationId xmlns:a16="http://schemas.microsoft.com/office/drawing/2014/main" id="{468820F5-D84C-B8C1-4BCE-7996241229B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37DE0B68-B72D-89D6-833C-D1E0713E26E1}"/>
              </a:ext>
            </a:extLst>
          </p:cNvPr>
          <p:cNvGrpSpPr/>
          <p:nvPr userDrawn="1"/>
        </p:nvGrpSpPr>
        <p:grpSpPr>
          <a:xfrm>
            <a:off x="-518" y="0"/>
            <a:ext cx="125999" cy="6858000"/>
            <a:chOff x="123871" y="0"/>
            <a:chExt cx="127000" cy="6847369"/>
          </a:xfrm>
        </p:grpSpPr>
        <p:sp>
          <p:nvSpPr>
            <p:cNvPr id="19" name="Rectangle 18">
              <a:extLst>
                <a:ext uri="{FF2B5EF4-FFF2-40B4-BE49-F238E27FC236}">
                  <a16:creationId xmlns:a16="http://schemas.microsoft.com/office/drawing/2014/main" id="{37C67556-89E7-3C68-A7BB-C3A1D96A35D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5103B52-E3FD-2BD4-E152-380FED281CD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97B1F8FC-02DE-B2C6-2B79-05E8FD75D41D}"/>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F28A4BC-3813-75A9-50C5-539D48574EC6}"/>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BD10A64B-E8CE-B0A5-638C-343B334F01F1}"/>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F09C517-EF36-E58E-877B-4DCE7BC76FA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1E7D5D7-0F89-31E8-9F2A-F5CD828A6DEA}"/>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89261910"/>
      </p:ext>
    </p:extLst>
  </p:cSld>
  <p:clrMapOvr>
    <a:masterClrMapping/>
  </p:clrMapOvr>
  <p:extLst>
    <p:ext uri="{DCECCB84-F9BA-43D5-87BE-67443E8EF086}">
      <p15:sldGuideLst xmlns:p15="http://schemas.microsoft.com/office/powerpoint/2012/main">
        <p15:guide id="1" orient="horz" pos="300">
          <p15:clr>
            <a:srgbClr val="FBAE40"/>
          </p15:clr>
        </p15:guide>
        <p15:guide id="2" pos="7378">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27" name="Picture 26" descr="Logo Staffordshire and Stoke-on-Trent Integrated Care Board">
            <a:extLst>
              <a:ext uri="{FF2B5EF4-FFF2-40B4-BE49-F238E27FC236}">
                <a16:creationId xmlns:a16="http://schemas.microsoft.com/office/drawing/2014/main" id="{468820F5-D84C-B8C1-4BCE-7996241229B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37DE0B68-B72D-89D6-833C-D1E0713E26E1}"/>
              </a:ext>
            </a:extLst>
          </p:cNvPr>
          <p:cNvGrpSpPr/>
          <p:nvPr userDrawn="1"/>
        </p:nvGrpSpPr>
        <p:grpSpPr>
          <a:xfrm>
            <a:off x="-518" y="0"/>
            <a:ext cx="125999" cy="6858000"/>
            <a:chOff x="123871" y="0"/>
            <a:chExt cx="127000" cy="6847369"/>
          </a:xfrm>
        </p:grpSpPr>
        <p:sp>
          <p:nvSpPr>
            <p:cNvPr id="19" name="Rectangle 18">
              <a:extLst>
                <a:ext uri="{FF2B5EF4-FFF2-40B4-BE49-F238E27FC236}">
                  <a16:creationId xmlns:a16="http://schemas.microsoft.com/office/drawing/2014/main" id="{37C67556-89E7-3C68-A7BB-C3A1D96A35D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5103B52-E3FD-2BD4-E152-380FED281CD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97B1F8FC-02DE-B2C6-2B79-05E8FD75D41D}"/>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F28A4BC-3813-75A9-50C5-539D48574EC6}"/>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BD10A64B-E8CE-B0A5-638C-343B334F01F1}"/>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F09C517-EF36-E58E-877B-4DCE7BC76FA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1E7D5D7-0F89-31E8-9F2A-F5CD828A6DEA}"/>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089431921"/>
      </p:ext>
    </p:extLst>
  </p:cSld>
  <p:clrMapOvr>
    <a:masterClrMapping/>
  </p:clrMapOvr>
  <p:extLst>
    <p:ext uri="{DCECCB84-F9BA-43D5-87BE-67443E8EF086}">
      <p15:sldGuideLst xmlns:p15="http://schemas.microsoft.com/office/powerpoint/2012/main">
        <p15:guide id="1" orient="horz" pos="300">
          <p15:clr>
            <a:srgbClr val="FBAE40"/>
          </p15:clr>
        </p15:guide>
        <p15:guide id="2" pos="7378">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grpSp>
        <p:nvGrpSpPr>
          <p:cNvPr id="10" name="Group 9">
            <a:extLst>
              <a:ext uri="{FF2B5EF4-FFF2-40B4-BE49-F238E27FC236}">
                <a16:creationId xmlns:a16="http://schemas.microsoft.com/office/drawing/2014/main" id="{27ECD36D-1E5E-C4C4-7159-130AB412803A}"/>
              </a:ext>
            </a:extLst>
          </p:cNvPr>
          <p:cNvGrpSpPr/>
          <p:nvPr userDrawn="1"/>
        </p:nvGrpSpPr>
        <p:grpSpPr>
          <a:xfrm>
            <a:off x="0" y="0"/>
            <a:ext cx="125999" cy="6858000"/>
            <a:chOff x="123871" y="0"/>
            <a:chExt cx="127000" cy="6847369"/>
          </a:xfrm>
        </p:grpSpPr>
        <p:sp>
          <p:nvSpPr>
            <p:cNvPr id="12" name="Rectangle 11">
              <a:extLst>
                <a:ext uri="{FF2B5EF4-FFF2-40B4-BE49-F238E27FC236}">
                  <a16:creationId xmlns:a16="http://schemas.microsoft.com/office/drawing/2014/main" id="{E16B240A-9106-147F-8775-14B89B46BA28}"/>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9217B68-2F05-D731-C649-9B5631C5085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1CDBDD3-1A6A-247B-4871-11AC0C67A878}"/>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5405CBF-22DB-B9F0-2325-A62BDFA87E20}"/>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62A9DE4-83B5-CC09-5286-C8B17819E8AE}"/>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DF47D12-B7D6-9FA7-9A2D-E87626A2F1D9}"/>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9C28F8BF-26A6-94A8-F151-1B86D516AB84}"/>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Picture Placeholder 4">
            <a:extLst>
              <a:ext uri="{FF2B5EF4-FFF2-40B4-BE49-F238E27FC236}">
                <a16:creationId xmlns:a16="http://schemas.microsoft.com/office/drawing/2014/main" id="{AEFE7548-0EF2-5B82-23DA-44086B0B3291}"/>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23" name="Picture Placeholder 4">
            <a:extLst>
              <a:ext uri="{FF2B5EF4-FFF2-40B4-BE49-F238E27FC236}">
                <a16:creationId xmlns:a16="http://schemas.microsoft.com/office/drawing/2014/main" id="{2B412725-637C-BA62-FE74-0F9BDB6800AC}"/>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24" name="Picture Placeholder 4">
            <a:extLst>
              <a:ext uri="{FF2B5EF4-FFF2-40B4-BE49-F238E27FC236}">
                <a16:creationId xmlns:a16="http://schemas.microsoft.com/office/drawing/2014/main" id="{582C032C-DAA4-AD40-B0F3-594DE37205DD}"/>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25" name="Picture 24" descr="Shape, circle&#10;&#10;Description automatically generated">
            <a:extLst>
              <a:ext uri="{FF2B5EF4-FFF2-40B4-BE49-F238E27FC236}">
                <a16:creationId xmlns:a16="http://schemas.microsoft.com/office/drawing/2014/main" id="{34F05ABF-CA49-CA56-07E8-C85F69E50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26" name="Picture 25" descr="Shape, circle&#10;&#10;Description automatically generated">
            <a:extLst>
              <a:ext uri="{FF2B5EF4-FFF2-40B4-BE49-F238E27FC236}">
                <a16:creationId xmlns:a16="http://schemas.microsoft.com/office/drawing/2014/main" id="{E9BF52DD-5B55-CA1C-98E7-D983A706F38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27" name="Picture 26" descr="Circle&#10;&#10;Description automatically generated">
            <a:extLst>
              <a:ext uri="{FF2B5EF4-FFF2-40B4-BE49-F238E27FC236}">
                <a16:creationId xmlns:a16="http://schemas.microsoft.com/office/drawing/2014/main" id="{AC3CB654-6140-A851-9CDE-71F7AE53AA8E}"/>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28" name="Picture 27" descr="Logo Staffordshire and Stoke-on-Trent Integrated Care Board">
            <a:extLst>
              <a:ext uri="{FF2B5EF4-FFF2-40B4-BE49-F238E27FC236}">
                <a16:creationId xmlns:a16="http://schemas.microsoft.com/office/drawing/2014/main" id="{CF82078F-BAD7-388F-E0CA-0CD519E78788}"/>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spTree>
    <p:extLst>
      <p:ext uri="{BB962C8B-B14F-4D97-AF65-F5344CB8AC3E}">
        <p14:creationId xmlns:p14="http://schemas.microsoft.com/office/powerpoint/2010/main" val="11654791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grpSp>
        <p:nvGrpSpPr>
          <p:cNvPr id="30" name="Group 29">
            <a:extLst>
              <a:ext uri="{FF2B5EF4-FFF2-40B4-BE49-F238E27FC236}">
                <a16:creationId xmlns:a16="http://schemas.microsoft.com/office/drawing/2014/main" id="{15CD0971-C671-F393-F28E-F4AD67AD1D08}"/>
              </a:ext>
            </a:extLst>
          </p:cNvPr>
          <p:cNvGrpSpPr/>
          <p:nvPr userDrawn="1"/>
        </p:nvGrpSpPr>
        <p:grpSpPr>
          <a:xfrm>
            <a:off x="-518" y="0"/>
            <a:ext cx="125999" cy="6858000"/>
            <a:chOff x="123871" y="0"/>
            <a:chExt cx="127000" cy="6847369"/>
          </a:xfrm>
        </p:grpSpPr>
        <p:sp>
          <p:nvSpPr>
            <p:cNvPr id="31" name="Rectangle 30">
              <a:extLst>
                <a:ext uri="{FF2B5EF4-FFF2-40B4-BE49-F238E27FC236}">
                  <a16:creationId xmlns:a16="http://schemas.microsoft.com/office/drawing/2014/main" id="{C62CBF20-9ABC-E169-E6B1-8C42DAE38DAD}"/>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FF4E73D9-2301-110F-4E91-FAC4191D8E39}"/>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E0E66F73-F18E-6D93-6843-3E7272AA064F}"/>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25877281-043B-3392-64A4-F852784DE475}"/>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F4907599-4B31-C347-6240-D7F8788B08AC}"/>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CCE688C5-89D0-A584-CA7F-ABE864F212B0}"/>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68081612-BCDF-D907-A720-DA9AD4F0BA16}"/>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9" name="Picture Placeholder 4">
            <a:extLst>
              <a:ext uri="{FF2B5EF4-FFF2-40B4-BE49-F238E27FC236}">
                <a16:creationId xmlns:a16="http://schemas.microsoft.com/office/drawing/2014/main" id="{DE5FC371-39DA-483A-25B2-D6D68F5B207D}"/>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40" name="Picture Placeholder 4">
            <a:extLst>
              <a:ext uri="{FF2B5EF4-FFF2-40B4-BE49-F238E27FC236}">
                <a16:creationId xmlns:a16="http://schemas.microsoft.com/office/drawing/2014/main" id="{A7829464-5DCA-DC26-229F-58F237A273EB}"/>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41" name="Picture Placeholder 4">
            <a:extLst>
              <a:ext uri="{FF2B5EF4-FFF2-40B4-BE49-F238E27FC236}">
                <a16:creationId xmlns:a16="http://schemas.microsoft.com/office/drawing/2014/main" id="{5A0E2FAE-C273-A730-037A-ED29A381EC4C}"/>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42" name="Picture 41" descr="Shape, circle&#10;&#10;Description automatically generated">
            <a:extLst>
              <a:ext uri="{FF2B5EF4-FFF2-40B4-BE49-F238E27FC236}">
                <a16:creationId xmlns:a16="http://schemas.microsoft.com/office/drawing/2014/main" id="{A5CC7C0C-B2F0-960D-A5D7-D65C337FF3A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43" name="Picture 42" descr="Shape, circle&#10;&#10;Description automatically generated">
            <a:extLst>
              <a:ext uri="{FF2B5EF4-FFF2-40B4-BE49-F238E27FC236}">
                <a16:creationId xmlns:a16="http://schemas.microsoft.com/office/drawing/2014/main" id="{13BCA277-3413-4FFF-8DFC-79F6B6F211F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44" name="Picture 43" descr="Circle&#10;&#10;Description automatically generated">
            <a:extLst>
              <a:ext uri="{FF2B5EF4-FFF2-40B4-BE49-F238E27FC236}">
                <a16:creationId xmlns:a16="http://schemas.microsoft.com/office/drawing/2014/main" id="{10C4AC1B-39FC-EB4B-B2D7-6E32FC38FCCC}"/>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5" name="Picture 44" descr="Logo Staffordshire and Stoke-on-Trent Integrated Care Board">
            <a:extLst>
              <a:ext uri="{FF2B5EF4-FFF2-40B4-BE49-F238E27FC236}">
                <a16:creationId xmlns:a16="http://schemas.microsoft.com/office/drawing/2014/main" id="{8AAE4919-A435-1ACA-22A1-63CA1FA4B750}"/>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spTree>
    <p:extLst>
      <p:ext uri="{BB962C8B-B14F-4D97-AF65-F5344CB8AC3E}">
        <p14:creationId xmlns:p14="http://schemas.microsoft.com/office/powerpoint/2010/main" val="13377645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rgbClr val="2575C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grpSp>
        <p:nvGrpSpPr>
          <p:cNvPr id="25" name="Group 24">
            <a:extLst>
              <a:ext uri="{FF2B5EF4-FFF2-40B4-BE49-F238E27FC236}">
                <a16:creationId xmlns:a16="http://schemas.microsoft.com/office/drawing/2014/main" id="{E83EC6A0-9813-4688-34B5-8CE8B5F560B5}"/>
              </a:ext>
            </a:extLst>
          </p:cNvPr>
          <p:cNvGrpSpPr/>
          <p:nvPr userDrawn="1"/>
        </p:nvGrpSpPr>
        <p:grpSpPr>
          <a:xfrm>
            <a:off x="-518" y="0"/>
            <a:ext cx="125999" cy="6858000"/>
            <a:chOff x="123871" y="0"/>
            <a:chExt cx="127000" cy="6847369"/>
          </a:xfrm>
        </p:grpSpPr>
        <p:sp>
          <p:nvSpPr>
            <p:cNvPr id="26" name="Rectangle 25">
              <a:extLst>
                <a:ext uri="{FF2B5EF4-FFF2-40B4-BE49-F238E27FC236}">
                  <a16:creationId xmlns:a16="http://schemas.microsoft.com/office/drawing/2014/main" id="{878F94AD-F416-AA1A-3581-B8D9E8AD49C6}"/>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75B232A0-C896-9E28-316B-08AF3433B70B}"/>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C61CD0B0-3BB8-13A6-56FB-5D648486273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9829E9B5-CB81-A4B0-1ACD-A0061E43B49B}"/>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107E6BA4-14A4-6A19-67F8-F04120B47089}"/>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75578ECD-230E-14D0-9D30-A8AC2EA6353A}"/>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F63578EC-328A-EBBB-F54B-10B0549C665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Picture Placeholder 4">
            <a:extLst>
              <a:ext uri="{FF2B5EF4-FFF2-40B4-BE49-F238E27FC236}">
                <a16:creationId xmlns:a16="http://schemas.microsoft.com/office/drawing/2014/main" id="{EA655B6B-497F-549D-342F-9B6E7BC8CA49}"/>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34" name="Picture Placeholder 4">
            <a:extLst>
              <a:ext uri="{FF2B5EF4-FFF2-40B4-BE49-F238E27FC236}">
                <a16:creationId xmlns:a16="http://schemas.microsoft.com/office/drawing/2014/main" id="{791E3882-8BE7-3CF0-7396-3391106416B6}"/>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35" name="Picture Placeholder 4">
            <a:extLst>
              <a:ext uri="{FF2B5EF4-FFF2-40B4-BE49-F238E27FC236}">
                <a16:creationId xmlns:a16="http://schemas.microsoft.com/office/drawing/2014/main" id="{0E2CE0D6-6470-33AD-FB21-7C2D8D76FEE0}"/>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36" name="Picture 35" descr="Shape, circle&#10;&#10;Description automatically generated">
            <a:extLst>
              <a:ext uri="{FF2B5EF4-FFF2-40B4-BE49-F238E27FC236}">
                <a16:creationId xmlns:a16="http://schemas.microsoft.com/office/drawing/2014/main" id="{E202A545-31D4-C082-2E7A-758EF9CFB5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37" name="Picture 36" descr="Shape, circle&#10;&#10;Description automatically generated">
            <a:extLst>
              <a:ext uri="{FF2B5EF4-FFF2-40B4-BE49-F238E27FC236}">
                <a16:creationId xmlns:a16="http://schemas.microsoft.com/office/drawing/2014/main" id="{32C0471E-F55D-C4DA-F815-4317C4EEEB3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38" name="Picture 37" descr="Circle&#10;&#10;Description automatically generated">
            <a:extLst>
              <a:ext uri="{FF2B5EF4-FFF2-40B4-BE49-F238E27FC236}">
                <a16:creationId xmlns:a16="http://schemas.microsoft.com/office/drawing/2014/main" id="{7F1D859D-D01F-F8FD-0963-6955D48378CE}"/>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0" name="Picture 39" descr="Logo Staffordshire and Stoke-on-Trent Integrated Care Board">
            <a:extLst>
              <a:ext uri="{FF2B5EF4-FFF2-40B4-BE49-F238E27FC236}">
                <a16:creationId xmlns:a16="http://schemas.microsoft.com/office/drawing/2014/main" id="{F27AB835-233A-ACA2-ABCC-BBFB84B3402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spTree>
    <p:extLst>
      <p:ext uri="{BB962C8B-B14F-4D97-AF65-F5344CB8AC3E}">
        <p14:creationId xmlns:p14="http://schemas.microsoft.com/office/powerpoint/2010/main" val="37858773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grpSp>
        <p:nvGrpSpPr>
          <p:cNvPr id="25" name="Group 24">
            <a:extLst>
              <a:ext uri="{FF2B5EF4-FFF2-40B4-BE49-F238E27FC236}">
                <a16:creationId xmlns:a16="http://schemas.microsoft.com/office/drawing/2014/main" id="{E83EC6A0-9813-4688-34B5-8CE8B5F560B5}"/>
              </a:ext>
            </a:extLst>
          </p:cNvPr>
          <p:cNvGrpSpPr/>
          <p:nvPr userDrawn="1"/>
        </p:nvGrpSpPr>
        <p:grpSpPr>
          <a:xfrm>
            <a:off x="-518" y="0"/>
            <a:ext cx="125999" cy="6858000"/>
            <a:chOff x="123871" y="0"/>
            <a:chExt cx="127000" cy="6847369"/>
          </a:xfrm>
        </p:grpSpPr>
        <p:sp>
          <p:nvSpPr>
            <p:cNvPr id="26" name="Rectangle 25">
              <a:extLst>
                <a:ext uri="{FF2B5EF4-FFF2-40B4-BE49-F238E27FC236}">
                  <a16:creationId xmlns:a16="http://schemas.microsoft.com/office/drawing/2014/main" id="{878F94AD-F416-AA1A-3581-B8D9E8AD49C6}"/>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75B232A0-C896-9E28-316B-08AF3433B70B}"/>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C61CD0B0-3BB8-13A6-56FB-5D648486273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9829E9B5-CB81-A4B0-1ACD-A0061E43B49B}"/>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107E6BA4-14A4-6A19-67F8-F04120B47089}"/>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75578ECD-230E-14D0-9D30-A8AC2EA6353A}"/>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F63578EC-328A-EBBB-F54B-10B0549C665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Picture Placeholder 4">
            <a:extLst>
              <a:ext uri="{FF2B5EF4-FFF2-40B4-BE49-F238E27FC236}">
                <a16:creationId xmlns:a16="http://schemas.microsoft.com/office/drawing/2014/main" id="{EA655B6B-497F-549D-342F-9B6E7BC8CA49}"/>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34" name="Picture Placeholder 4">
            <a:extLst>
              <a:ext uri="{FF2B5EF4-FFF2-40B4-BE49-F238E27FC236}">
                <a16:creationId xmlns:a16="http://schemas.microsoft.com/office/drawing/2014/main" id="{791E3882-8BE7-3CF0-7396-3391106416B6}"/>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35" name="Picture Placeholder 4">
            <a:extLst>
              <a:ext uri="{FF2B5EF4-FFF2-40B4-BE49-F238E27FC236}">
                <a16:creationId xmlns:a16="http://schemas.microsoft.com/office/drawing/2014/main" id="{0E2CE0D6-6470-33AD-FB21-7C2D8D76FEE0}"/>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36" name="Picture 35" descr="Shape, circle&#10;&#10;Description automatically generated">
            <a:extLst>
              <a:ext uri="{FF2B5EF4-FFF2-40B4-BE49-F238E27FC236}">
                <a16:creationId xmlns:a16="http://schemas.microsoft.com/office/drawing/2014/main" id="{E202A545-31D4-C082-2E7A-758EF9CFB5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37" name="Picture 36" descr="Shape, circle&#10;&#10;Description automatically generated">
            <a:extLst>
              <a:ext uri="{FF2B5EF4-FFF2-40B4-BE49-F238E27FC236}">
                <a16:creationId xmlns:a16="http://schemas.microsoft.com/office/drawing/2014/main" id="{32C0471E-F55D-C4DA-F815-4317C4EEEB3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38" name="Picture 37" descr="Circle&#10;&#10;Description automatically generated">
            <a:extLst>
              <a:ext uri="{FF2B5EF4-FFF2-40B4-BE49-F238E27FC236}">
                <a16:creationId xmlns:a16="http://schemas.microsoft.com/office/drawing/2014/main" id="{7F1D859D-D01F-F8FD-0963-6955D48378CE}"/>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0" name="Picture 39" descr="Logo Staffordshire and Stoke-on-Trent Integrated Care Board">
            <a:extLst>
              <a:ext uri="{FF2B5EF4-FFF2-40B4-BE49-F238E27FC236}">
                <a16:creationId xmlns:a16="http://schemas.microsoft.com/office/drawing/2014/main" id="{F27AB835-233A-ACA2-ABCC-BBFB84B3402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spTree>
    <p:extLst>
      <p:ext uri="{BB962C8B-B14F-4D97-AF65-F5344CB8AC3E}">
        <p14:creationId xmlns:p14="http://schemas.microsoft.com/office/powerpoint/2010/main" val="36257550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ontents_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3" name="Text Placeholder 3">
            <a:extLst>
              <a:ext uri="{FF2B5EF4-FFF2-40B4-BE49-F238E27FC236}">
                <a16:creationId xmlns:a16="http://schemas.microsoft.com/office/drawing/2014/main" id="{22BE1582-F03D-C463-8B40-3EE4B14A2F4C}"/>
              </a:ext>
            </a:extLst>
          </p:cNvPr>
          <p:cNvSpPr>
            <a:spLocks noGrp="1"/>
          </p:cNvSpPr>
          <p:nvPr>
            <p:ph type="body" sz="quarter" idx="15" hasCustomPrompt="1"/>
          </p:nvPr>
        </p:nvSpPr>
        <p:spPr>
          <a:xfrm>
            <a:off x="6214534"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4" name="Text Placeholder 8">
            <a:extLst>
              <a:ext uri="{FF2B5EF4-FFF2-40B4-BE49-F238E27FC236}">
                <a16:creationId xmlns:a16="http://schemas.microsoft.com/office/drawing/2014/main" id="{53C412C5-54F4-B36A-5068-2E86DBD4CFE8}"/>
              </a:ext>
            </a:extLst>
          </p:cNvPr>
          <p:cNvSpPr>
            <a:spLocks noGrp="1"/>
          </p:cNvSpPr>
          <p:nvPr>
            <p:ph type="body" sz="quarter" idx="16"/>
          </p:nvPr>
        </p:nvSpPr>
        <p:spPr>
          <a:xfrm>
            <a:off x="6984471"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7" name="Text Placeholder 3">
            <a:extLst>
              <a:ext uri="{FF2B5EF4-FFF2-40B4-BE49-F238E27FC236}">
                <a16:creationId xmlns:a16="http://schemas.microsoft.com/office/drawing/2014/main" id="{29DEB8DF-A056-F4F4-9109-117F6B551473}"/>
              </a:ext>
            </a:extLst>
          </p:cNvPr>
          <p:cNvSpPr>
            <a:spLocks noGrp="1"/>
          </p:cNvSpPr>
          <p:nvPr>
            <p:ph type="body" sz="quarter" idx="19" hasCustomPrompt="1"/>
          </p:nvPr>
        </p:nvSpPr>
        <p:spPr>
          <a:xfrm>
            <a:off x="6214534"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28" name="Text Placeholder 8">
            <a:extLst>
              <a:ext uri="{FF2B5EF4-FFF2-40B4-BE49-F238E27FC236}">
                <a16:creationId xmlns:a16="http://schemas.microsoft.com/office/drawing/2014/main" id="{582C6EAC-1E40-2BBB-6DF4-D0F07D54CA66}"/>
              </a:ext>
            </a:extLst>
          </p:cNvPr>
          <p:cNvSpPr>
            <a:spLocks noGrp="1"/>
          </p:cNvSpPr>
          <p:nvPr>
            <p:ph type="body" sz="quarter" idx="20"/>
          </p:nvPr>
        </p:nvSpPr>
        <p:spPr>
          <a:xfrm>
            <a:off x="6984471"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1" name="Text Placeholder 3">
            <a:extLst>
              <a:ext uri="{FF2B5EF4-FFF2-40B4-BE49-F238E27FC236}">
                <a16:creationId xmlns:a16="http://schemas.microsoft.com/office/drawing/2014/main" id="{81EB6EBB-53A9-72CB-C906-D3CDA193609F}"/>
              </a:ext>
            </a:extLst>
          </p:cNvPr>
          <p:cNvSpPr>
            <a:spLocks noGrp="1"/>
          </p:cNvSpPr>
          <p:nvPr>
            <p:ph type="body" sz="quarter" idx="23" hasCustomPrompt="1"/>
          </p:nvPr>
        </p:nvSpPr>
        <p:spPr>
          <a:xfrm>
            <a:off x="6214534"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6</a:t>
            </a:r>
          </a:p>
        </p:txBody>
      </p:sp>
      <p:sp>
        <p:nvSpPr>
          <p:cNvPr id="32" name="Text Placeholder 8">
            <a:extLst>
              <a:ext uri="{FF2B5EF4-FFF2-40B4-BE49-F238E27FC236}">
                <a16:creationId xmlns:a16="http://schemas.microsoft.com/office/drawing/2014/main" id="{93A4EE0C-9D0C-D8B5-AB1E-F28F85D17CF7}"/>
              </a:ext>
            </a:extLst>
          </p:cNvPr>
          <p:cNvSpPr>
            <a:spLocks noGrp="1"/>
          </p:cNvSpPr>
          <p:nvPr>
            <p:ph type="body" sz="quarter" idx="24"/>
          </p:nvPr>
        </p:nvSpPr>
        <p:spPr>
          <a:xfrm>
            <a:off x="6984471"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7</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5" name="Text Placeholder 3">
            <a:extLst>
              <a:ext uri="{FF2B5EF4-FFF2-40B4-BE49-F238E27FC236}">
                <a16:creationId xmlns:a16="http://schemas.microsoft.com/office/drawing/2014/main" id="{F1D41BE9-F608-766D-C600-C959B1887615}"/>
              </a:ext>
            </a:extLst>
          </p:cNvPr>
          <p:cNvSpPr>
            <a:spLocks noGrp="1"/>
          </p:cNvSpPr>
          <p:nvPr>
            <p:ph type="body" sz="quarter" idx="27" hasCustomPrompt="1"/>
          </p:nvPr>
        </p:nvSpPr>
        <p:spPr>
          <a:xfrm>
            <a:off x="6214534"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8</a:t>
            </a:r>
          </a:p>
        </p:txBody>
      </p:sp>
      <p:sp>
        <p:nvSpPr>
          <p:cNvPr id="36" name="Text Placeholder 8">
            <a:extLst>
              <a:ext uri="{FF2B5EF4-FFF2-40B4-BE49-F238E27FC236}">
                <a16:creationId xmlns:a16="http://schemas.microsoft.com/office/drawing/2014/main" id="{AEBD98DD-C166-AAB4-04B4-85CFF9A10DBD}"/>
              </a:ext>
            </a:extLst>
          </p:cNvPr>
          <p:cNvSpPr>
            <a:spLocks noGrp="1"/>
          </p:cNvSpPr>
          <p:nvPr>
            <p:ph type="body" sz="quarter" idx="28"/>
          </p:nvPr>
        </p:nvSpPr>
        <p:spPr>
          <a:xfrm>
            <a:off x="6984471"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9</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9" name="Text Placeholder 3">
            <a:extLst>
              <a:ext uri="{FF2B5EF4-FFF2-40B4-BE49-F238E27FC236}">
                <a16:creationId xmlns:a16="http://schemas.microsoft.com/office/drawing/2014/main" id="{4C307D10-F013-767C-4E68-3787201725F7}"/>
              </a:ext>
            </a:extLst>
          </p:cNvPr>
          <p:cNvSpPr>
            <a:spLocks noGrp="1"/>
          </p:cNvSpPr>
          <p:nvPr>
            <p:ph type="body" sz="quarter" idx="31" hasCustomPrompt="1"/>
          </p:nvPr>
        </p:nvSpPr>
        <p:spPr>
          <a:xfrm>
            <a:off x="6214534"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10</a:t>
            </a:r>
          </a:p>
        </p:txBody>
      </p:sp>
      <p:sp>
        <p:nvSpPr>
          <p:cNvPr id="40" name="Text Placeholder 8">
            <a:extLst>
              <a:ext uri="{FF2B5EF4-FFF2-40B4-BE49-F238E27FC236}">
                <a16:creationId xmlns:a16="http://schemas.microsoft.com/office/drawing/2014/main" id="{52600506-A5DB-98BE-F6C1-47C34DAE02D2}"/>
              </a:ext>
            </a:extLst>
          </p:cNvPr>
          <p:cNvSpPr>
            <a:spLocks noGrp="1"/>
          </p:cNvSpPr>
          <p:nvPr>
            <p:ph type="body" sz="quarter" idx="32"/>
          </p:nvPr>
        </p:nvSpPr>
        <p:spPr>
          <a:xfrm>
            <a:off x="6984471"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41" name="Group 40">
            <a:extLst>
              <a:ext uri="{FF2B5EF4-FFF2-40B4-BE49-F238E27FC236}">
                <a16:creationId xmlns:a16="http://schemas.microsoft.com/office/drawing/2014/main" id="{148EA43F-D427-54C7-3C8B-EDB1FF4E6F9A}"/>
              </a:ext>
            </a:extLst>
          </p:cNvPr>
          <p:cNvGrpSpPr/>
          <p:nvPr userDrawn="1"/>
        </p:nvGrpSpPr>
        <p:grpSpPr>
          <a:xfrm>
            <a:off x="-518" y="0"/>
            <a:ext cx="125999" cy="6858000"/>
            <a:chOff x="123871" y="0"/>
            <a:chExt cx="127000" cy="6847369"/>
          </a:xfrm>
        </p:grpSpPr>
        <p:sp>
          <p:nvSpPr>
            <p:cNvPr id="42" name="Rectangle 41">
              <a:extLst>
                <a:ext uri="{FF2B5EF4-FFF2-40B4-BE49-F238E27FC236}">
                  <a16:creationId xmlns:a16="http://schemas.microsoft.com/office/drawing/2014/main" id="{CF17FF54-E627-CD59-89FC-498CB2DD889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5F4027C-A696-1659-67A2-FD40B4D7C0EE}"/>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994D0518-7399-555A-5379-5E91618E93F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B7373A44-4AA6-9046-E6C8-19699E76773A}"/>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4AE2C2AA-E5F3-2055-9AC3-6CB988F6E487}"/>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DC916993-94A6-B835-121F-F8A771899513}"/>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F6386573-10C3-F3D9-F64C-7CBC63E4F1EC}"/>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637572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Contents_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4" name="Group 23">
            <a:extLst>
              <a:ext uri="{FF2B5EF4-FFF2-40B4-BE49-F238E27FC236}">
                <a16:creationId xmlns:a16="http://schemas.microsoft.com/office/drawing/2014/main" id="{B760BA61-BE5F-C3D4-2B5F-A99CFBE00CFF}"/>
              </a:ext>
            </a:extLst>
          </p:cNvPr>
          <p:cNvGrpSpPr/>
          <p:nvPr userDrawn="1"/>
        </p:nvGrpSpPr>
        <p:grpSpPr>
          <a:xfrm>
            <a:off x="-518" y="0"/>
            <a:ext cx="125999" cy="6858000"/>
            <a:chOff x="123871" y="0"/>
            <a:chExt cx="127000" cy="6847369"/>
          </a:xfrm>
        </p:grpSpPr>
        <p:sp>
          <p:nvSpPr>
            <p:cNvPr id="27" name="Rectangle 26">
              <a:extLst>
                <a:ext uri="{FF2B5EF4-FFF2-40B4-BE49-F238E27FC236}">
                  <a16:creationId xmlns:a16="http://schemas.microsoft.com/office/drawing/2014/main" id="{212F3E80-8FB6-E004-3628-483A3FB7D56D}"/>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B5628349-8455-1120-5EC8-781DD11ED5A8}"/>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382738D6-580D-84B9-1834-557F89AF67A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F01A535-EDDE-6640-B596-345833C1E011}"/>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05E84024-DE3B-1692-B2F0-50F820EE11B0}"/>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4F8647B8-E410-EEF7-6947-06C30491F18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45167C62-2216-AD87-613F-C91E95CF1949}"/>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3959548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8">
            <a:extLst>
              <a:ext uri="{FF2B5EF4-FFF2-40B4-BE49-F238E27FC236}">
                <a16:creationId xmlns:a16="http://schemas.microsoft.com/office/drawing/2014/main" id="{7C692760-4E8A-3B8C-2E91-A97FFF682398}"/>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19" name="Group 18">
            <a:extLst>
              <a:ext uri="{FF2B5EF4-FFF2-40B4-BE49-F238E27FC236}">
                <a16:creationId xmlns:a16="http://schemas.microsoft.com/office/drawing/2014/main" id="{3426FBD5-446C-D95A-1C11-EDFE1FCAAA3F}"/>
              </a:ext>
            </a:extLst>
          </p:cNvPr>
          <p:cNvGrpSpPr/>
          <p:nvPr userDrawn="1"/>
        </p:nvGrpSpPr>
        <p:grpSpPr>
          <a:xfrm>
            <a:off x="-518" y="0"/>
            <a:ext cx="125999" cy="6858000"/>
            <a:chOff x="123871" y="0"/>
            <a:chExt cx="127000" cy="6847369"/>
          </a:xfrm>
        </p:grpSpPr>
        <p:sp>
          <p:nvSpPr>
            <p:cNvPr id="20" name="Rectangle 19">
              <a:extLst>
                <a:ext uri="{FF2B5EF4-FFF2-40B4-BE49-F238E27FC236}">
                  <a16:creationId xmlns:a16="http://schemas.microsoft.com/office/drawing/2014/main" id="{ECC6E7B3-8D67-BDE2-6678-EE6D7DC057DD}"/>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32A7DE62-ECF2-B9D3-F223-B135D21903A5}"/>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70C4C54A-7348-6422-2F63-FC7D577C59DA}"/>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C4CC310-22D5-CD5B-192C-B98ABE85AC9F}"/>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2D26E1D-0222-021A-EB85-6EF4CE123EFE}"/>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D281F89B-784C-F9FE-9761-C372699DC33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1C0A8C8-3AD3-335C-FC72-76321D3970CA}"/>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582369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tx2">
            <a:alpha val="85388"/>
          </a:schemeClr>
        </a:solidFill>
        <a:effectLst/>
      </p:bgPr>
    </p:bg>
    <p:spTree>
      <p:nvGrpSpPr>
        <p:cNvPr id="1" name=""/>
        <p:cNvGrpSpPr/>
        <p:nvPr/>
      </p:nvGrpSpPr>
      <p:grpSpPr>
        <a:xfrm>
          <a:off x="0" y="0"/>
          <a:ext cx="0" cy="0"/>
          <a:chOff x="0" y="0"/>
          <a:chExt cx="0" cy="0"/>
        </a:xfrm>
      </p:grpSpPr>
      <p:pic>
        <p:nvPicPr>
          <p:cNvPr id="13" name="Logo" descr="Logo for Staffordshire and Stoke-on-Trent Integrated Care System">
            <a:extLst>
              <a:ext uri="{FF2B5EF4-FFF2-40B4-BE49-F238E27FC236}">
                <a16:creationId xmlns:a16="http://schemas.microsoft.com/office/drawing/2014/main" id="{EF7255CE-F762-B3F3-2936-97FF07B71C47}"/>
              </a:ext>
            </a:extLst>
          </p:cNvPr>
          <p:cNvPicPr>
            <a:picLocks noChangeAspect="1"/>
          </p:cNvPicPr>
          <p:nvPr userDrawn="1"/>
        </p:nvPicPr>
        <p:blipFill>
          <a:blip r:embed="rId2"/>
          <a:srcRect/>
          <a:stretch/>
        </p:blipFill>
        <p:spPr>
          <a:xfrm>
            <a:off x="838199" y="500229"/>
            <a:ext cx="2906744" cy="777600"/>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181930" y="4864100"/>
            <a:ext cx="8064500" cy="1993900"/>
          </a:xfrm>
          <a:prstGeom prst="rect">
            <a:avLst/>
          </a:prstGeom>
        </p:spPr>
      </p:pic>
      <p:sp>
        <p:nvSpPr>
          <p:cNvPr id="5" name="Picture Placeholder 4">
            <a:extLst>
              <a:ext uri="{FF2B5EF4-FFF2-40B4-BE49-F238E27FC236}">
                <a16:creationId xmlns:a16="http://schemas.microsoft.com/office/drawing/2014/main" id="{879FD7FF-F92E-BC38-AF3B-FD1B2EF80BE6}"/>
              </a:ext>
            </a:extLst>
          </p:cNvPr>
          <p:cNvSpPr>
            <a:spLocks noGrp="1" noChangeAspect="1"/>
          </p:cNvSpPr>
          <p:nvPr>
            <p:ph type="pic" sz="quarter" idx="10"/>
          </p:nvPr>
        </p:nvSpPr>
        <p:spPr>
          <a:xfrm>
            <a:off x="9182979" y="408610"/>
            <a:ext cx="2520000" cy="2520000"/>
          </a:xfrm>
          <a:prstGeom prst="ellipse">
            <a:avLst/>
          </a:prstGeom>
          <a:solidFill>
            <a:schemeClr val="bg2"/>
          </a:solidFill>
        </p:spPr>
        <p:txBody>
          <a:bodyPr>
            <a:normAutofit/>
          </a:bodyPr>
          <a:lstStyle>
            <a:lvl1pPr>
              <a:defRPr sz="1200"/>
            </a:lvl1pPr>
          </a:lstStyle>
          <a:p>
            <a:endParaRPr lang="en-US"/>
          </a:p>
        </p:txBody>
      </p:sp>
      <p:sp>
        <p:nvSpPr>
          <p:cNvPr id="10" name="Picture Placeholder 4">
            <a:extLst>
              <a:ext uri="{FF2B5EF4-FFF2-40B4-BE49-F238E27FC236}">
                <a16:creationId xmlns:a16="http://schemas.microsoft.com/office/drawing/2014/main" id="{35358787-8A68-0518-95ED-1118E954643B}"/>
              </a:ext>
            </a:extLst>
          </p:cNvPr>
          <p:cNvSpPr>
            <a:spLocks noGrp="1" noChangeAspect="1"/>
          </p:cNvSpPr>
          <p:nvPr>
            <p:ph type="pic" sz="quarter" idx="11"/>
          </p:nvPr>
        </p:nvSpPr>
        <p:spPr>
          <a:xfrm>
            <a:off x="7634979" y="2706090"/>
            <a:ext cx="1548000" cy="1548000"/>
          </a:xfrm>
          <a:prstGeom prst="ellipse">
            <a:avLst/>
          </a:prstGeom>
          <a:solidFill>
            <a:schemeClr val="bg2"/>
          </a:solidFill>
        </p:spPr>
        <p:txBody>
          <a:bodyPr>
            <a:normAutofit/>
          </a:bodyPr>
          <a:lstStyle>
            <a:lvl1pPr>
              <a:defRPr sz="1200"/>
            </a:lvl1pPr>
          </a:lstStyle>
          <a:p>
            <a:endParaRPr lang="en-US"/>
          </a:p>
        </p:txBody>
      </p:sp>
      <p:sp>
        <p:nvSpPr>
          <p:cNvPr id="12" name="Picture Placeholder 4">
            <a:extLst>
              <a:ext uri="{FF2B5EF4-FFF2-40B4-BE49-F238E27FC236}">
                <a16:creationId xmlns:a16="http://schemas.microsoft.com/office/drawing/2014/main" id="{F72C18D2-86C6-28D8-721E-0327D2C16EEC}"/>
              </a:ext>
            </a:extLst>
          </p:cNvPr>
          <p:cNvSpPr>
            <a:spLocks noGrp="1" noChangeAspect="1"/>
          </p:cNvSpPr>
          <p:nvPr>
            <p:ph type="pic" sz="quarter" idx="12"/>
          </p:nvPr>
        </p:nvSpPr>
        <p:spPr>
          <a:xfrm>
            <a:off x="10162041" y="3785390"/>
            <a:ext cx="1404000" cy="1404000"/>
          </a:xfrm>
          <a:prstGeom prst="ellipse">
            <a:avLst/>
          </a:prstGeom>
          <a:solidFill>
            <a:schemeClr val="bg2"/>
          </a:solidFill>
        </p:spPr>
        <p:txBody>
          <a:bodyPr>
            <a:normAutofit/>
          </a:bodyPr>
          <a:lstStyle>
            <a:lvl1pPr>
              <a:defRPr sz="1200"/>
            </a:lvl1pPr>
          </a:lstStyle>
          <a:p>
            <a:endParaRPr lang="en-US"/>
          </a:p>
        </p:txBody>
      </p:sp>
      <p:pic>
        <p:nvPicPr>
          <p:cNvPr id="20" name="Picture 19" descr="Shape, circle&#10;&#10;Description automatically generated">
            <a:extLst>
              <a:ext uri="{FF2B5EF4-FFF2-40B4-BE49-F238E27FC236}">
                <a16:creationId xmlns:a16="http://schemas.microsoft.com/office/drawing/2014/main" id="{A56E8CF8-8483-0D19-F549-700938DDB7C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490106" y="2306596"/>
            <a:ext cx="2340100" cy="924484"/>
          </a:xfrm>
          <a:prstGeom prst="rect">
            <a:avLst/>
          </a:prstGeom>
        </p:spPr>
      </p:pic>
      <p:pic>
        <p:nvPicPr>
          <p:cNvPr id="22" name="Picture 21" descr="Shape, circle&#10;&#10;Description automatically generated">
            <a:extLst>
              <a:ext uri="{FF2B5EF4-FFF2-40B4-BE49-F238E27FC236}">
                <a16:creationId xmlns:a16="http://schemas.microsoft.com/office/drawing/2014/main" id="{F4873A54-E789-655E-4157-595C6E8097E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7409378" y="3699441"/>
            <a:ext cx="1429821" cy="832753"/>
          </a:xfrm>
          <a:prstGeom prst="rect">
            <a:avLst/>
          </a:prstGeom>
        </p:spPr>
      </p:pic>
      <p:pic>
        <p:nvPicPr>
          <p:cNvPr id="24" name="Picture 23" descr="Circle&#10;&#10;Description automatically generated">
            <a:extLst>
              <a:ext uri="{FF2B5EF4-FFF2-40B4-BE49-F238E27FC236}">
                <a16:creationId xmlns:a16="http://schemas.microsoft.com/office/drawing/2014/main" id="{ED4AE311-1205-4418-6EA3-31EF8A26A567}"/>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0013460" y="3485244"/>
            <a:ext cx="1082907" cy="541454"/>
          </a:xfrm>
          <a:prstGeom prst="rect">
            <a:avLst/>
          </a:prstGeom>
        </p:spPr>
      </p:pic>
      <p:grpSp>
        <p:nvGrpSpPr>
          <p:cNvPr id="25" name="Colour group">
            <a:extLst>
              <a:ext uri="{FF2B5EF4-FFF2-40B4-BE49-F238E27FC236}">
                <a16:creationId xmlns:a16="http://schemas.microsoft.com/office/drawing/2014/main" id="{799122C6-593D-0043-F30A-218914D2BE32}"/>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6" name="Rectangle 25">
              <a:extLst>
                <a:ext uri="{FF2B5EF4-FFF2-40B4-BE49-F238E27FC236}">
                  <a16:creationId xmlns:a16="http://schemas.microsoft.com/office/drawing/2014/main" id="{6854DE95-6053-0C50-72D4-46959A247FD6}"/>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7" name="Rectangle 26">
              <a:extLst>
                <a:ext uri="{FF2B5EF4-FFF2-40B4-BE49-F238E27FC236}">
                  <a16:creationId xmlns:a16="http://schemas.microsoft.com/office/drawing/2014/main" id="{208F2079-A8D1-0963-223A-FAAC33B3ED9A}"/>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9E7C13C-B119-4EAC-BD80-995F26199841}"/>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715F358E-6BCF-D974-6CD1-A706C456703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3CB1B8-AF70-15F1-6182-40B09FC307A2}"/>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FDE50023-B4E7-DA2D-EB9E-05CEE4768263}"/>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4CFF6552-6121-A63A-4491-0D2C70652C6C}"/>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8417245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8">
            <a:extLst>
              <a:ext uri="{FF2B5EF4-FFF2-40B4-BE49-F238E27FC236}">
                <a16:creationId xmlns:a16="http://schemas.microsoft.com/office/drawing/2014/main" id="{7C692760-4E8A-3B8C-2E91-A97FFF682398}"/>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19" name="Group 18">
            <a:extLst>
              <a:ext uri="{FF2B5EF4-FFF2-40B4-BE49-F238E27FC236}">
                <a16:creationId xmlns:a16="http://schemas.microsoft.com/office/drawing/2014/main" id="{3426FBD5-446C-D95A-1C11-EDFE1FCAAA3F}"/>
              </a:ext>
            </a:extLst>
          </p:cNvPr>
          <p:cNvGrpSpPr/>
          <p:nvPr userDrawn="1"/>
        </p:nvGrpSpPr>
        <p:grpSpPr>
          <a:xfrm>
            <a:off x="-518" y="0"/>
            <a:ext cx="125999" cy="6858000"/>
            <a:chOff x="123871" y="0"/>
            <a:chExt cx="127000" cy="6847369"/>
          </a:xfrm>
        </p:grpSpPr>
        <p:sp>
          <p:nvSpPr>
            <p:cNvPr id="20" name="Rectangle 19">
              <a:extLst>
                <a:ext uri="{FF2B5EF4-FFF2-40B4-BE49-F238E27FC236}">
                  <a16:creationId xmlns:a16="http://schemas.microsoft.com/office/drawing/2014/main" id="{ECC6E7B3-8D67-BDE2-6678-EE6D7DC057DD}"/>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32A7DE62-ECF2-B9D3-F223-B135D21903A5}"/>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70C4C54A-7348-6422-2F63-FC7D577C59DA}"/>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C4CC310-22D5-CD5B-192C-B98ABE85AC9F}"/>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2D26E1D-0222-021A-EB85-6EF4CE123EFE}"/>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D281F89B-784C-F9FE-9761-C372699DC33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1C0A8C8-3AD3-335C-FC72-76321D3970CA}"/>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7" name="Footer Placeholder 4">
            <a:extLst>
              <a:ext uri="{FF2B5EF4-FFF2-40B4-BE49-F238E27FC236}">
                <a16:creationId xmlns:a16="http://schemas.microsoft.com/office/drawing/2014/main" id="{879CEDCE-759E-4DE0-C63E-0375FE1B2077}"/>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Tree>
    <p:extLst>
      <p:ext uri="{BB962C8B-B14F-4D97-AF65-F5344CB8AC3E}">
        <p14:creationId xmlns:p14="http://schemas.microsoft.com/office/powerpoint/2010/main" val="32931980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accent2">
            <a:alpha val="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8">
            <a:extLst>
              <a:ext uri="{FF2B5EF4-FFF2-40B4-BE49-F238E27FC236}">
                <a16:creationId xmlns:a16="http://schemas.microsoft.com/office/drawing/2014/main" id="{D94E3274-D17D-4C44-88F3-3945C71510AC}"/>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19" name="Group 18">
            <a:extLst>
              <a:ext uri="{FF2B5EF4-FFF2-40B4-BE49-F238E27FC236}">
                <a16:creationId xmlns:a16="http://schemas.microsoft.com/office/drawing/2014/main" id="{FE3D721D-B975-3CD9-2589-A860B74131FF}"/>
              </a:ext>
            </a:extLst>
          </p:cNvPr>
          <p:cNvGrpSpPr/>
          <p:nvPr userDrawn="1"/>
        </p:nvGrpSpPr>
        <p:grpSpPr>
          <a:xfrm>
            <a:off x="-518" y="0"/>
            <a:ext cx="125999" cy="6858000"/>
            <a:chOff x="123871" y="0"/>
            <a:chExt cx="127000" cy="6847369"/>
          </a:xfrm>
        </p:grpSpPr>
        <p:sp>
          <p:nvSpPr>
            <p:cNvPr id="20" name="Rectangle 19">
              <a:extLst>
                <a:ext uri="{FF2B5EF4-FFF2-40B4-BE49-F238E27FC236}">
                  <a16:creationId xmlns:a16="http://schemas.microsoft.com/office/drawing/2014/main" id="{AA8B4E66-E5FE-FDD6-1BE8-D5EA66CB8653}"/>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A39EE386-EA28-3206-C6FF-D64B774A096C}"/>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257DB20-44BE-4769-B539-67EE0CB7099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2FE3D400-7686-9AD7-4759-6A3485C59193}"/>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50D15111-61E8-AD75-5687-11123472023B}"/>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D202FE7A-AB0C-5B52-2EBE-F26F703CD177}"/>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879FA65-FCF3-1C42-9596-B0CD4FBAE9D5}"/>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7" name="Footer Placeholder 4">
            <a:extLst>
              <a:ext uri="{FF2B5EF4-FFF2-40B4-BE49-F238E27FC236}">
                <a16:creationId xmlns:a16="http://schemas.microsoft.com/office/drawing/2014/main" id="{5FA62487-0E7B-B3AB-C57B-48B1E619876D}"/>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Tree>
    <p:extLst>
      <p:ext uri="{BB962C8B-B14F-4D97-AF65-F5344CB8AC3E}">
        <p14:creationId xmlns:p14="http://schemas.microsoft.com/office/powerpoint/2010/main" val="394274085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8">
            <a:extLst>
              <a:ext uri="{FF2B5EF4-FFF2-40B4-BE49-F238E27FC236}">
                <a16:creationId xmlns:a16="http://schemas.microsoft.com/office/drawing/2014/main" id="{D94E3274-D17D-4C44-88F3-3945C71510AC}"/>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19" name="Group 18">
            <a:extLst>
              <a:ext uri="{FF2B5EF4-FFF2-40B4-BE49-F238E27FC236}">
                <a16:creationId xmlns:a16="http://schemas.microsoft.com/office/drawing/2014/main" id="{FE3D721D-B975-3CD9-2589-A860B74131FF}"/>
              </a:ext>
            </a:extLst>
          </p:cNvPr>
          <p:cNvGrpSpPr/>
          <p:nvPr userDrawn="1"/>
        </p:nvGrpSpPr>
        <p:grpSpPr>
          <a:xfrm>
            <a:off x="-518" y="0"/>
            <a:ext cx="125999" cy="6858000"/>
            <a:chOff x="123871" y="0"/>
            <a:chExt cx="127000" cy="6847369"/>
          </a:xfrm>
        </p:grpSpPr>
        <p:sp>
          <p:nvSpPr>
            <p:cNvPr id="20" name="Rectangle 19">
              <a:extLst>
                <a:ext uri="{FF2B5EF4-FFF2-40B4-BE49-F238E27FC236}">
                  <a16:creationId xmlns:a16="http://schemas.microsoft.com/office/drawing/2014/main" id="{AA8B4E66-E5FE-FDD6-1BE8-D5EA66CB8653}"/>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A39EE386-EA28-3206-C6FF-D64B774A096C}"/>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257DB20-44BE-4769-B539-67EE0CB7099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2FE3D400-7686-9AD7-4759-6A3485C59193}"/>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50D15111-61E8-AD75-5687-11123472023B}"/>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D202FE7A-AB0C-5B52-2EBE-F26F703CD177}"/>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879FA65-FCF3-1C42-9596-B0CD4FBAE9D5}"/>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7" name="Footer Placeholder 4">
            <a:extLst>
              <a:ext uri="{FF2B5EF4-FFF2-40B4-BE49-F238E27FC236}">
                <a16:creationId xmlns:a16="http://schemas.microsoft.com/office/drawing/2014/main" id="{5FA62487-0E7B-B3AB-C57B-48B1E619876D}"/>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Tree>
    <p:extLst>
      <p:ext uri="{BB962C8B-B14F-4D97-AF65-F5344CB8AC3E}">
        <p14:creationId xmlns:p14="http://schemas.microsoft.com/office/powerpoint/2010/main" val="23490210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Table Placeholder 4">
            <a:extLst>
              <a:ext uri="{FF2B5EF4-FFF2-40B4-BE49-F238E27FC236}">
                <a16:creationId xmlns:a16="http://schemas.microsoft.com/office/drawing/2014/main" id="{A9DAEA98-19D7-4CAC-3C47-922AC5D0C047}"/>
              </a:ext>
            </a:extLst>
          </p:cNvPr>
          <p:cNvSpPr>
            <a:spLocks noGrp="1"/>
          </p:cNvSpPr>
          <p:nvPr>
            <p:ph type="tbl" sz="quarter" idx="13"/>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0" name="Group 19">
            <a:extLst>
              <a:ext uri="{FF2B5EF4-FFF2-40B4-BE49-F238E27FC236}">
                <a16:creationId xmlns:a16="http://schemas.microsoft.com/office/drawing/2014/main" id="{D2A694B2-2ACB-39A1-7217-8FC6EE2FE028}"/>
              </a:ext>
            </a:extLst>
          </p:cNvPr>
          <p:cNvGrpSpPr/>
          <p:nvPr userDrawn="1"/>
        </p:nvGrpSpPr>
        <p:grpSpPr>
          <a:xfrm>
            <a:off x="-518" y="0"/>
            <a:ext cx="125999" cy="6858000"/>
            <a:chOff x="123871" y="0"/>
            <a:chExt cx="127000" cy="6847369"/>
          </a:xfrm>
        </p:grpSpPr>
        <p:sp>
          <p:nvSpPr>
            <p:cNvPr id="21" name="Rectangle 20">
              <a:extLst>
                <a:ext uri="{FF2B5EF4-FFF2-40B4-BE49-F238E27FC236}">
                  <a16:creationId xmlns:a16="http://schemas.microsoft.com/office/drawing/2014/main" id="{0242F2D4-7ABD-4E27-676E-0BFF2062A48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E5474C9-CFA3-7E0B-D7FD-A9BEA8517D6C}"/>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A4278329-F5BE-4E65-9F49-762459F88AE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FFDC1E2F-B4A9-6F83-E91F-F8443D368694}"/>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3581377-A94D-DACD-6957-CF7C327BD8D3}"/>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B32F9AD-28F4-F48C-463C-AB40C4A940B6}"/>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459218C3-293F-7FA3-2975-86E826864DA6}"/>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69568074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Chart Placeholder 3">
            <a:extLst>
              <a:ext uri="{FF2B5EF4-FFF2-40B4-BE49-F238E27FC236}">
                <a16:creationId xmlns:a16="http://schemas.microsoft.com/office/drawing/2014/main" id="{369C812B-06FB-0624-D588-E7F549C320CE}"/>
              </a:ext>
            </a:extLst>
          </p:cNvPr>
          <p:cNvSpPr>
            <a:spLocks noGrp="1"/>
          </p:cNvSpPr>
          <p:nvPr>
            <p:ph type="chart" sz="quarter" idx="14"/>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0" name="Group 19">
            <a:extLst>
              <a:ext uri="{FF2B5EF4-FFF2-40B4-BE49-F238E27FC236}">
                <a16:creationId xmlns:a16="http://schemas.microsoft.com/office/drawing/2014/main" id="{95A12B39-385A-73B0-F1E9-1FDFC726ED5B}"/>
              </a:ext>
            </a:extLst>
          </p:cNvPr>
          <p:cNvGrpSpPr/>
          <p:nvPr userDrawn="1"/>
        </p:nvGrpSpPr>
        <p:grpSpPr>
          <a:xfrm>
            <a:off x="-518" y="0"/>
            <a:ext cx="125999" cy="6858000"/>
            <a:chOff x="123871" y="0"/>
            <a:chExt cx="127000" cy="6847369"/>
          </a:xfrm>
        </p:grpSpPr>
        <p:sp>
          <p:nvSpPr>
            <p:cNvPr id="21" name="Rectangle 20">
              <a:extLst>
                <a:ext uri="{FF2B5EF4-FFF2-40B4-BE49-F238E27FC236}">
                  <a16:creationId xmlns:a16="http://schemas.microsoft.com/office/drawing/2014/main" id="{9E21D8A2-F1D6-2E39-2B92-F6DBEF6052F1}"/>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F2E588D-6451-D6CD-DE86-9AD6DE359CDB}"/>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33164EAE-491A-45C0-1F40-68C9C5BFCB0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6F7CD94-3A03-33B3-060B-E62AB54816F5}"/>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91409EC-2013-38C5-C4DA-6BEA87658A33}"/>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58D6C8D-4644-8532-CF14-3DF218C5258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72F5A24-7B68-1842-F4A2-74E620C6C37A}"/>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7912865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itle and SmartArt 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SmartArt Placeholder 4">
            <a:extLst>
              <a:ext uri="{FF2B5EF4-FFF2-40B4-BE49-F238E27FC236}">
                <a16:creationId xmlns:a16="http://schemas.microsoft.com/office/drawing/2014/main" id="{BA174C75-EBE6-422F-51A3-9964CA4F9F67}"/>
              </a:ext>
            </a:extLst>
          </p:cNvPr>
          <p:cNvSpPr>
            <a:spLocks noGrp="1"/>
          </p:cNvSpPr>
          <p:nvPr>
            <p:ph type="dgm" sz="quarter" idx="15"/>
          </p:nvPr>
        </p:nvSpPr>
        <p:spPr>
          <a:xfrm>
            <a:off x="838201"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0" name="Group 19">
            <a:extLst>
              <a:ext uri="{FF2B5EF4-FFF2-40B4-BE49-F238E27FC236}">
                <a16:creationId xmlns:a16="http://schemas.microsoft.com/office/drawing/2014/main" id="{2B9D1FAC-83AE-74BF-E7C6-AA3167064D16}"/>
              </a:ext>
            </a:extLst>
          </p:cNvPr>
          <p:cNvGrpSpPr/>
          <p:nvPr userDrawn="1"/>
        </p:nvGrpSpPr>
        <p:grpSpPr>
          <a:xfrm>
            <a:off x="-518" y="0"/>
            <a:ext cx="125999" cy="6858000"/>
            <a:chOff x="123871" y="0"/>
            <a:chExt cx="127000" cy="6847369"/>
          </a:xfrm>
        </p:grpSpPr>
        <p:sp>
          <p:nvSpPr>
            <p:cNvPr id="21" name="Rectangle 20">
              <a:extLst>
                <a:ext uri="{FF2B5EF4-FFF2-40B4-BE49-F238E27FC236}">
                  <a16:creationId xmlns:a16="http://schemas.microsoft.com/office/drawing/2014/main" id="{0063851F-BFDE-00B7-ADB4-ACB2FF385650}"/>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5ECD3F4C-13DB-32A2-CE85-D288E11DCDB1}"/>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C0B7CB6-08FB-2246-E7F9-7022585BEBEA}"/>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A646F05-A3B0-60D8-5A95-5FE497297AAD}"/>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941CAD5-623E-2AED-F3C7-97BC12F6E003}"/>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D4737BB-17B4-5DA4-E4F6-52FAFCA17E79}"/>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7D89828-7BF0-CAAC-313D-77155913A6D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3609021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Title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Picture Placeholder 3">
            <a:extLst>
              <a:ext uri="{FF2B5EF4-FFF2-40B4-BE49-F238E27FC236}">
                <a16:creationId xmlns:a16="http://schemas.microsoft.com/office/drawing/2014/main" id="{E8288E03-37C3-F012-01AB-07EB8BA102F9}"/>
              </a:ext>
            </a:extLst>
          </p:cNvPr>
          <p:cNvSpPr>
            <a:spLocks noGrp="1"/>
          </p:cNvSpPr>
          <p:nvPr>
            <p:ph type="pic" sz="quarter" idx="16"/>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0" name="Group 19">
            <a:extLst>
              <a:ext uri="{FF2B5EF4-FFF2-40B4-BE49-F238E27FC236}">
                <a16:creationId xmlns:a16="http://schemas.microsoft.com/office/drawing/2014/main" id="{07B3A067-2183-9E8B-292A-518F405CEBFD}"/>
              </a:ext>
            </a:extLst>
          </p:cNvPr>
          <p:cNvGrpSpPr/>
          <p:nvPr userDrawn="1"/>
        </p:nvGrpSpPr>
        <p:grpSpPr>
          <a:xfrm>
            <a:off x="-518" y="0"/>
            <a:ext cx="125999" cy="6858000"/>
            <a:chOff x="123871" y="0"/>
            <a:chExt cx="127000" cy="6847369"/>
          </a:xfrm>
        </p:grpSpPr>
        <p:sp>
          <p:nvSpPr>
            <p:cNvPr id="21" name="Rectangle 20">
              <a:extLst>
                <a:ext uri="{FF2B5EF4-FFF2-40B4-BE49-F238E27FC236}">
                  <a16:creationId xmlns:a16="http://schemas.microsoft.com/office/drawing/2014/main" id="{5F41DAE1-F4D3-78D2-C558-D234E8944E0F}"/>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1699CB2-25D6-4D0F-09D7-357620C8E89F}"/>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6AFB90B-F6A5-19E3-517A-8B56C2F35E2C}"/>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C5B489E-655B-0195-F6EF-1261FD26A02F}"/>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CDC9491-4DC3-DE0A-8CDA-E0DE0F3E2237}"/>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D76B8749-AE86-BC6F-1761-B414F459CC58}"/>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AC398B04-6BDA-0636-D194-51EA45817149}"/>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8108389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54E86-13A8-BAD7-6C7E-DCC5DF3DFFB3}"/>
              </a:ext>
            </a:extLst>
          </p:cNvPr>
          <p:cNvSpPr>
            <a:spLocks noGrp="1"/>
          </p:cNvSpPr>
          <p:nvPr>
            <p:ph type="title"/>
          </p:nvPr>
        </p:nvSpPr>
        <p:spPr>
          <a:xfrm>
            <a:off x="831850" y="1365775"/>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FB1E24D-2628-2E30-F848-9CC5516DA0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01F782EC-DD17-C69A-3212-E4A43F109AD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BC784820-AACA-CE4B-ACA3-C7B242F725DE}"/>
              </a:ext>
            </a:extLst>
          </p:cNvPr>
          <p:cNvSpPr>
            <a:spLocks noGrp="1"/>
          </p:cNvSpPr>
          <p:nvPr>
            <p:ph type="sldNum" sz="quarter" idx="12"/>
          </p:nvPr>
        </p:nvSpPr>
        <p:spPr>
          <a:xfrm>
            <a:off x="8610600" y="6460601"/>
            <a:ext cx="2743200" cy="273050"/>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cxnSp>
        <p:nvCxnSpPr>
          <p:cNvPr id="9" name="Straight Connector 8">
            <a:extLst>
              <a:ext uri="{FF2B5EF4-FFF2-40B4-BE49-F238E27FC236}">
                <a16:creationId xmlns:a16="http://schemas.microsoft.com/office/drawing/2014/main" id="{E392ECB9-74EC-5C91-50FE-6F2630C9E9A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9F89176-399C-F466-177B-8E8A900A42E6}"/>
              </a:ext>
            </a:extLst>
          </p:cNvPr>
          <p:cNvGrpSpPr/>
          <p:nvPr userDrawn="1"/>
        </p:nvGrpSpPr>
        <p:grpSpPr>
          <a:xfrm>
            <a:off x="-518" y="0"/>
            <a:ext cx="125999" cy="6858000"/>
            <a:chOff x="123871" y="0"/>
            <a:chExt cx="127000" cy="6847369"/>
          </a:xfrm>
        </p:grpSpPr>
        <p:sp>
          <p:nvSpPr>
            <p:cNvPr id="19" name="Rectangle 18">
              <a:extLst>
                <a:ext uri="{FF2B5EF4-FFF2-40B4-BE49-F238E27FC236}">
                  <a16:creationId xmlns:a16="http://schemas.microsoft.com/office/drawing/2014/main" id="{2965BC8E-F1C1-46A5-F031-B39355AA139B}"/>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F92DB28F-0EB7-0C64-85CE-992C36034BE8}"/>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DD1211DD-6E95-6E6F-C4FB-D47E4BE21DE7}"/>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F5A60A9B-D84F-AE7E-07CD-0401C2B64E28}"/>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2E948A0-2683-540B-5F77-62EE2FD8A3FA}"/>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405F1B26-C215-C54C-92D7-0412368C8C18}"/>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0FDA5BA-9A6E-0629-4E99-6851CBE8092D}"/>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24399368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959093"/>
            <a:ext cx="5181600" cy="41477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172200" y="1959093"/>
            <a:ext cx="5181600" cy="41477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69E7786-A3AA-D5D4-CEBA-FE72D6AB12BC}"/>
              </a:ext>
            </a:extLst>
          </p:cNvPr>
          <p:cNvGrpSpPr/>
          <p:nvPr userDrawn="1"/>
        </p:nvGrpSpPr>
        <p:grpSpPr>
          <a:xfrm>
            <a:off x="-518" y="0"/>
            <a:ext cx="125999" cy="6858000"/>
            <a:chOff x="123871" y="0"/>
            <a:chExt cx="127000" cy="6847369"/>
          </a:xfrm>
        </p:grpSpPr>
        <p:sp>
          <p:nvSpPr>
            <p:cNvPr id="20" name="Rectangle 19">
              <a:extLst>
                <a:ext uri="{FF2B5EF4-FFF2-40B4-BE49-F238E27FC236}">
                  <a16:creationId xmlns:a16="http://schemas.microsoft.com/office/drawing/2014/main" id="{F6013847-C80E-33B3-0DB6-013B59561149}"/>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2A350DC-6C1F-9207-05D6-D2F668D82B1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B1EE1C6-D18C-6827-991D-CF03B358F168}"/>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7F75B61C-06D5-D96C-6A79-C339BBF027AC}"/>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6FEDE772-7357-E375-D244-FFE10BBC4741}"/>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AD316C2-B284-58DE-B5D3-1EC0470D6B8C}"/>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7D944E7-DAF2-A641-1A10-F6FD9C58684C}"/>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7" name="Footer Placeholder 4">
            <a:extLst>
              <a:ext uri="{FF2B5EF4-FFF2-40B4-BE49-F238E27FC236}">
                <a16:creationId xmlns:a16="http://schemas.microsoft.com/office/drawing/2014/main" id="{493E8BC9-5A60-D7E1-002A-D56F914A076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8" name="Slide Number Placeholder 8">
            <a:extLst>
              <a:ext uri="{FF2B5EF4-FFF2-40B4-BE49-F238E27FC236}">
                <a16:creationId xmlns:a16="http://schemas.microsoft.com/office/drawing/2014/main" id="{9EDDA0EF-5B90-7B14-DF18-988F3FAEE90D}"/>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spTree>
    <p:extLst>
      <p:ext uri="{BB962C8B-B14F-4D97-AF65-F5344CB8AC3E}">
        <p14:creationId xmlns:p14="http://schemas.microsoft.com/office/powerpoint/2010/main" val="254878219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298029-1278-49DC-C916-37AA8A31F532}"/>
              </a:ext>
            </a:extLst>
          </p:cNvPr>
          <p:cNvSpPr/>
          <p:nvPr userDrawn="1"/>
        </p:nvSpPr>
        <p:spPr>
          <a:xfrm>
            <a:off x="6096000" y="0"/>
            <a:ext cx="6096000" cy="6858000"/>
          </a:xfrm>
          <a:prstGeom prst="rect">
            <a:avLst/>
          </a:prstGeom>
          <a:solidFill>
            <a:schemeClr val="accent1">
              <a:alpha val="8492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a:xfrm>
            <a:off x="838200" y="365125"/>
            <a:ext cx="4622800" cy="1325563"/>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4622800" cy="423226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731000" y="533399"/>
            <a:ext cx="4622800" cy="5524495"/>
          </a:xfrm>
        </p:spPr>
        <p:txBody>
          <a:bodyPr tIns="108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9" name="Straight Connector 8">
            <a:extLst>
              <a:ext uri="{FF2B5EF4-FFF2-40B4-BE49-F238E27FC236}">
                <a16:creationId xmlns:a16="http://schemas.microsoft.com/office/drawing/2014/main" id="{AE43597C-11DE-DB3C-5D4C-FB09B65F124C}"/>
              </a:ext>
            </a:extLst>
          </p:cNvPr>
          <p:cNvCxnSpPr>
            <a:cxnSpLocks/>
          </p:cNvCxnSpPr>
          <p:nvPr userDrawn="1"/>
        </p:nvCxnSpPr>
        <p:spPr>
          <a:xfrm>
            <a:off x="838200" y="6357769"/>
            <a:ext cx="46228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7700E4A2-9A8D-8105-9246-1722375A02EB}"/>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2350ACFA-9C90-8CA9-E683-2F905B38CE32}"/>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2D75FCA-ED8B-45FB-56FA-A1A851B3215E}"/>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DF6FF956-64E9-803A-9EEF-374B87AD4CAF}"/>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7A5085C-5188-7C7A-6B4E-350118B0F40B}"/>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83C242A8-5926-CE1C-8B5C-0BFEF0DF442B}"/>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11061F79-05FC-D7A3-EAAB-E3132674305B}"/>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6FE4FFB-D79C-2A55-01BE-B3E6D526CF7F}"/>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Footer Placeholder 4">
            <a:extLst>
              <a:ext uri="{FF2B5EF4-FFF2-40B4-BE49-F238E27FC236}">
                <a16:creationId xmlns:a16="http://schemas.microsoft.com/office/drawing/2014/main" id="{D051917D-BE77-06D2-C4A2-560B1208F82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30" name="Slide Number Placeholder 8">
            <a:extLst>
              <a:ext uri="{FF2B5EF4-FFF2-40B4-BE49-F238E27FC236}">
                <a16:creationId xmlns:a16="http://schemas.microsoft.com/office/drawing/2014/main" id="{4D2A3B8D-9A15-56DB-24E4-698EF3BA4D62}"/>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a:p>
        </p:txBody>
      </p:sp>
    </p:spTree>
    <p:extLst>
      <p:ext uri="{BB962C8B-B14F-4D97-AF65-F5344CB8AC3E}">
        <p14:creationId xmlns:p14="http://schemas.microsoft.com/office/powerpoint/2010/main" val="1260030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s_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3" name="Text Placeholder 3">
            <a:extLst>
              <a:ext uri="{FF2B5EF4-FFF2-40B4-BE49-F238E27FC236}">
                <a16:creationId xmlns:a16="http://schemas.microsoft.com/office/drawing/2014/main" id="{22BE1582-F03D-C463-8B40-3EE4B14A2F4C}"/>
              </a:ext>
            </a:extLst>
          </p:cNvPr>
          <p:cNvSpPr>
            <a:spLocks noGrp="1"/>
          </p:cNvSpPr>
          <p:nvPr>
            <p:ph type="body" sz="quarter" idx="15" hasCustomPrompt="1"/>
          </p:nvPr>
        </p:nvSpPr>
        <p:spPr>
          <a:xfrm>
            <a:off x="6214534" y="1492882"/>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4" name="Text Placeholder 8">
            <a:extLst>
              <a:ext uri="{FF2B5EF4-FFF2-40B4-BE49-F238E27FC236}">
                <a16:creationId xmlns:a16="http://schemas.microsoft.com/office/drawing/2014/main" id="{53C412C5-54F4-B36A-5068-2E86DBD4CFE8}"/>
              </a:ext>
            </a:extLst>
          </p:cNvPr>
          <p:cNvSpPr>
            <a:spLocks noGrp="1"/>
          </p:cNvSpPr>
          <p:nvPr>
            <p:ph type="body" sz="quarter" idx="16"/>
          </p:nvPr>
        </p:nvSpPr>
        <p:spPr>
          <a:xfrm>
            <a:off x="6984471"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7" name="Text Placeholder 3">
            <a:extLst>
              <a:ext uri="{FF2B5EF4-FFF2-40B4-BE49-F238E27FC236}">
                <a16:creationId xmlns:a16="http://schemas.microsoft.com/office/drawing/2014/main" id="{29DEB8DF-A056-F4F4-9109-117F6B551473}"/>
              </a:ext>
            </a:extLst>
          </p:cNvPr>
          <p:cNvSpPr>
            <a:spLocks noGrp="1"/>
          </p:cNvSpPr>
          <p:nvPr>
            <p:ph type="body" sz="quarter" idx="19" hasCustomPrompt="1"/>
          </p:nvPr>
        </p:nvSpPr>
        <p:spPr>
          <a:xfrm>
            <a:off x="6214534" y="2290225"/>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28" name="Text Placeholder 8">
            <a:extLst>
              <a:ext uri="{FF2B5EF4-FFF2-40B4-BE49-F238E27FC236}">
                <a16:creationId xmlns:a16="http://schemas.microsoft.com/office/drawing/2014/main" id="{582C6EAC-1E40-2BBB-6DF4-D0F07D54CA66}"/>
              </a:ext>
            </a:extLst>
          </p:cNvPr>
          <p:cNvSpPr>
            <a:spLocks noGrp="1"/>
          </p:cNvSpPr>
          <p:nvPr>
            <p:ph type="body" sz="quarter" idx="20"/>
          </p:nvPr>
        </p:nvSpPr>
        <p:spPr>
          <a:xfrm>
            <a:off x="6984471"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1" name="Text Placeholder 3">
            <a:extLst>
              <a:ext uri="{FF2B5EF4-FFF2-40B4-BE49-F238E27FC236}">
                <a16:creationId xmlns:a16="http://schemas.microsoft.com/office/drawing/2014/main" id="{81EB6EBB-53A9-72CB-C906-D3CDA193609F}"/>
              </a:ext>
            </a:extLst>
          </p:cNvPr>
          <p:cNvSpPr>
            <a:spLocks noGrp="1"/>
          </p:cNvSpPr>
          <p:nvPr>
            <p:ph type="body" sz="quarter" idx="23" hasCustomPrompt="1"/>
          </p:nvPr>
        </p:nvSpPr>
        <p:spPr>
          <a:xfrm>
            <a:off x="6214534" y="3087568"/>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6</a:t>
            </a:r>
          </a:p>
        </p:txBody>
      </p:sp>
      <p:sp>
        <p:nvSpPr>
          <p:cNvPr id="32" name="Text Placeholder 8">
            <a:extLst>
              <a:ext uri="{FF2B5EF4-FFF2-40B4-BE49-F238E27FC236}">
                <a16:creationId xmlns:a16="http://schemas.microsoft.com/office/drawing/2014/main" id="{93A4EE0C-9D0C-D8B5-AB1E-F28F85D17CF7}"/>
              </a:ext>
            </a:extLst>
          </p:cNvPr>
          <p:cNvSpPr>
            <a:spLocks noGrp="1"/>
          </p:cNvSpPr>
          <p:nvPr>
            <p:ph type="body" sz="quarter" idx="24"/>
          </p:nvPr>
        </p:nvSpPr>
        <p:spPr>
          <a:xfrm>
            <a:off x="6984471"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7</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5" name="Text Placeholder 3">
            <a:extLst>
              <a:ext uri="{FF2B5EF4-FFF2-40B4-BE49-F238E27FC236}">
                <a16:creationId xmlns:a16="http://schemas.microsoft.com/office/drawing/2014/main" id="{F1D41BE9-F608-766D-C600-C959B1887615}"/>
              </a:ext>
            </a:extLst>
          </p:cNvPr>
          <p:cNvSpPr>
            <a:spLocks noGrp="1"/>
          </p:cNvSpPr>
          <p:nvPr>
            <p:ph type="body" sz="quarter" idx="27" hasCustomPrompt="1"/>
          </p:nvPr>
        </p:nvSpPr>
        <p:spPr>
          <a:xfrm>
            <a:off x="6214534" y="3884911"/>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8</a:t>
            </a:r>
          </a:p>
        </p:txBody>
      </p:sp>
      <p:sp>
        <p:nvSpPr>
          <p:cNvPr id="36" name="Text Placeholder 8">
            <a:extLst>
              <a:ext uri="{FF2B5EF4-FFF2-40B4-BE49-F238E27FC236}">
                <a16:creationId xmlns:a16="http://schemas.microsoft.com/office/drawing/2014/main" id="{AEBD98DD-C166-AAB4-04B4-85CFF9A10DBD}"/>
              </a:ext>
            </a:extLst>
          </p:cNvPr>
          <p:cNvSpPr>
            <a:spLocks noGrp="1"/>
          </p:cNvSpPr>
          <p:nvPr>
            <p:ph type="body" sz="quarter" idx="28"/>
          </p:nvPr>
        </p:nvSpPr>
        <p:spPr>
          <a:xfrm>
            <a:off x="6984471"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9</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9" name="Text Placeholder 3">
            <a:extLst>
              <a:ext uri="{FF2B5EF4-FFF2-40B4-BE49-F238E27FC236}">
                <a16:creationId xmlns:a16="http://schemas.microsoft.com/office/drawing/2014/main" id="{4C307D10-F013-767C-4E68-3787201725F7}"/>
              </a:ext>
            </a:extLst>
          </p:cNvPr>
          <p:cNvSpPr>
            <a:spLocks noGrp="1"/>
          </p:cNvSpPr>
          <p:nvPr>
            <p:ph type="body" sz="quarter" idx="31" hasCustomPrompt="1"/>
          </p:nvPr>
        </p:nvSpPr>
        <p:spPr>
          <a:xfrm>
            <a:off x="6214534" y="4678604"/>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10</a:t>
            </a:r>
          </a:p>
        </p:txBody>
      </p:sp>
      <p:sp>
        <p:nvSpPr>
          <p:cNvPr id="40" name="Text Placeholder 8">
            <a:extLst>
              <a:ext uri="{FF2B5EF4-FFF2-40B4-BE49-F238E27FC236}">
                <a16:creationId xmlns:a16="http://schemas.microsoft.com/office/drawing/2014/main" id="{52600506-A5DB-98BE-F6C1-47C34DAE02D2}"/>
              </a:ext>
            </a:extLst>
          </p:cNvPr>
          <p:cNvSpPr>
            <a:spLocks noGrp="1"/>
          </p:cNvSpPr>
          <p:nvPr>
            <p:ph type="body" sz="quarter" idx="32"/>
          </p:nvPr>
        </p:nvSpPr>
        <p:spPr>
          <a:xfrm>
            <a:off x="6984471"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41" name="Colour group">
            <a:extLst>
              <a:ext uri="{FF2B5EF4-FFF2-40B4-BE49-F238E27FC236}">
                <a16:creationId xmlns:a16="http://schemas.microsoft.com/office/drawing/2014/main" id="{53AFCC34-BE5A-EC37-ABA6-CE19BB82F87E}"/>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42" name="Rectangle 41">
              <a:extLst>
                <a:ext uri="{FF2B5EF4-FFF2-40B4-BE49-F238E27FC236}">
                  <a16:creationId xmlns:a16="http://schemas.microsoft.com/office/drawing/2014/main" id="{5CE0AEBF-1AC7-9FAC-1F03-382917401F16}"/>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43" name="Rectangle 42">
              <a:extLst>
                <a:ext uri="{FF2B5EF4-FFF2-40B4-BE49-F238E27FC236}">
                  <a16:creationId xmlns:a16="http://schemas.microsoft.com/office/drawing/2014/main" id="{4134F624-D5B7-FB36-3F67-6CB2C5EED670}"/>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B444FD3A-6827-689A-1664-0DE90A42735C}"/>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BB8D4256-DBF9-211E-1F68-496FD01D77E0}"/>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6B5F750E-9CDB-3E08-1FB9-FC83947E64B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02355E-DEF1-5E7B-B561-47C34CDE548F}"/>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842D61D-13A3-8C94-E054-439251020D08}"/>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7457575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B4FB-DB22-DDA4-922F-2FE126A26CC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8D700D1-528F-A49C-0789-76E1805565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631B69-5202-18A4-E3D5-760FF05B6D6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53FD84C-0C71-3832-8FB0-DF9695A0E5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D7B52AA-970E-C74A-F482-BB4E35DCACB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Slide Number Placeholder 8">
            <a:extLst>
              <a:ext uri="{FF2B5EF4-FFF2-40B4-BE49-F238E27FC236}">
                <a16:creationId xmlns:a16="http://schemas.microsoft.com/office/drawing/2014/main" id="{35C50B89-B31D-3545-3502-7A9F71397C9B}"/>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13" name="Straight Connector 12">
            <a:extLst>
              <a:ext uri="{FF2B5EF4-FFF2-40B4-BE49-F238E27FC236}">
                <a16:creationId xmlns:a16="http://schemas.microsoft.com/office/drawing/2014/main" id="{C56ED95E-1BAC-2C64-6A1C-637EC9E94472}"/>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048A3E14-06AA-CEC6-3F0F-49686F17DC6A}"/>
              </a:ext>
            </a:extLst>
          </p:cNvPr>
          <p:cNvGrpSpPr/>
          <p:nvPr userDrawn="1"/>
        </p:nvGrpSpPr>
        <p:grpSpPr>
          <a:xfrm>
            <a:off x="-518" y="0"/>
            <a:ext cx="125999" cy="6858000"/>
            <a:chOff x="123871" y="0"/>
            <a:chExt cx="127000" cy="6847369"/>
          </a:xfrm>
        </p:grpSpPr>
        <p:sp>
          <p:nvSpPr>
            <p:cNvPr id="23" name="Rectangle 22">
              <a:extLst>
                <a:ext uri="{FF2B5EF4-FFF2-40B4-BE49-F238E27FC236}">
                  <a16:creationId xmlns:a16="http://schemas.microsoft.com/office/drawing/2014/main" id="{B1E3ECF9-B4EE-6436-ECBB-CC978305293C}"/>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BBF0656-C61A-9F94-411F-57BE4F87A24D}"/>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F4D5836C-404A-3607-6C38-778D69441DA8}"/>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109ABEE-F7FB-F7D4-8920-42534B6AEA63}"/>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7546673F-E86D-D83D-6ECC-C05BB768C5F2}"/>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DB647D56-FC30-19D3-41E3-6F34989803C7}"/>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55100A3B-EBB4-4077-0D95-68040AF00E4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0" name="Footer Placeholder 4">
            <a:extLst>
              <a:ext uri="{FF2B5EF4-FFF2-40B4-BE49-F238E27FC236}">
                <a16:creationId xmlns:a16="http://schemas.microsoft.com/office/drawing/2014/main" id="{B1478130-7DB8-A14A-7CC3-A7331662A962}"/>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Tree>
    <p:extLst>
      <p:ext uri="{BB962C8B-B14F-4D97-AF65-F5344CB8AC3E}">
        <p14:creationId xmlns:p14="http://schemas.microsoft.com/office/powerpoint/2010/main" val="629219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able Placeholder 5">
            <a:extLst>
              <a:ext uri="{FF2B5EF4-FFF2-40B4-BE49-F238E27FC236}">
                <a16:creationId xmlns:a16="http://schemas.microsoft.com/office/drawing/2014/main" id="{BD542822-81EF-AB6B-1839-1BB8D61C40F6}"/>
              </a:ext>
            </a:extLst>
          </p:cNvPr>
          <p:cNvSpPr>
            <a:spLocks noGrp="1"/>
          </p:cNvSpPr>
          <p:nvPr>
            <p:ph type="tbl" sz="quarter" idx="13"/>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1" name="Group 20">
            <a:extLst>
              <a:ext uri="{FF2B5EF4-FFF2-40B4-BE49-F238E27FC236}">
                <a16:creationId xmlns:a16="http://schemas.microsoft.com/office/drawing/2014/main" id="{18D4F1DF-7F41-F82D-6821-F79D615D9097}"/>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9F7F18E0-5994-59F9-D115-DB49EC2074A2}"/>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DED4A0B-BF2C-CBF7-296B-8A1482A5924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DB3D2989-3C02-FBAA-2493-7BE8E9D681F8}"/>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966BB7E-0780-6F69-8B5C-94443A4D5D6E}"/>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82FC118-6718-23B1-5349-E493B811F501}"/>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A01E400-2292-DEDD-5ECC-EC0A4F287151}"/>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6F6D3B3-6034-EF82-46C8-81DF107C720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498654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Chart Placeholder 4">
            <a:extLst>
              <a:ext uri="{FF2B5EF4-FFF2-40B4-BE49-F238E27FC236}">
                <a16:creationId xmlns:a16="http://schemas.microsoft.com/office/drawing/2014/main" id="{31B81C3D-F7F7-51E8-1979-A1B7290BC286}"/>
              </a:ext>
            </a:extLst>
          </p:cNvPr>
          <p:cNvSpPr>
            <a:spLocks noGrp="1"/>
          </p:cNvSpPr>
          <p:nvPr>
            <p:ph type="chart" sz="quarter" idx="14"/>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1" name="Group 20">
            <a:extLst>
              <a:ext uri="{FF2B5EF4-FFF2-40B4-BE49-F238E27FC236}">
                <a16:creationId xmlns:a16="http://schemas.microsoft.com/office/drawing/2014/main" id="{D446004E-513A-83D7-FAAE-66AB3B9B4CAF}"/>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B99D4677-5C61-20FD-33B0-FE0F1E4C4110}"/>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2686EB93-5666-CDD8-4244-BB81C1D5AA1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6F305D5-3A49-6E10-92FF-2CA097891A27}"/>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BD45C2E3-E3C8-08D3-1299-5766AD217FC6}"/>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32089A2-864C-9196-3783-75296AAAC235}"/>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12507EAF-2846-CE5D-9812-44DC2DC7BE4B}"/>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B5B6E7D-8B70-D5A1-FF12-7B9EE32258F6}"/>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822734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_Two Content - SmartArt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martArt Placeholder 5">
            <a:extLst>
              <a:ext uri="{FF2B5EF4-FFF2-40B4-BE49-F238E27FC236}">
                <a16:creationId xmlns:a16="http://schemas.microsoft.com/office/drawing/2014/main" id="{BC6A1C3D-ECB4-FC58-1278-E203B1B5C695}"/>
              </a:ext>
            </a:extLst>
          </p:cNvPr>
          <p:cNvSpPr>
            <a:spLocks noGrp="1"/>
          </p:cNvSpPr>
          <p:nvPr>
            <p:ph type="dgm" sz="quarter" idx="15"/>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1" name="Group 20">
            <a:extLst>
              <a:ext uri="{FF2B5EF4-FFF2-40B4-BE49-F238E27FC236}">
                <a16:creationId xmlns:a16="http://schemas.microsoft.com/office/drawing/2014/main" id="{EF9BA4ED-3826-CA6E-CF70-1681D0446B30}"/>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DF2B68A8-D99F-D47B-098A-AFE4CB6E0605}"/>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9DC579A-3228-F640-0921-58FE52F3478C}"/>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0AF15C7B-8575-56E4-1718-26508FCFE48F}"/>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E4F6581-27D3-1028-DD6A-3DB96169D01B}"/>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86937AEF-DF15-D47F-7E22-BB5FE728BB5D}"/>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A6BA2F8F-9327-1716-5FE9-437D7CB8AA8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419E605-8CA0-7185-897C-0E7EB52A7230}"/>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8294626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Two Content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Picture Placeholder 4">
            <a:extLst>
              <a:ext uri="{FF2B5EF4-FFF2-40B4-BE49-F238E27FC236}">
                <a16:creationId xmlns:a16="http://schemas.microsoft.com/office/drawing/2014/main" id="{E3566EEF-8DE6-BDD3-6C07-87A3EE894F89}"/>
              </a:ext>
            </a:extLst>
          </p:cNvPr>
          <p:cNvSpPr>
            <a:spLocks noGrp="1"/>
          </p:cNvSpPr>
          <p:nvPr>
            <p:ph type="pic" sz="quarter" idx="16"/>
          </p:nvPr>
        </p:nvSpPr>
        <p:spPr>
          <a:xfrm>
            <a:off x="6172199" y="1825625"/>
            <a:ext cx="5181599"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1" name="Group 20">
            <a:extLst>
              <a:ext uri="{FF2B5EF4-FFF2-40B4-BE49-F238E27FC236}">
                <a16:creationId xmlns:a16="http://schemas.microsoft.com/office/drawing/2014/main" id="{CE035FAC-10CF-1011-402B-40F8D93DCBD5}"/>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1655CC4F-E3BF-4EBC-3F23-96DF7B129AF4}"/>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30F220E4-9E0D-0299-527D-09AA7FA6ED6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F960B72-17CC-5E10-4A82-B776E50F45CD}"/>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9746CA7-9256-352F-8A6B-B48317E89022}"/>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CF4A251-3D46-3587-F75D-40EBDA343CE1}"/>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7E9C0268-8546-2887-95C2-FCD1CDDCA9E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4EDE332B-F0BD-40E4-B879-3CC5B505D9F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7007033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500231"/>
            <a:ext cx="10515600" cy="2557940"/>
          </a:xfrm>
        </p:spPr>
        <p:txBody>
          <a:bodyPr/>
          <a:lstStyle>
            <a:lvl1pPr algn="ctr">
              <a:defRPr b="0" i="1"/>
            </a:lvl1pPr>
          </a:lstStyle>
          <a:p>
            <a:r>
              <a:rPr lang="en-GB"/>
              <a:t>Click to edit Master title style</a:t>
            </a:r>
            <a:endParaRPr lang="en-US"/>
          </a:p>
        </p:txBody>
      </p:sp>
      <p:sp>
        <p:nvSpPr>
          <p:cNvPr id="29" name="Picture Placeholder 4">
            <a:extLst>
              <a:ext uri="{FF2B5EF4-FFF2-40B4-BE49-F238E27FC236}">
                <a16:creationId xmlns:a16="http://schemas.microsoft.com/office/drawing/2014/main" id="{50E0D8E5-5FC7-5384-8B9C-59B4B5A42D8C}"/>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a:p>
        </p:txBody>
      </p:sp>
      <p:pic>
        <p:nvPicPr>
          <p:cNvPr id="31" name="Picture 30" descr="Shape, circle&#10;&#10;Description automatically generated">
            <a:extLst>
              <a:ext uri="{FF2B5EF4-FFF2-40B4-BE49-F238E27FC236}">
                <a16:creationId xmlns:a16="http://schemas.microsoft.com/office/drawing/2014/main" id="{E04C6B2A-0C6F-286C-10B4-69C07DE4438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28" name="Picture Placeholder 4">
            <a:extLst>
              <a:ext uri="{FF2B5EF4-FFF2-40B4-BE49-F238E27FC236}">
                <a16:creationId xmlns:a16="http://schemas.microsoft.com/office/drawing/2014/main" id="{E03D4CB8-ED2D-8013-ABDA-FE8D43720F31}"/>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a:p>
        </p:txBody>
      </p:sp>
      <p:pic>
        <p:nvPicPr>
          <p:cNvPr id="30" name="Picture 29" descr="Shape, circle&#10;&#10;Description automatically generated">
            <a:extLst>
              <a:ext uri="{FF2B5EF4-FFF2-40B4-BE49-F238E27FC236}">
                <a16:creationId xmlns:a16="http://schemas.microsoft.com/office/drawing/2014/main" id="{2AF8E31B-067A-5F55-256B-1F6A4306BEB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33" name="Picture 32" descr="Circle&#10;&#10;Description automatically generated">
            <a:extLst>
              <a:ext uri="{FF2B5EF4-FFF2-40B4-BE49-F238E27FC236}">
                <a16:creationId xmlns:a16="http://schemas.microsoft.com/office/drawing/2014/main" id="{E6F4C53A-4C5C-D138-3A2F-4B26B208D16B}"/>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32" name="Picture Placeholder 4">
            <a:extLst>
              <a:ext uri="{FF2B5EF4-FFF2-40B4-BE49-F238E27FC236}">
                <a16:creationId xmlns:a16="http://schemas.microsoft.com/office/drawing/2014/main" id="{728BB60E-128C-2611-C26A-A3EA16027C74}"/>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a:p>
        </p:txBody>
      </p:sp>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Footer Placeholder 4">
            <a:extLst>
              <a:ext uri="{FF2B5EF4-FFF2-40B4-BE49-F238E27FC236}">
                <a16:creationId xmlns:a16="http://schemas.microsoft.com/office/drawing/2014/main" id="{C1D1B348-46B3-CD9B-6101-752049A77592}"/>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52" name="Slide Number Placeholder 8">
            <a:extLst>
              <a:ext uri="{FF2B5EF4-FFF2-40B4-BE49-F238E27FC236}">
                <a16:creationId xmlns:a16="http://schemas.microsoft.com/office/drawing/2014/main" id="{A84ED0A8-23A7-642A-AC85-B17248A27322}"/>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42" name="Group 41">
            <a:extLst>
              <a:ext uri="{FF2B5EF4-FFF2-40B4-BE49-F238E27FC236}">
                <a16:creationId xmlns:a16="http://schemas.microsoft.com/office/drawing/2014/main" id="{732DCF73-075B-29B9-C2E9-4DC3B5213AF5}"/>
              </a:ext>
            </a:extLst>
          </p:cNvPr>
          <p:cNvGrpSpPr/>
          <p:nvPr userDrawn="1"/>
        </p:nvGrpSpPr>
        <p:grpSpPr>
          <a:xfrm>
            <a:off x="-518" y="0"/>
            <a:ext cx="125999" cy="6858000"/>
            <a:chOff x="123871" y="0"/>
            <a:chExt cx="127000" cy="6847369"/>
          </a:xfrm>
        </p:grpSpPr>
        <p:sp>
          <p:nvSpPr>
            <p:cNvPr id="43" name="Rectangle 42">
              <a:extLst>
                <a:ext uri="{FF2B5EF4-FFF2-40B4-BE49-F238E27FC236}">
                  <a16:creationId xmlns:a16="http://schemas.microsoft.com/office/drawing/2014/main" id="{55125A89-142D-DB52-E61F-6EEB7046A8F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5F83B885-643B-7D99-805D-3AD147813845}"/>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23568761-977D-BEDC-B9C2-29BFFE6C696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46041A93-4D81-DD14-7E24-656DADE7F6A6}"/>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EEFD2FDE-4992-31CE-FBD1-162873C3C58D}"/>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0E9280E9-A135-48B8-A28B-F050158E348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29243612-3CFF-E665-2A44-436250945BF0}"/>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7351481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_Title Only">
    <p:bg>
      <p:bgPr>
        <a:solidFill>
          <a:schemeClr val="accent2">
            <a:alpha val="84702"/>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6"/>
            <a:ext cx="10515600" cy="2651824"/>
          </a:xfrm>
        </p:spPr>
        <p:txBody>
          <a:bodyPr/>
          <a:lstStyle>
            <a:lvl1pPr algn="ctr">
              <a:defRPr b="0" i="1">
                <a:solidFill>
                  <a:schemeClr val="bg1"/>
                </a:solidFill>
              </a:defRPr>
            </a:lvl1pPr>
          </a:lstStyle>
          <a:p>
            <a:r>
              <a:rPr lang="en-GB"/>
              <a:t>Click to edit Master title style</a:t>
            </a:r>
            <a:endParaRPr lang="en-US"/>
          </a:p>
        </p:txBody>
      </p:sp>
      <p:sp>
        <p:nvSpPr>
          <p:cNvPr id="11" name="Picture Placeholder 4">
            <a:extLst>
              <a:ext uri="{FF2B5EF4-FFF2-40B4-BE49-F238E27FC236}">
                <a16:creationId xmlns:a16="http://schemas.microsoft.com/office/drawing/2014/main" id="{9B2D9598-82B7-DB61-327B-EB373CE25476}"/>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a:p>
        </p:txBody>
      </p:sp>
      <p:pic>
        <p:nvPicPr>
          <p:cNvPr id="14" name="Picture 13" descr="Shape, circle&#10;&#10;Description automatically generated">
            <a:extLst>
              <a:ext uri="{FF2B5EF4-FFF2-40B4-BE49-F238E27FC236}">
                <a16:creationId xmlns:a16="http://schemas.microsoft.com/office/drawing/2014/main" id="{04E3FFA7-7EC2-726F-2A8A-D4A79823627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10" name="Picture Placeholder 4">
            <a:extLst>
              <a:ext uri="{FF2B5EF4-FFF2-40B4-BE49-F238E27FC236}">
                <a16:creationId xmlns:a16="http://schemas.microsoft.com/office/drawing/2014/main" id="{D72689EC-E982-D573-29A7-D948C231375E}"/>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a:p>
        </p:txBody>
      </p:sp>
      <p:pic>
        <p:nvPicPr>
          <p:cNvPr id="27" name="Picture 26" descr="Circle&#10;&#10;Description automatically generated">
            <a:extLst>
              <a:ext uri="{FF2B5EF4-FFF2-40B4-BE49-F238E27FC236}">
                <a16:creationId xmlns:a16="http://schemas.microsoft.com/office/drawing/2014/main" id="{E227F66C-0220-BB22-2FD6-D01406915616}"/>
              </a:ext>
            </a:extLst>
          </p:cNvPr>
          <p:cNvPicPr>
            <a:picLocks noChangeAspect="1"/>
          </p:cNvPicPr>
          <p:nvPr userDrawn="1"/>
        </p:nvPicPr>
        <p:blipFill>
          <a:blip r:embed="rId3"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26" name="Picture Placeholder 4">
            <a:extLst>
              <a:ext uri="{FF2B5EF4-FFF2-40B4-BE49-F238E27FC236}">
                <a16:creationId xmlns:a16="http://schemas.microsoft.com/office/drawing/2014/main" id="{492A40DF-B9BD-C349-09D7-0144FD24941E}"/>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a:p>
        </p:txBody>
      </p:sp>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Footer Placeholder 4">
            <a:extLst>
              <a:ext uri="{FF2B5EF4-FFF2-40B4-BE49-F238E27FC236}">
                <a16:creationId xmlns:a16="http://schemas.microsoft.com/office/drawing/2014/main" id="{612DF721-9878-1B67-4208-868737822780}"/>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bg1"/>
                </a:solidFill>
              </a:defRPr>
            </a:lvl1pPr>
          </a:lstStyle>
          <a:p>
            <a:r>
              <a:rPr lang="en-US"/>
              <a:t>Staffordshire and Stoke-on-Trent Integrated Care Board</a:t>
            </a:r>
          </a:p>
          <a:p>
            <a:r>
              <a:rPr lang="en-US"/>
              <a:t>
</a:t>
            </a:r>
          </a:p>
        </p:txBody>
      </p:sp>
      <p:sp>
        <p:nvSpPr>
          <p:cNvPr id="37" name="Slide Number Placeholder 8">
            <a:extLst>
              <a:ext uri="{FF2B5EF4-FFF2-40B4-BE49-F238E27FC236}">
                <a16:creationId xmlns:a16="http://schemas.microsoft.com/office/drawing/2014/main" id="{5BAB8452-FF70-CB65-EB26-AF14C8459280}"/>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a:p>
        </p:txBody>
      </p:sp>
      <p:grpSp>
        <p:nvGrpSpPr>
          <p:cNvPr id="28" name="Group 27">
            <a:extLst>
              <a:ext uri="{FF2B5EF4-FFF2-40B4-BE49-F238E27FC236}">
                <a16:creationId xmlns:a16="http://schemas.microsoft.com/office/drawing/2014/main" id="{E01FB1BD-5C4A-2AC3-D2A8-E686866F6FBE}"/>
              </a:ext>
            </a:extLst>
          </p:cNvPr>
          <p:cNvGrpSpPr/>
          <p:nvPr userDrawn="1"/>
        </p:nvGrpSpPr>
        <p:grpSpPr>
          <a:xfrm>
            <a:off x="-519" y="0"/>
            <a:ext cx="127000" cy="6847369"/>
            <a:chOff x="123871" y="0"/>
            <a:chExt cx="127000" cy="6847369"/>
          </a:xfrm>
        </p:grpSpPr>
        <p:sp>
          <p:nvSpPr>
            <p:cNvPr id="29" name="Rectangle 28">
              <a:extLst>
                <a:ext uri="{FF2B5EF4-FFF2-40B4-BE49-F238E27FC236}">
                  <a16:creationId xmlns:a16="http://schemas.microsoft.com/office/drawing/2014/main" id="{C106CD83-93A0-5681-63E8-5559C660DCD9}"/>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5B7BACDD-EBC5-736C-AE78-CDD9D250D081}"/>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743BCDE2-661F-DA20-1411-59146604F6A1}"/>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181955C-EF08-E6CB-7D06-9AD1DD03C689}"/>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52E4AEF7-CAE2-314A-C6C2-D8446A59D6E3}"/>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B0FF2D06-7018-0E9B-A11B-19CD5CDF0085}"/>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A21C86F0-93B9-FFC4-7C9D-F5AA857DAF22}"/>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8528415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6"/>
            <a:ext cx="10515600" cy="2651824"/>
          </a:xfrm>
        </p:spPr>
        <p:txBody>
          <a:bodyPr/>
          <a:lstStyle>
            <a:lvl1pPr algn="ctr">
              <a:defRPr b="0" i="1">
                <a:solidFill>
                  <a:schemeClr val="bg1"/>
                </a:solidFill>
              </a:defRPr>
            </a:lvl1pPr>
          </a:lstStyle>
          <a:p>
            <a:r>
              <a:rPr lang="en-GB"/>
              <a:t>Click to edit Master title style</a:t>
            </a:r>
            <a:endParaRPr lang="en-US"/>
          </a:p>
        </p:txBody>
      </p:sp>
      <p:sp>
        <p:nvSpPr>
          <p:cNvPr id="11" name="Picture Placeholder 4">
            <a:extLst>
              <a:ext uri="{FF2B5EF4-FFF2-40B4-BE49-F238E27FC236}">
                <a16:creationId xmlns:a16="http://schemas.microsoft.com/office/drawing/2014/main" id="{9B2D9598-82B7-DB61-327B-EB373CE25476}"/>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a:p>
        </p:txBody>
      </p:sp>
      <p:pic>
        <p:nvPicPr>
          <p:cNvPr id="14" name="Picture 13" descr="Shape, circle&#10;&#10;Description automatically generated">
            <a:extLst>
              <a:ext uri="{FF2B5EF4-FFF2-40B4-BE49-F238E27FC236}">
                <a16:creationId xmlns:a16="http://schemas.microsoft.com/office/drawing/2014/main" id="{04E3FFA7-7EC2-726F-2A8A-D4A79823627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10" name="Picture Placeholder 4">
            <a:extLst>
              <a:ext uri="{FF2B5EF4-FFF2-40B4-BE49-F238E27FC236}">
                <a16:creationId xmlns:a16="http://schemas.microsoft.com/office/drawing/2014/main" id="{D72689EC-E982-D573-29A7-D948C231375E}"/>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a:p>
        </p:txBody>
      </p:sp>
      <p:pic>
        <p:nvPicPr>
          <p:cNvPr id="13" name="Picture 12" descr="Shape, circle&#10;&#10;Description automatically generated">
            <a:extLst>
              <a:ext uri="{FF2B5EF4-FFF2-40B4-BE49-F238E27FC236}">
                <a16:creationId xmlns:a16="http://schemas.microsoft.com/office/drawing/2014/main" id="{C634B850-5BF5-FD81-5FF2-419AB53610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27" name="Picture 26" descr="Circle&#10;&#10;Description automatically generated">
            <a:extLst>
              <a:ext uri="{FF2B5EF4-FFF2-40B4-BE49-F238E27FC236}">
                <a16:creationId xmlns:a16="http://schemas.microsoft.com/office/drawing/2014/main" id="{E227F66C-0220-BB22-2FD6-D01406915616}"/>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26" name="Picture Placeholder 4">
            <a:extLst>
              <a:ext uri="{FF2B5EF4-FFF2-40B4-BE49-F238E27FC236}">
                <a16:creationId xmlns:a16="http://schemas.microsoft.com/office/drawing/2014/main" id="{492A40DF-B9BD-C349-09D7-0144FD24941E}"/>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a:p>
        </p:txBody>
      </p:sp>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Footer Placeholder 4">
            <a:extLst>
              <a:ext uri="{FF2B5EF4-FFF2-40B4-BE49-F238E27FC236}">
                <a16:creationId xmlns:a16="http://schemas.microsoft.com/office/drawing/2014/main" id="{612DF721-9878-1B67-4208-868737822780}"/>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bg1"/>
                </a:solidFill>
              </a:defRPr>
            </a:lvl1pPr>
          </a:lstStyle>
          <a:p>
            <a:r>
              <a:rPr lang="en-US"/>
              <a:t>Staffordshire and Stoke-on-Trent Integrated Care Board</a:t>
            </a:r>
          </a:p>
          <a:p>
            <a:r>
              <a:rPr lang="en-US"/>
              <a:t>
</a:t>
            </a:r>
          </a:p>
        </p:txBody>
      </p:sp>
      <p:sp>
        <p:nvSpPr>
          <p:cNvPr id="37" name="Slide Number Placeholder 8">
            <a:extLst>
              <a:ext uri="{FF2B5EF4-FFF2-40B4-BE49-F238E27FC236}">
                <a16:creationId xmlns:a16="http://schemas.microsoft.com/office/drawing/2014/main" id="{5BAB8452-FF70-CB65-EB26-AF14C8459280}"/>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a:p>
        </p:txBody>
      </p:sp>
      <p:grpSp>
        <p:nvGrpSpPr>
          <p:cNvPr id="28" name="Group 27">
            <a:extLst>
              <a:ext uri="{FF2B5EF4-FFF2-40B4-BE49-F238E27FC236}">
                <a16:creationId xmlns:a16="http://schemas.microsoft.com/office/drawing/2014/main" id="{E01FB1BD-5C4A-2AC3-D2A8-E686866F6FBE}"/>
              </a:ext>
            </a:extLst>
          </p:cNvPr>
          <p:cNvGrpSpPr/>
          <p:nvPr userDrawn="1"/>
        </p:nvGrpSpPr>
        <p:grpSpPr>
          <a:xfrm>
            <a:off x="-519" y="0"/>
            <a:ext cx="127000" cy="6847369"/>
            <a:chOff x="123871" y="0"/>
            <a:chExt cx="127000" cy="6847369"/>
          </a:xfrm>
        </p:grpSpPr>
        <p:sp>
          <p:nvSpPr>
            <p:cNvPr id="29" name="Rectangle 28">
              <a:extLst>
                <a:ext uri="{FF2B5EF4-FFF2-40B4-BE49-F238E27FC236}">
                  <a16:creationId xmlns:a16="http://schemas.microsoft.com/office/drawing/2014/main" id="{C106CD83-93A0-5681-63E8-5559C660DCD9}"/>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5B7BACDD-EBC5-736C-AE78-CDD9D250D081}"/>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743BCDE2-661F-DA20-1411-59146604F6A1}"/>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181955C-EF08-E6CB-7D06-9AD1DD03C689}"/>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52E4AEF7-CAE2-314A-C6C2-D8446A59D6E3}"/>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B0FF2D06-7018-0E9B-A11B-19CD5CDF0085}"/>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A21C86F0-93B9-FFC4-7C9D-F5AA857DAF22}"/>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11930238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p:txBody>
          <a:bodyPr/>
          <a:lstStyle/>
          <a:p>
            <a:r>
              <a:rPr lang="en-GB"/>
              <a:t>Click to edit Master title style</a:t>
            </a:r>
            <a:endParaRPr lang="en-US"/>
          </a:p>
        </p:txBody>
      </p:sp>
      <p:grpSp>
        <p:nvGrpSpPr>
          <p:cNvPr id="14" name="Group 13">
            <a:extLst>
              <a:ext uri="{FF2B5EF4-FFF2-40B4-BE49-F238E27FC236}">
                <a16:creationId xmlns:a16="http://schemas.microsoft.com/office/drawing/2014/main" id="{F11FF498-6EFB-5C69-EF8B-E8720E78338C}"/>
              </a:ext>
            </a:extLst>
          </p:cNvPr>
          <p:cNvGrpSpPr/>
          <p:nvPr userDrawn="1"/>
        </p:nvGrpSpPr>
        <p:grpSpPr>
          <a:xfrm>
            <a:off x="-518" y="0"/>
            <a:ext cx="125999" cy="6858000"/>
            <a:chOff x="123871" y="0"/>
            <a:chExt cx="127000" cy="6847369"/>
          </a:xfrm>
        </p:grpSpPr>
        <p:sp>
          <p:nvSpPr>
            <p:cNvPr id="15" name="Rectangle 14">
              <a:extLst>
                <a:ext uri="{FF2B5EF4-FFF2-40B4-BE49-F238E27FC236}">
                  <a16:creationId xmlns:a16="http://schemas.microsoft.com/office/drawing/2014/main" id="{18355CDE-5396-4224-93F5-83337A036ED3}"/>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39D70B97-2262-CE7B-D435-B522B4C01E4D}"/>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94E13673-BD61-6294-D945-E6555BAE66D9}"/>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C5BDE0F-F4A7-A58B-CDF7-5B351D4BD475}"/>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304A9672-2D43-1E16-72B3-176280B2DAC0}"/>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3A0DE52A-41E1-A675-1871-DCE1448407E3}"/>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8A6917A-5681-9D64-6F41-03857DB383E9}"/>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Footer Placeholder 4">
            <a:extLst>
              <a:ext uri="{FF2B5EF4-FFF2-40B4-BE49-F238E27FC236}">
                <a16:creationId xmlns:a16="http://schemas.microsoft.com/office/drawing/2014/main" id="{C8896DB5-8031-BF66-B752-DFF36DB4AE8A}"/>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3" name="Slide Number Placeholder 8">
            <a:extLst>
              <a:ext uri="{FF2B5EF4-FFF2-40B4-BE49-F238E27FC236}">
                <a16:creationId xmlns:a16="http://schemas.microsoft.com/office/drawing/2014/main" id="{CD15AAA1-4479-F8EF-1EA7-1F7308B29ECA}"/>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4" name="Straight Connector 23">
            <a:extLst>
              <a:ext uri="{FF2B5EF4-FFF2-40B4-BE49-F238E27FC236}">
                <a16:creationId xmlns:a16="http://schemas.microsoft.com/office/drawing/2014/main" id="{792E7735-0387-C627-F249-6E101ED8B3F8}"/>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4822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79C121BE-B2E1-6E2B-D48C-F832CF76EE94}"/>
              </a:ext>
            </a:extLst>
          </p:cNvPr>
          <p:cNvGrpSpPr/>
          <p:nvPr userDrawn="1"/>
        </p:nvGrpSpPr>
        <p:grpSpPr>
          <a:xfrm>
            <a:off x="-518" y="0"/>
            <a:ext cx="125999" cy="6858000"/>
            <a:chOff x="123871" y="0"/>
            <a:chExt cx="127000" cy="6847369"/>
          </a:xfrm>
        </p:grpSpPr>
        <p:sp>
          <p:nvSpPr>
            <p:cNvPr id="14" name="Rectangle 13">
              <a:extLst>
                <a:ext uri="{FF2B5EF4-FFF2-40B4-BE49-F238E27FC236}">
                  <a16:creationId xmlns:a16="http://schemas.microsoft.com/office/drawing/2014/main" id="{5A400076-CD81-F413-655D-398CF3DAEBF6}"/>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954412B1-0E2D-C935-9A5B-ABD097845BEC}"/>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10E1D241-E6D6-4EDD-F857-CFA1DD3D8906}"/>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253594F1-B0D6-8830-AC85-10CFDD1CD66C}"/>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109CD387-399D-35C6-1179-C78B6FEE3510}"/>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2CD86756-FA1E-AE52-EC49-F6411E5CC8AA}"/>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CA764A2-A09B-ABF8-E418-3D5B1A6ECAF2}"/>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Footer Placeholder 4">
            <a:extLst>
              <a:ext uri="{FF2B5EF4-FFF2-40B4-BE49-F238E27FC236}">
                <a16:creationId xmlns:a16="http://schemas.microsoft.com/office/drawing/2014/main" id="{05127705-5A48-DFDD-E23A-D2D7814538C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2" name="Slide Number Placeholder 8">
            <a:extLst>
              <a:ext uri="{FF2B5EF4-FFF2-40B4-BE49-F238E27FC236}">
                <a16:creationId xmlns:a16="http://schemas.microsoft.com/office/drawing/2014/main" id="{037F613B-732A-02C2-005B-C371CAAD5893}"/>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3" name="Straight Connector 22">
            <a:extLst>
              <a:ext uri="{FF2B5EF4-FFF2-40B4-BE49-F238E27FC236}">
                <a16:creationId xmlns:a16="http://schemas.microsoft.com/office/drawing/2014/main" id="{0DCE72F4-CE45-5380-8370-5CED4E016C42}"/>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5614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s_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4" name="Colour group">
            <a:extLst>
              <a:ext uri="{FF2B5EF4-FFF2-40B4-BE49-F238E27FC236}">
                <a16:creationId xmlns:a16="http://schemas.microsoft.com/office/drawing/2014/main" id="{77E91A67-B8DD-3E0D-B926-6993C8EF0A64}"/>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7" name="Rectangle 26">
              <a:extLst>
                <a:ext uri="{FF2B5EF4-FFF2-40B4-BE49-F238E27FC236}">
                  <a16:creationId xmlns:a16="http://schemas.microsoft.com/office/drawing/2014/main" id="{60A3992D-12A1-007A-CFD5-EA3696098F2D}"/>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8" name="Rectangle 27">
              <a:extLst>
                <a:ext uri="{FF2B5EF4-FFF2-40B4-BE49-F238E27FC236}">
                  <a16:creationId xmlns:a16="http://schemas.microsoft.com/office/drawing/2014/main" id="{F6D54277-7BDD-9B81-D734-8D750CF5F879}"/>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716D740-07E9-CE95-A3BE-92BD55EEC950}"/>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B11E4374-E7B7-EE12-16C1-800866AC4D73}"/>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6AEEC6BD-93CD-5BC6-D27C-A54B95B0F58A}"/>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4ACC4D9F-AE6F-2BBB-6DC2-8E79EDE4B334}"/>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41DFC40-EC26-B7F3-29FD-31D1F025C21D}"/>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6697951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C76A-44AF-7A4E-A651-07EA8F58F4C6}"/>
              </a:ext>
            </a:extLst>
          </p:cNvPr>
          <p:cNvSpPr>
            <a:spLocks noGrp="1"/>
          </p:cNvSpPr>
          <p:nvPr>
            <p:ph type="title"/>
          </p:nvPr>
        </p:nvSpPr>
        <p:spPr>
          <a:xfrm>
            <a:off x="839788" y="457200"/>
            <a:ext cx="3932237" cy="1355271"/>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8FDBA4E-5E5D-8327-8673-22BF9D9BEC0E}"/>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B4D931D-D66D-A571-7096-A79982B347F3}"/>
              </a:ext>
            </a:extLst>
          </p:cNvPr>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grpSp>
        <p:nvGrpSpPr>
          <p:cNvPr id="16" name="Group 15">
            <a:extLst>
              <a:ext uri="{FF2B5EF4-FFF2-40B4-BE49-F238E27FC236}">
                <a16:creationId xmlns:a16="http://schemas.microsoft.com/office/drawing/2014/main" id="{F56FE98A-BE3C-D2D0-FAD0-CCDB2C0EE739}"/>
              </a:ext>
            </a:extLst>
          </p:cNvPr>
          <p:cNvGrpSpPr/>
          <p:nvPr userDrawn="1"/>
        </p:nvGrpSpPr>
        <p:grpSpPr>
          <a:xfrm>
            <a:off x="-518" y="0"/>
            <a:ext cx="125999" cy="6858000"/>
            <a:chOff x="123871" y="0"/>
            <a:chExt cx="127000" cy="6847369"/>
          </a:xfrm>
        </p:grpSpPr>
        <p:sp>
          <p:nvSpPr>
            <p:cNvPr id="17" name="Rectangle 16">
              <a:extLst>
                <a:ext uri="{FF2B5EF4-FFF2-40B4-BE49-F238E27FC236}">
                  <a16:creationId xmlns:a16="http://schemas.microsoft.com/office/drawing/2014/main" id="{77E79791-3743-8320-B467-91F2505E78A9}"/>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85AB99D-6F3D-B87C-5F0B-C004B32C8923}"/>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1370A4EC-2AFA-6460-6D94-DB722667713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1E10AB31-C82D-CB7A-612D-608668844091}"/>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2C5FBF8-3A35-B671-9F29-1A9FC47A7884}"/>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A49CF89-5C8D-499D-1169-1B5E8DBF5E54}"/>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5F8946A0-4D9E-4BEB-420E-2169BA0E9990}"/>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Slide Number Placeholder 8">
            <a:extLst>
              <a:ext uri="{FF2B5EF4-FFF2-40B4-BE49-F238E27FC236}">
                <a16:creationId xmlns:a16="http://schemas.microsoft.com/office/drawing/2014/main" id="{59A25A1F-6553-4292-11B3-0B8DAA2F78AF}"/>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5" name="Straight Connector 24">
            <a:extLst>
              <a:ext uri="{FF2B5EF4-FFF2-40B4-BE49-F238E27FC236}">
                <a16:creationId xmlns:a16="http://schemas.microsoft.com/office/drawing/2014/main" id="{019FFA98-9387-25EF-6089-D27F1DF71D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78474426-FA4F-B2A9-601E-D88494BE675E}"/>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Tree>
    <p:extLst>
      <p:ext uri="{BB962C8B-B14F-4D97-AF65-F5344CB8AC3E}">
        <p14:creationId xmlns:p14="http://schemas.microsoft.com/office/powerpoint/2010/main" val="110611574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3A6D-7395-E75A-7F9C-E0B88BCEED2C}"/>
              </a:ext>
            </a:extLst>
          </p:cNvPr>
          <p:cNvSpPr>
            <a:spLocks noGrp="1"/>
          </p:cNvSpPr>
          <p:nvPr>
            <p:ph type="title"/>
          </p:nvPr>
        </p:nvSpPr>
        <p:spPr>
          <a:xfrm>
            <a:off x="839788" y="457200"/>
            <a:ext cx="3932237" cy="16001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A45E76E-D73A-1D80-596F-EDF65CD96772}"/>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6C75D1-322B-B6CF-D43F-1D50CA4DB3BC}"/>
              </a:ext>
            </a:extLst>
          </p:cNvPr>
          <p:cNvSpPr>
            <a:spLocks noGrp="1"/>
          </p:cNvSpPr>
          <p:nvPr>
            <p:ph type="body" sz="half" idx="2"/>
          </p:nvPr>
        </p:nvSpPr>
        <p:spPr>
          <a:xfrm>
            <a:off x="839788" y="2273642"/>
            <a:ext cx="3932237" cy="3595345"/>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grpSp>
        <p:nvGrpSpPr>
          <p:cNvPr id="16" name="Group 15">
            <a:extLst>
              <a:ext uri="{FF2B5EF4-FFF2-40B4-BE49-F238E27FC236}">
                <a16:creationId xmlns:a16="http://schemas.microsoft.com/office/drawing/2014/main" id="{B27FDAB8-CDF5-F2FB-308A-0CF948F34A94}"/>
              </a:ext>
            </a:extLst>
          </p:cNvPr>
          <p:cNvGrpSpPr/>
          <p:nvPr userDrawn="1"/>
        </p:nvGrpSpPr>
        <p:grpSpPr>
          <a:xfrm>
            <a:off x="-518" y="0"/>
            <a:ext cx="125999" cy="6858000"/>
            <a:chOff x="123871" y="0"/>
            <a:chExt cx="127000" cy="6847369"/>
          </a:xfrm>
        </p:grpSpPr>
        <p:sp>
          <p:nvSpPr>
            <p:cNvPr id="17" name="Rectangle 16">
              <a:extLst>
                <a:ext uri="{FF2B5EF4-FFF2-40B4-BE49-F238E27FC236}">
                  <a16:creationId xmlns:a16="http://schemas.microsoft.com/office/drawing/2014/main" id="{82D654ED-5986-5838-D7AB-308656FC843A}"/>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CE3B8F4-6936-56DB-4F0E-D26ABCBA6992}"/>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B87C88E-7E8B-24E2-F2DB-031281CF789C}"/>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D5861785-5E45-4E67-9E5B-5C2191539DE0}"/>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2A5B20E-B5D8-894F-2EB1-DC3BDAC4EF74}"/>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9E8B503-7D19-351B-CEF3-6735C5CDAE1F}"/>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BD611FCB-0700-4AEE-66DA-74415FF62FC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Slide Number Placeholder 8">
            <a:extLst>
              <a:ext uri="{FF2B5EF4-FFF2-40B4-BE49-F238E27FC236}">
                <a16:creationId xmlns:a16="http://schemas.microsoft.com/office/drawing/2014/main" id="{C2968A59-30B4-9803-E391-546E9A85FAA5}"/>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5" name="Straight Connector 24">
            <a:extLst>
              <a:ext uri="{FF2B5EF4-FFF2-40B4-BE49-F238E27FC236}">
                <a16:creationId xmlns:a16="http://schemas.microsoft.com/office/drawing/2014/main" id="{7ECB1DCB-B0E9-1843-1D42-9C26AEE76EF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CFFABC50-23CA-E531-B0BE-4B8DA2ECC086}"/>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Tree>
    <p:extLst>
      <p:ext uri="{BB962C8B-B14F-4D97-AF65-F5344CB8AC3E}">
        <p14:creationId xmlns:p14="http://schemas.microsoft.com/office/powerpoint/2010/main" val="15427495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2ED395E-90EE-4323-ADCC-B88883DC5B44}" type="datetimeFigureOut">
              <a:rPr lang="en-GB" smtClean="0"/>
              <a:t>15/09/2023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89624486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2ED395E-90EE-4323-ADCC-B88883DC5B44}" type="datetimeFigureOut">
              <a:rPr lang="en-GB" smtClean="0"/>
              <a:t>15/09/2023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46076624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ED395E-90EE-4323-ADCC-B88883DC5B44}" type="datetimeFigureOut">
              <a:rPr lang="en-GB" smtClean="0"/>
              <a:t>15/09/2023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40096617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2ED395E-90EE-4323-ADCC-B88883DC5B44}" type="datetimeFigureOut">
              <a:rPr lang="en-GB" smtClean="0"/>
              <a:t>15/09/2023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371151557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2ED395E-90EE-4323-ADCC-B88883DC5B44}" type="datetimeFigureOut">
              <a:rPr lang="en-GB" smtClean="0"/>
              <a:t>15/09/2023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322578621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2ED395E-90EE-4323-ADCC-B88883DC5B44}" type="datetimeFigureOut">
              <a:rPr lang="en-GB" smtClean="0"/>
              <a:t>15/09/2023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42061890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ED395E-90EE-4323-ADCC-B88883DC5B44}" type="datetimeFigureOut">
              <a:rPr lang="en-GB" smtClean="0"/>
              <a:t>15/09/2023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1628925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ED395E-90EE-4323-ADCC-B88883DC5B44}" type="datetimeFigureOut">
              <a:rPr lang="en-GB" smtClean="0"/>
              <a:t>15/09/2023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3824029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F96E58A1-BF3D-0872-A7F7-96AFA5EFE895}"/>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1620EADD-3276-C3B1-2105-7C147C0EF342}"/>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58F232B2-381B-93A9-3A6B-D00F36058E91}"/>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B52C12A4-5D1D-1FED-5BA4-DFFBFC3FCF33}"/>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6B411AE3-B430-FFC2-B1A0-CC34C73C1457}"/>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AB28C7B-CCD5-E166-FCE3-853013B58F1D}"/>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9461469D-12B4-881B-64A7-C8564453933D}"/>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90319299-37FB-A299-C697-4ACCD7591F54}"/>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59A05A7E-5755-520D-CE11-FAE6E21B4C8C}"/>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6C48A00A-3A81-9BA2-02B7-062972CB84F2}"/>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92945362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ED395E-90EE-4323-ADCC-B88883DC5B44}" type="datetimeFigureOut">
              <a:rPr lang="en-GB" smtClean="0"/>
              <a:t>15/09/2023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186709116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2ED395E-90EE-4323-ADCC-B88883DC5B44}" type="datetimeFigureOut">
              <a:rPr lang="en-GB" smtClean="0"/>
              <a:t>15/09/2023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6844333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2ED395E-90EE-4323-ADCC-B88883DC5B44}" type="datetimeFigureOut">
              <a:rPr lang="en-GB" smtClean="0"/>
              <a:t>15/09/2023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49877-7A96-46A2-BC7E-BD6AB64E3069}" type="slidenum">
              <a:rPr lang="en-GB" smtClean="0"/>
              <a:t>‹#›</a:t>
            </a:fld>
            <a:endParaRPr lang="en-GB"/>
          </a:p>
        </p:txBody>
      </p:sp>
    </p:spTree>
    <p:extLst>
      <p:ext uri="{BB962C8B-B14F-4D97-AF65-F5344CB8AC3E}">
        <p14:creationId xmlns:p14="http://schemas.microsoft.com/office/powerpoint/2010/main" val="3290879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alpha val="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8FAF4E5F-0C46-4C1C-AD29-8B8902EEF19F}"/>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p>
        </p:txBody>
      </p:sp>
      <p:sp>
        <p:nvSpPr>
          <p:cNvPr id="10" name="Slide Number Placeholder 5">
            <a:extLst>
              <a:ext uri="{FF2B5EF4-FFF2-40B4-BE49-F238E27FC236}">
                <a16:creationId xmlns:a16="http://schemas.microsoft.com/office/drawing/2014/main" id="{07F3BBF2-4B70-1E48-DD22-9DFAF039F234}"/>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grpSp>
        <p:nvGrpSpPr>
          <p:cNvPr id="20" name="Colour group">
            <a:extLst>
              <a:ext uri="{FF2B5EF4-FFF2-40B4-BE49-F238E27FC236}">
                <a16:creationId xmlns:a16="http://schemas.microsoft.com/office/drawing/2014/main" id="{A5C73070-6406-9E1D-C109-C88684C67742}"/>
              </a:ext>
              <a:ext uri="{C183D7F6-B498-43B3-948B-1728B52AA6E4}">
                <adec:decorative xmlns:adec="http://schemas.microsoft.com/office/drawing/2017/decorative" val="1"/>
              </a:ext>
            </a:extLst>
          </p:cNvPr>
          <p:cNvGrpSpPr/>
          <p:nvPr userDrawn="1"/>
        </p:nvGrpSpPr>
        <p:grpSpPr>
          <a:xfrm>
            <a:off x="0" y="0"/>
            <a:ext cx="127000" cy="6876000"/>
            <a:chOff x="123871" y="0"/>
            <a:chExt cx="127000" cy="6847369"/>
          </a:xfrm>
        </p:grpSpPr>
        <p:sp>
          <p:nvSpPr>
            <p:cNvPr id="21" name="Rectangle 20">
              <a:extLst>
                <a:ext uri="{FF2B5EF4-FFF2-40B4-BE49-F238E27FC236}">
                  <a16:creationId xmlns:a16="http://schemas.microsoft.com/office/drawing/2014/main" id="{C1F6E7D1-F1AC-975A-D361-B2A3EF7A3C5D}"/>
                </a:ext>
              </a:extLst>
            </p:cNvPr>
            <p:cNvSpPr/>
            <p:nvPr userDrawn="1"/>
          </p:nvSpPr>
          <p:spPr>
            <a:xfrm>
              <a:off x="123871" y="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
          <p:nvSpPr>
            <p:cNvPr id="22" name="Rectangle 21">
              <a:extLst>
                <a:ext uri="{FF2B5EF4-FFF2-40B4-BE49-F238E27FC236}">
                  <a16:creationId xmlns:a16="http://schemas.microsoft.com/office/drawing/2014/main" id="{6B916A59-7385-079D-619A-3EC3B6EE377A}"/>
                </a:ext>
              </a:extLst>
            </p:cNvPr>
            <p:cNvSpPr/>
            <p:nvPr userDrawn="1"/>
          </p:nvSpPr>
          <p:spPr>
            <a:xfrm>
              <a:off x="123871" y="978028"/>
              <a:ext cx="127000" cy="9792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CF910A6-6790-472C-CE92-6BB08ACDB029}"/>
                </a:ext>
              </a:extLst>
            </p:cNvPr>
            <p:cNvSpPr/>
            <p:nvPr userDrawn="1"/>
          </p:nvSpPr>
          <p:spPr>
            <a:xfrm>
              <a:off x="123871" y="1956056"/>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C5F3692-CC12-2C9B-D15F-26E7D43B04AB}"/>
                </a:ext>
              </a:extLst>
            </p:cNvPr>
            <p:cNvSpPr/>
            <p:nvPr userDrawn="1"/>
          </p:nvSpPr>
          <p:spPr>
            <a:xfrm>
              <a:off x="123871" y="2934084"/>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7E44EFD-C1AC-0646-1E12-C829F71A1145}"/>
                </a:ext>
              </a:extLst>
            </p:cNvPr>
            <p:cNvSpPr/>
            <p:nvPr userDrawn="1"/>
          </p:nvSpPr>
          <p:spPr>
            <a:xfrm>
              <a:off x="123871" y="3912112"/>
              <a:ext cx="127000" cy="9792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AC7792E8-A905-2B38-C0EF-638126151ECB}"/>
                </a:ext>
              </a:extLst>
            </p:cNvPr>
            <p:cNvSpPr/>
            <p:nvPr userDrawn="1"/>
          </p:nvSpPr>
          <p:spPr>
            <a:xfrm>
              <a:off x="123871" y="4890140"/>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CEE9D0C7-3381-1E09-C47D-4AC1A6681EDC}"/>
                </a:ext>
              </a:extLst>
            </p:cNvPr>
            <p:cNvSpPr/>
            <p:nvPr userDrawn="1"/>
          </p:nvSpPr>
          <p:spPr>
            <a:xfrm>
              <a:off x="123871" y="5868169"/>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555127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33" Type="http://schemas.openxmlformats.org/officeDocument/2006/relationships/theme" Target="../theme/theme3.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29" Type="http://schemas.openxmlformats.org/officeDocument/2006/relationships/slideLayout" Target="../slideLayouts/slideLayout68.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32" Type="http://schemas.openxmlformats.org/officeDocument/2006/relationships/slideLayout" Target="../slideLayouts/slideLayout71.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slideLayout" Target="../slideLayouts/slideLayout67.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31" Type="http://schemas.openxmlformats.org/officeDocument/2006/relationships/slideLayout" Target="../slideLayouts/slideLayout70.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slideLayout" Target="../slideLayouts/slideLayout66.xml"/><Relationship Id="rId30" Type="http://schemas.openxmlformats.org/officeDocument/2006/relationships/slideLayout" Target="../slideLayouts/slideLayout6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4.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919DD4-AA60-02F8-D140-3D6E7533877E}"/>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3F06855-3BA4-655A-CCDD-38109EFCEA06}"/>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3490895"/>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3" r:id="rId3"/>
    <p:sldLayoutId id="2147483662" r:id="rId4"/>
    <p:sldLayoutId id="2147483667" r:id="rId5"/>
    <p:sldLayoutId id="2147483676" r:id="rId6"/>
    <p:sldLayoutId id="2147483677" r:id="rId7"/>
    <p:sldLayoutId id="2147483650" r:id="rId8"/>
    <p:sldLayoutId id="2147483668" r:id="rId9"/>
    <p:sldLayoutId id="2147483660" r:id="rId10"/>
    <p:sldLayoutId id="2147483669" r:id="rId11"/>
    <p:sldLayoutId id="2147483670" r:id="rId12"/>
    <p:sldLayoutId id="2147483671" r:id="rId13"/>
    <p:sldLayoutId id="2147483651" r:id="rId14"/>
    <p:sldLayoutId id="2147483652" r:id="rId15"/>
    <p:sldLayoutId id="2147483664" r:id="rId16"/>
    <p:sldLayoutId id="2147483653" r:id="rId17"/>
    <p:sldLayoutId id="2147483672" r:id="rId18"/>
    <p:sldLayoutId id="2147483673" r:id="rId19"/>
    <p:sldLayoutId id="2147483674" r:id="rId20"/>
    <p:sldLayoutId id="2147483675" r:id="rId21"/>
    <p:sldLayoutId id="2147483654" r:id="rId22"/>
    <p:sldLayoutId id="2147483666" r:id="rId23"/>
    <p:sldLayoutId id="2147483665" r:id="rId24"/>
    <p:sldLayoutId id="2147483655" r:id="rId25"/>
    <p:sldLayoutId id="2147483656" r:id="rId26"/>
    <p:sldLayoutId id="2147483657" r:id="rId27"/>
    <p:sldLayoutId id="2147483690" r:id="rId28"/>
  </p:sldLayoutIdLst>
  <p:hf hdr="0" dt="0"/>
  <p:txStyles>
    <p:titleStyle>
      <a:lvl1pPr algn="l" defTabSz="914400" rtl="0" eaLnBrk="1" latinLnBrk="0" hangingPunct="1">
        <a:lnSpc>
          <a:spcPct val="90000"/>
        </a:lnSpc>
        <a:spcBef>
          <a:spcPct val="0"/>
        </a:spcBef>
        <a:buNone/>
        <a:defRPr sz="3800" b="1" i="0"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473EE0-4240-0C5E-3014-E43A7E49F1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F7DADD-E6F2-B171-9413-BF2FCED006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D3C5CD-18F3-64B9-EBBB-0D57B0ACE7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7EC801-1C13-4AAA-BDD2-BEC0697FF01D}" type="datetimeFigureOut">
              <a:rPr lang="en-GB" smtClean="0"/>
              <a:t>15/09/2023</a:t>
            </a:fld>
            <a:endParaRPr lang="en-GB"/>
          </a:p>
        </p:txBody>
      </p:sp>
      <p:sp>
        <p:nvSpPr>
          <p:cNvPr id="5" name="Footer Placeholder 4">
            <a:extLst>
              <a:ext uri="{FF2B5EF4-FFF2-40B4-BE49-F238E27FC236}">
                <a16:creationId xmlns:a16="http://schemas.microsoft.com/office/drawing/2014/main" id="{6690777F-0182-7EAE-9647-6A5B6734E2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3C02D8E-E0C4-7DC9-8094-FEDD53DD6B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860BD3-28A5-4405-BF7F-98834E55E028}" type="slidenum">
              <a:rPr lang="en-GB" smtClean="0"/>
              <a:t>‹#›</a:t>
            </a:fld>
            <a:endParaRPr lang="en-GB"/>
          </a:p>
        </p:txBody>
      </p:sp>
    </p:spTree>
    <p:extLst>
      <p:ext uri="{BB962C8B-B14F-4D97-AF65-F5344CB8AC3E}">
        <p14:creationId xmlns:p14="http://schemas.microsoft.com/office/powerpoint/2010/main" val="282520550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919DD4-AA60-02F8-D140-3D6E7533877E}"/>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3F06855-3BA4-655A-CCDD-38109EFCEA06}"/>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73303500"/>
      </p:ext>
    </p:extLst>
  </p:cSld>
  <p:clrMap bg1="lt1" tx1="dk1" bg2="lt2" tx2="dk2" accent1="accent1" accent2="accent2" accent3="accent3" accent4="accent4" accent5="accent5" accent6="accent6" hlink="hlink" folHlink="folHlink"/>
  <p:sldLayoutIdLst>
    <p:sldLayoutId id="2147483692" r:id="rId1"/>
    <p:sldLayoutId id="2147483731" r:id="rId2"/>
    <p:sldLayoutId id="2147483693" r:id="rId3"/>
    <p:sldLayoutId id="2147483694" r:id="rId4"/>
    <p:sldLayoutId id="2147483695" r:id="rId5"/>
    <p:sldLayoutId id="2147483732" r:id="rId6"/>
    <p:sldLayoutId id="2147483696" r:id="rId7"/>
    <p:sldLayoutId id="2147483697" r:id="rId8"/>
    <p:sldLayoutId id="2147483698" r:id="rId9"/>
    <p:sldLayoutId id="2147483733" r:id="rId10"/>
    <p:sldLayoutId id="2147483699" r:id="rId11"/>
    <p:sldLayoutId id="2147483734"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35" r:id="rId27"/>
    <p:sldLayoutId id="2147483714" r:id="rId28"/>
    <p:sldLayoutId id="2147483715" r:id="rId29"/>
    <p:sldLayoutId id="2147483716" r:id="rId30"/>
    <p:sldLayoutId id="2147483717" r:id="rId31"/>
    <p:sldLayoutId id="2147483718" r:id="rId32"/>
  </p:sldLayoutIdLst>
  <p:hf hdr="0" dt="0"/>
  <p:txStyles>
    <p:titleStyle>
      <a:lvl1pPr algn="l" defTabSz="914400" rtl="0" eaLnBrk="1" latinLnBrk="0" hangingPunct="1">
        <a:lnSpc>
          <a:spcPct val="90000"/>
        </a:lnSpc>
        <a:spcBef>
          <a:spcPct val="0"/>
        </a:spcBef>
        <a:buNone/>
        <a:defRPr sz="3800" b="1" i="0" kern="1200">
          <a:solidFill>
            <a:schemeClr val="accent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ED395E-90EE-4323-ADCC-B88883DC5B44}" type="datetimeFigureOut">
              <a:rPr lang="en-GB" smtClean="0"/>
              <a:t>15/09/2023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B49877-7A96-46A2-BC7E-BD6AB64E3069}" type="slidenum">
              <a:rPr lang="en-GB" smtClean="0"/>
              <a:t>‹#›</a:t>
            </a:fld>
            <a:endParaRPr lang="en-GB"/>
          </a:p>
        </p:txBody>
      </p:sp>
    </p:spTree>
    <p:extLst>
      <p:ext uri="{BB962C8B-B14F-4D97-AF65-F5344CB8AC3E}">
        <p14:creationId xmlns:p14="http://schemas.microsoft.com/office/powerpoint/2010/main" val="3358723197"/>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8.xml"/><Relationship Id="rId5" Type="http://schemas.openxmlformats.org/officeDocument/2006/relationships/image" Target="../media/image14.jpe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5.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75.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52.xml"/><Relationship Id="rId6" Type="http://schemas.openxmlformats.org/officeDocument/2006/relationships/slide" Target="slide6.xml"/><Relationship Id="rId11" Type="http://schemas.openxmlformats.org/officeDocument/2006/relationships/slide" Target="slide47.xml"/><Relationship Id="rId5" Type="http://schemas.openxmlformats.org/officeDocument/2006/relationships/slide" Target="slide5.xml"/><Relationship Id="rId10" Type="http://schemas.openxmlformats.org/officeDocument/2006/relationships/slide" Target="slide39.xml"/><Relationship Id="rId4" Type="http://schemas.openxmlformats.org/officeDocument/2006/relationships/slide" Target="slide4.xml"/><Relationship Id="rId9" Type="http://schemas.openxmlformats.org/officeDocument/2006/relationships/slide" Target="slide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5.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8" Type="http://schemas.openxmlformats.org/officeDocument/2006/relationships/slide" Target="slide27.xml"/><Relationship Id="rId3" Type="http://schemas.openxmlformats.org/officeDocument/2006/relationships/slide" Target="slide4.xml"/><Relationship Id="rId7" Type="http://schemas.openxmlformats.org/officeDocument/2006/relationships/slide" Target="slide36.xm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slide" Target="slide9.xml"/><Relationship Id="rId11" Type="http://schemas.openxmlformats.org/officeDocument/2006/relationships/slide" Target="slide41.xml"/><Relationship Id="rId5" Type="http://schemas.openxmlformats.org/officeDocument/2006/relationships/slide" Target="slide23.xml"/><Relationship Id="rId10" Type="http://schemas.openxmlformats.org/officeDocument/2006/relationships/slide" Target="slide37.xml"/><Relationship Id="rId4" Type="http://schemas.openxmlformats.org/officeDocument/2006/relationships/slide" Target="slide8.xml"/><Relationship Id="rId9" Type="http://schemas.openxmlformats.org/officeDocument/2006/relationships/slide" Target="slide3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5.xml"/><Relationship Id="rId1" Type="http://schemas.openxmlformats.org/officeDocument/2006/relationships/slideLayout" Target="../slideLayouts/slideLayout7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29.xml"/><Relationship Id="rId1" Type="http://schemas.openxmlformats.org/officeDocument/2006/relationships/slideLayout" Target="../slideLayouts/slideLayout75.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8" Type="http://schemas.openxmlformats.org/officeDocument/2006/relationships/diagramData" Target="../diagrams/data11.xml"/><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notesSlide" Target="../notesSlides/notesSlide32.xml"/><Relationship Id="rId1" Type="http://schemas.openxmlformats.org/officeDocument/2006/relationships/slideLayout" Target="../slideLayouts/slideLayout75.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26.emf"/></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5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26.xml"/></Relationships>
</file>

<file path=ppt/slides/_rels/slide4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1.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17.xml"/><Relationship Id="rId3" Type="http://schemas.openxmlformats.org/officeDocument/2006/relationships/slide" Target="slide36.xml"/><Relationship Id="rId7" Type="http://schemas.openxmlformats.org/officeDocument/2006/relationships/slide" Target="slide39.xml"/><Relationship Id="rId12" Type="http://schemas.openxmlformats.org/officeDocument/2006/relationships/slide" Target="slide18.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slide" Target="slide27.xml"/><Relationship Id="rId11" Type="http://schemas.openxmlformats.org/officeDocument/2006/relationships/slide" Target="slide12.xml"/><Relationship Id="rId5" Type="http://schemas.openxmlformats.org/officeDocument/2006/relationships/slide" Target="slide25.xml"/><Relationship Id="rId15" Type="http://schemas.openxmlformats.org/officeDocument/2006/relationships/slide" Target="slide37.xml"/><Relationship Id="rId10" Type="http://schemas.openxmlformats.org/officeDocument/2006/relationships/slide" Target="slide26.xml"/><Relationship Id="rId4" Type="http://schemas.openxmlformats.org/officeDocument/2006/relationships/slide" Target="slide30.xml"/><Relationship Id="rId9" Type="http://schemas.openxmlformats.org/officeDocument/2006/relationships/slide" Target="slide24.xml"/><Relationship Id="rId14" Type="http://schemas.openxmlformats.org/officeDocument/2006/relationships/slide" Target="slide4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0BEA9A73-943B-AD5A-EA3D-72A0F641BCCC}"/>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a:ext>
            </a:extLst>
          </a:blip>
          <a:srcRect/>
          <a:stretch/>
        </p:blipFill>
        <p:spPr>
          <a:xfrm>
            <a:off x="7847928" y="4329280"/>
            <a:ext cx="1548000" cy="1548000"/>
          </a:xfrm>
        </p:spPr>
      </p:pic>
      <p:pic>
        <p:nvPicPr>
          <p:cNvPr id="12" name="Picture Placeholder 11">
            <a:extLst>
              <a:ext uri="{FF2B5EF4-FFF2-40B4-BE49-F238E27FC236}">
                <a16:creationId xmlns:a16="http://schemas.microsoft.com/office/drawing/2014/main" id="{33DF9B65-65AE-A322-C9EB-5AA0B4E858B0}"/>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4" cstate="print">
            <a:extLst>
              <a:ext uri="{28A0092B-C50C-407E-A947-70E740481C1C}">
                <a14:useLocalDpi xmlns:a14="http://schemas.microsoft.com/office/drawing/2010/main"/>
              </a:ext>
            </a:extLst>
          </a:blip>
          <a:srcRect/>
          <a:stretch/>
        </p:blipFill>
        <p:spPr/>
      </p:pic>
      <p:pic>
        <p:nvPicPr>
          <p:cNvPr id="7" name="Picture Placeholder 6">
            <a:extLst>
              <a:ext uri="{FF2B5EF4-FFF2-40B4-BE49-F238E27FC236}">
                <a16:creationId xmlns:a16="http://schemas.microsoft.com/office/drawing/2014/main" id="{E9F44D15-9EEE-088A-4D42-C373D42A5FB1}"/>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5" cstate="print">
            <a:extLst>
              <a:ext uri="{28A0092B-C50C-407E-A947-70E740481C1C}">
                <a14:useLocalDpi xmlns:a14="http://schemas.microsoft.com/office/drawing/2010/main"/>
              </a:ext>
            </a:extLst>
          </a:blip>
          <a:srcRect b="-4135"/>
          <a:stretch/>
        </p:blipFill>
        <p:spPr>
          <a:xfrm>
            <a:off x="9164979" y="1909348"/>
            <a:ext cx="2520000" cy="2520000"/>
          </a:xfrm>
        </p:spPr>
      </p:pic>
      <p:sp>
        <p:nvSpPr>
          <p:cNvPr id="15" name="Title 14">
            <a:extLst>
              <a:ext uri="{FF2B5EF4-FFF2-40B4-BE49-F238E27FC236}">
                <a16:creationId xmlns:a16="http://schemas.microsoft.com/office/drawing/2014/main" id="{B2264607-4511-49DA-A9FF-015463937EE9}"/>
              </a:ext>
            </a:extLst>
          </p:cNvPr>
          <p:cNvSpPr txBox="1">
            <a:spLocks noGrp="1"/>
          </p:cNvSpPr>
          <p:nvPr>
            <p:ph type="title" idx="4294967295"/>
          </p:nvPr>
        </p:nvSpPr>
        <p:spPr>
          <a:xfrm>
            <a:off x="756000" y="1332000"/>
            <a:ext cx="7523546" cy="1919363"/>
          </a:xfrm>
          <a:prstGeom prst="rect">
            <a:avLst/>
          </a:prstGeom>
          <a:noFill/>
          <a:ln>
            <a:noFill/>
            <a:prstDash/>
          </a:ln>
          <a:effectLst/>
        </p:spPr>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5EB8"/>
                </a:solidFill>
                <a:effectLst/>
                <a:uLnTx/>
                <a:uFillTx/>
                <a:latin typeface="+mn-lt"/>
                <a:ea typeface="+mn-ea"/>
                <a:cs typeface="+mn-cs"/>
              </a:rPr>
              <a:t>Integrated System Performance and Programmes Highlight Report</a:t>
            </a:r>
            <a:endParaRPr kumimoji="0" lang="en-GB" sz="4000" b="1" i="0" u="none" strike="noStrike" kern="1200" cap="none" spc="0" normalizeH="0" baseline="0" noProof="0" dirty="0">
              <a:ln>
                <a:noFill/>
              </a:ln>
              <a:solidFill>
                <a:srgbClr val="005EB8"/>
              </a:solidFill>
              <a:effectLst/>
              <a:uLnTx/>
              <a:uFillTx/>
              <a:latin typeface="Arial" panose="020B0604020202020204"/>
              <a:ea typeface="+mj-ea"/>
              <a:cs typeface="Arial" panose="020B0604020202020204"/>
            </a:endParaRPr>
          </a:p>
        </p:txBody>
      </p:sp>
      <p:sp>
        <p:nvSpPr>
          <p:cNvPr id="8" name="Subtitle 2">
            <a:extLst>
              <a:ext uri="{FF2B5EF4-FFF2-40B4-BE49-F238E27FC236}">
                <a16:creationId xmlns:a16="http://schemas.microsoft.com/office/drawing/2014/main" id="{61F25E07-FACA-4C35-911A-B462613D31D0}"/>
              </a:ext>
            </a:extLst>
          </p:cNvPr>
          <p:cNvSpPr txBox="1">
            <a:spLocks/>
          </p:cNvSpPr>
          <p:nvPr/>
        </p:nvSpPr>
        <p:spPr>
          <a:xfrm>
            <a:off x="756000" y="3869485"/>
            <a:ext cx="6572508" cy="252000"/>
          </a:xfrm>
          <a:prstGeom prst="rect">
            <a:avLst/>
          </a:prstGeom>
        </p:spPr>
        <p:txBody>
          <a:bodyPr vert="horz" lIns="0" tIns="0" rIns="0" bIns="0" rtlCol="0" anchor="t">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2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Clr>
                <a:schemeClr val="accent2"/>
              </a:buClr>
              <a:buFont typeface="Arial" panose="020B0604020202020204" pitchFamily="34" charset="0"/>
              <a:buNone/>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Clr>
                <a:schemeClr val="accent2"/>
              </a:buClr>
              <a:buFont typeface="Arial" panose="020B0604020202020204" pitchFamily="34" charset="0"/>
              <a:buNone/>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Clr>
                <a:schemeClr val="accent2"/>
              </a:buClr>
              <a:buFont typeface="Arial" panose="020B0604020202020204" pitchFamily="34" charset="0"/>
              <a:buNone/>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buClr>
                <a:srgbClr val="005EB8"/>
              </a:buClr>
              <a:defRPr/>
            </a:pPr>
            <a:r>
              <a:rPr lang="en-GB" sz="1800" b="1">
                <a:solidFill>
                  <a:schemeClr val="accent1"/>
                </a:solidFill>
                <a:latin typeface="Arial"/>
                <a:cs typeface="Arial"/>
              </a:rPr>
              <a:t>30th August 2023</a:t>
            </a:r>
            <a:endParaRPr kumimoji="0" lang="en-GB" sz="1800" b="1" u="none" strike="noStrike" kern="1200" cap="none" spc="0" normalizeH="0" baseline="0" noProof="0">
              <a:ln>
                <a:noFill/>
              </a:ln>
              <a:solidFill>
                <a:schemeClr val="accent1"/>
              </a:solidFill>
              <a:effectLst/>
              <a:uLnTx/>
              <a:uFillTx/>
              <a:latin typeface="Arial"/>
              <a:cs typeface="Arial"/>
            </a:endParaRPr>
          </a:p>
        </p:txBody>
      </p:sp>
      <p:sp>
        <p:nvSpPr>
          <p:cNvPr id="2" name="Subtitle 2">
            <a:extLst>
              <a:ext uri="{FF2B5EF4-FFF2-40B4-BE49-F238E27FC236}">
                <a16:creationId xmlns:a16="http://schemas.microsoft.com/office/drawing/2014/main" id="{8BF288AD-A84E-46FB-04D0-602571B4D774}"/>
              </a:ext>
            </a:extLst>
          </p:cNvPr>
          <p:cNvSpPr txBox="1">
            <a:spLocks/>
          </p:cNvSpPr>
          <p:nvPr/>
        </p:nvSpPr>
        <p:spPr>
          <a:xfrm>
            <a:off x="756000" y="4387958"/>
            <a:ext cx="7091928" cy="47987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2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Clr>
                <a:schemeClr val="accent2"/>
              </a:buClr>
              <a:buFont typeface="Arial" panose="020B0604020202020204" pitchFamily="34" charset="0"/>
              <a:buNone/>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Clr>
                <a:schemeClr val="accent2"/>
              </a:buClr>
              <a:buFont typeface="Arial" panose="020B0604020202020204" pitchFamily="34" charset="0"/>
              <a:buNone/>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Clr>
                <a:schemeClr val="accent2"/>
              </a:buClr>
              <a:buFont typeface="Arial" panose="020B0604020202020204" pitchFamily="34" charset="0"/>
              <a:buNone/>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800" b="1">
                <a:solidFill>
                  <a:schemeClr val="accent1"/>
                </a:solidFill>
                <a:latin typeface="+mn-lt"/>
                <a:cs typeface="Arial"/>
              </a:rPr>
              <a:t>Prepared by the Transformation Delivery Unit and ICB Finance &amp; Intelligence team</a:t>
            </a:r>
          </a:p>
        </p:txBody>
      </p:sp>
    </p:spTree>
    <p:extLst>
      <p:ext uri="{BB962C8B-B14F-4D97-AF65-F5344CB8AC3E}">
        <p14:creationId xmlns:p14="http://schemas.microsoft.com/office/powerpoint/2010/main" val="1895190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34FFB-D5A6-B0CC-06F2-068E13900EC8}"/>
              </a:ext>
            </a:extLst>
          </p:cNvPr>
          <p:cNvSpPr>
            <a:spLocks noGrp="1"/>
          </p:cNvSpPr>
          <p:nvPr>
            <p:ph type="ctrTitle"/>
          </p:nvPr>
        </p:nvSpPr>
        <p:spPr>
          <a:xfrm>
            <a:off x="704850" y="2680138"/>
            <a:ext cx="11140309" cy="1389256"/>
          </a:xfrm>
        </p:spPr>
        <p:txBody>
          <a:bodyPr/>
          <a:lstStyle/>
          <a:p>
            <a:r>
              <a:rPr lang="en-GB" sz="4600">
                <a:solidFill>
                  <a:srgbClr val="FFC000"/>
                </a:solidFill>
                <a:latin typeface="Arial"/>
                <a:cs typeface="Arial"/>
              </a:rPr>
              <a:t>Appendix 1: </a:t>
            </a:r>
            <a:br>
              <a:rPr lang="en-GB" sz="4600">
                <a:solidFill>
                  <a:srgbClr val="FFC000"/>
                </a:solidFill>
                <a:latin typeface="Arial"/>
                <a:cs typeface="Arial"/>
              </a:rPr>
            </a:br>
            <a:r>
              <a:rPr lang="en-GB" sz="4600">
                <a:solidFill>
                  <a:srgbClr val="FFC000"/>
                </a:solidFill>
                <a:latin typeface="Arial"/>
                <a:cs typeface="Arial"/>
              </a:rPr>
              <a:t>Portfolio Programme Highlight Reports</a:t>
            </a:r>
            <a:br>
              <a:rPr lang="en-GB" sz="4600">
                <a:solidFill>
                  <a:srgbClr val="FFC000"/>
                </a:solidFill>
                <a:latin typeface="Arial"/>
                <a:cs typeface="Arial"/>
              </a:rPr>
            </a:br>
            <a:endParaRPr lang="en-GB" sz="4600">
              <a:solidFill>
                <a:srgbClr val="FFC000"/>
              </a:solidFill>
              <a:latin typeface="Arial"/>
              <a:cs typeface="Arial"/>
            </a:endParaRPr>
          </a:p>
        </p:txBody>
      </p:sp>
      <p:sp>
        <p:nvSpPr>
          <p:cNvPr id="3" name="TextBox 2">
            <a:extLst>
              <a:ext uri="{FF2B5EF4-FFF2-40B4-BE49-F238E27FC236}">
                <a16:creationId xmlns:a16="http://schemas.microsoft.com/office/drawing/2014/main" id="{56CE3F1D-E095-BE94-F7DF-7C9B3E7E5D12}"/>
              </a:ext>
            </a:extLst>
          </p:cNvPr>
          <p:cNvSpPr txBox="1"/>
          <p:nvPr/>
        </p:nvSpPr>
        <p:spPr>
          <a:xfrm>
            <a:off x="771525" y="5172208"/>
            <a:ext cx="10556277" cy="584775"/>
          </a:xfrm>
          <a:prstGeom prst="rect">
            <a:avLst/>
          </a:prstGeom>
          <a:noFill/>
        </p:spPr>
        <p:txBody>
          <a:bodyPr wrap="square">
            <a:spAutoFit/>
          </a:bodyPr>
          <a:lstStyle/>
          <a:p>
            <a:r>
              <a:rPr lang="en-GB" sz="1600" b="1">
                <a:solidFill>
                  <a:schemeClr val="bg1"/>
                </a:solidFill>
              </a:rPr>
              <a:t>Portfolios outline in the following slides key operational, transformational, workforce, quality, contracts and procurement issues, along with requests for another portfolio/enabler and items for escalation.</a:t>
            </a:r>
          </a:p>
        </p:txBody>
      </p:sp>
    </p:spTree>
    <p:extLst>
      <p:ext uri="{BB962C8B-B14F-4D97-AF65-F5344CB8AC3E}">
        <p14:creationId xmlns:p14="http://schemas.microsoft.com/office/powerpoint/2010/main" val="2156096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C183D7F6-B498-43B3-948B-1728B52AA6E4}">
                <adec:decorative xmlns:adec="http://schemas.microsoft.com/office/drawing/2017/decorative" val="1"/>
              </a:ext>
            </a:extLst>
          </p:cNvPr>
          <p:cNvSpPr txBox="1"/>
          <p:nvPr/>
        </p:nvSpPr>
        <p:spPr>
          <a:xfrm>
            <a:off x="8415075" y="3838955"/>
            <a:ext cx="1037751" cy="300082"/>
          </a:xfrm>
          <a:prstGeom prst="rect">
            <a:avLst/>
          </a:prstGeom>
          <a:noFill/>
        </p:spPr>
        <p:txBody>
          <a:bodyPr wrap="square" lIns="91440" tIns="45720" rIns="91440" bIns="45720" rtlCol="0" anchor="t">
            <a:spAutoFit/>
          </a:bodyPr>
          <a:lstStyle/>
          <a:p>
            <a:endParaRPr lang="en-GB" sz="1350">
              <a:cs typeface="Arial"/>
            </a:endParaRPr>
          </a:p>
        </p:txBody>
      </p:sp>
      <p:sp>
        <p:nvSpPr>
          <p:cNvPr id="25" name="TextBox 24">
            <a:extLst>
              <a:ext uri="{C183D7F6-B498-43B3-948B-1728B52AA6E4}">
                <adec:decorative xmlns:adec="http://schemas.microsoft.com/office/drawing/2017/decorative" val="1"/>
              </a:ext>
            </a:extLst>
          </p:cNvPr>
          <p:cNvSpPr txBox="1"/>
          <p:nvPr/>
        </p:nvSpPr>
        <p:spPr>
          <a:xfrm>
            <a:off x="8415075" y="4656658"/>
            <a:ext cx="1037751" cy="300082"/>
          </a:xfrm>
          <a:prstGeom prst="rect">
            <a:avLst/>
          </a:prstGeom>
          <a:noFill/>
        </p:spPr>
        <p:txBody>
          <a:bodyPr wrap="square" lIns="91440" tIns="45720" rIns="91440" bIns="45720" rtlCol="0" anchor="t">
            <a:spAutoFit/>
          </a:bodyPr>
          <a:lstStyle/>
          <a:p>
            <a:endParaRPr lang="en-GB" sz="1350">
              <a:cs typeface="Arial"/>
            </a:endParaRPr>
          </a:p>
        </p:txBody>
      </p:sp>
      <p:sp>
        <p:nvSpPr>
          <p:cNvPr id="31" name="TextBox 30">
            <a:extLst>
              <a:ext uri="{C183D7F6-B498-43B3-948B-1728B52AA6E4}">
                <adec:decorative xmlns:adec="http://schemas.microsoft.com/office/drawing/2017/decorative" val="1"/>
              </a:ext>
            </a:extLst>
          </p:cNvPr>
          <p:cNvSpPr txBox="1"/>
          <p:nvPr/>
        </p:nvSpPr>
        <p:spPr>
          <a:xfrm>
            <a:off x="8401477" y="5551461"/>
            <a:ext cx="1037751" cy="300082"/>
          </a:xfrm>
          <a:prstGeom prst="rect">
            <a:avLst/>
          </a:prstGeom>
          <a:noFill/>
        </p:spPr>
        <p:txBody>
          <a:bodyPr wrap="square" lIns="91440" tIns="45720" rIns="91440" bIns="45720" rtlCol="0" anchor="t">
            <a:spAutoFit/>
          </a:bodyPr>
          <a:lstStyle/>
          <a:p>
            <a:endParaRPr lang="en-GB" sz="1350">
              <a:cs typeface="Arial"/>
            </a:endParaRPr>
          </a:p>
        </p:txBody>
      </p:sp>
      <p:grpSp>
        <p:nvGrpSpPr>
          <p:cNvPr id="5" name="Group 4">
            <a:extLst>
              <a:ext uri="{FF2B5EF4-FFF2-40B4-BE49-F238E27FC236}">
                <a16:creationId xmlns:a16="http://schemas.microsoft.com/office/drawing/2014/main" id="{CD1C3544-E7DE-49F4-4CAD-C789D2A8DE66}"/>
              </a:ext>
              <a:ext uri="{C183D7F6-B498-43B3-948B-1728B52AA6E4}">
                <adec:decorative xmlns:adec="http://schemas.microsoft.com/office/drawing/2017/decorative" val="1"/>
              </a:ext>
            </a:extLst>
          </p:cNvPr>
          <p:cNvGrpSpPr/>
          <p:nvPr/>
        </p:nvGrpSpPr>
        <p:grpSpPr>
          <a:xfrm>
            <a:off x="2401994" y="1002295"/>
            <a:ext cx="6141906" cy="4849248"/>
            <a:chOff x="1754294" y="1136886"/>
            <a:chExt cx="6141906" cy="4849248"/>
          </a:xfrm>
        </p:grpSpPr>
        <p:sp>
          <p:nvSpPr>
            <p:cNvPr id="2" name="TextBox 1"/>
            <p:cNvSpPr txBox="1"/>
            <p:nvPr/>
          </p:nvSpPr>
          <p:spPr>
            <a:xfrm>
              <a:off x="1944229" y="1159710"/>
              <a:ext cx="762003" cy="380873"/>
            </a:xfrm>
            <a:prstGeom prst="rect">
              <a:avLst/>
            </a:prstGeom>
            <a:noFill/>
          </p:spPr>
          <p:txBody>
            <a:bodyPr wrap="square" rtlCol="0">
              <a:spAutoFit/>
            </a:bodyPr>
            <a:lstStyle/>
            <a:p>
              <a:r>
                <a:rPr lang="en-GB" b="1">
                  <a:latin typeface="Arial" panose="020B0604020202020204" pitchFamily="34" charset="0"/>
                  <a:cs typeface="Arial" panose="020B0604020202020204" pitchFamily="34" charset="0"/>
                </a:rPr>
                <a:t>Key</a:t>
              </a:r>
            </a:p>
          </p:txBody>
        </p:sp>
        <p:sp>
          <p:nvSpPr>
            <p:cNvPr id="11" name="Rounded Rectangle 10"/>
            <p:cNvSpPr/>
            <p:nvPr/>
          </p:nvSpPr>
          <p:spPr>
            <a:xfrm>
              <a:off x="1759751" y="3977969"/>
              <a:ext cx="951939" cy="429491"/>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b="1">
                  <a:solidFill>
                    <a:schemeClr val="tx1"/>
                  </a:solidFill>
                </a:rPr>
                <a:t>AMBER</a:t>
              </a:r>
            </a:p>
          </p:txBody>
        </p:sp>
        <p:sp>
          <p:nvSpPr>
            <p:cNvPr id="12" name="Rounded Rectangle 11"/>
            <p:cNvSpPr/>
            <p:nvPr/>
          </p:nvSpPr>
          <p:spPr>
            <a:xfrm>
              <a:off x="1759752" y="1675422"/>
              <a:ext cx="951938" cy="435205"/>
            </a:xfrm>
            <a:prstGeom prst="roundRect">
              <a:avLst/>
            </a:prstGeom>
            <a:solidFill>
              <a:srgbClr val="F52BD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b="1">
                  <a:solidFill>
                    <a:schemeClr val="tx1"/>
                  </a:solidFill>
                </a:rPr>
                <a:t>LILAC</a:t>
              </a:r>
            </a:p>
          </p:txBody>
        </p:sp>
        <p:sp>
          <p:nvSpPr>
            <p:cNvPr id="13" name="Rounded Rectangle 12"/>
            <p:cNvSpPr/>
            <p:nvPr/>
          </p:nvSpPr>
          <p:spPr>
            <a:xfrm>
              <a:off x="1759752" y="2373483"/>
              <a:ext cx="951938" cy="465341"/>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b="1">
                  <a:solidFill>
                    <a:schemeClr val="bg1"/>
                  </a:solidFill>
                </a:rPr>
                <a:t>PURPLE</a:t>
              </a:r>
            </a:p>
          </p:txBody>
        </p:sp>
        <p:sp>
          <p:nvSpPr>
            <p:cNvPr id="23" name="Rounded Rectangle 22"/>
            <p:cNvSpPr/>
            <p:nvPr/>
          </p:nvSpPr>
          <p:spPr>
            <a:xfrm>
              <a:off x="1772186" y="3223203"/>
              <a:ext cx="967805" cy="429491"/>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b="1">
                  <a:solidFill>
                    <a:schemeClr val="tx1"/>
                  </a:solidFill>
                </a:rPr>
                <a:t>GREEN</a:t>
              </a:r>
            </a:p>
          </p:txBody>
        </p:sp>
        <p:sp>
          <p:nvSpPr>
            <p:cNvPr id="24" name="Rounded Rectangle 23"/>
            <p:cNvSpPr/>
            <p:nvPr/>
          </p:nvSpPr>
          <p:spPr>
            <a:xfrm>
              <a:off x="1754294" y="4765269"/>
              <a:ext cx="957396" cy="429491"/>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b="1">
                  <a:solidFill>
                    <a:schemeClr val="tx1"/>
                  </a:solidFill>
                </a:rPr>
                <a:t>RED</a:t>
              </a:r>
            </a:p>
          </p:txBody>
        </p:sp>
        <p:sp>
          <p:nvSpPr>
            <p:cNvPr id="4" name="TextBox 3"/>
            <p:cNvSpPr txBox="1"/>
            <p:nvPr/>
          </p:nvSpPr>
          <p:spPr>
            <a:xfrm>
              <a:off x="3322280" y="1632534"/>
              <a:ext cx="4329545" cy="507831"/>
            </a:xfrm>
            <a:prstGeom prst="rect">
              <a:avLst/>
            </a:prstGeom>
            <a:noFill/>
          </p:spPr>
          <p:txBody>
            <a:bodyPr wrap="square" rtlCol="0">
              <a:spAutoFit/>
            </a:bodyPr>
            <a:lstStyle/>
            <a:p>
              <a:r>
                <a:rPr lang="en-GB" sz="1350"/>
                <a:t>Scoping under way (includes Stage 1 Outline Case for Change for Provider Collaborative opportunities) </a:t>
              </a:r>
            </a:p>
          </p:txBody>
        </p:sp>
        <p:sp>
          <p:nvSpPr>
            <p:cNvPr id="26" name="TextBox 25"/>
            <p:cNvSpPr txBox="1"/>
            <p:nvPr/>
          </p:nvSpPr>
          <p:spPr>
            <a:xfrm>
              <a:off x="3332709" y="3912843"/>
              <a:ext cx="4282580" cy="507831"/>
            </a:xfrm>
            <a:prstGeom prst="rect">
              <a:avLst/>
            </a:prstGeom>
            <a:noFill/>
          </p:spPr>
          <p:txBody>
            <a:bodyPr wrap="square" rtlCol="0">
              <a:spAutoFit/>
            </a:bodyPr>
            <a:lstStyle/>
            <a:p>
              <a:r>
                <a:rPr lang="en-GB" sz="1350"/>
                <a:t>Mobilisation underway: </a:t>
              </a:r>
              <a:r>
                <a:rPr lang="en-GB" sz="1350" b="1" i="1"/>
                <a:t>Project Behind Schedule but with mitigating actions to bring back on track</a:t>
              </a:r>
            </a:p>
          </p:txBody>
        </p:sp>
        <p:sp>
          <p:nvSpPr>
            <p:cNvPr id="27" name="TextBox 26"/>
            <p:cNvSpPr txBox="1"/>
            <p:nvPr/>
          </p:nvSpPr>
          <p:spPr>
            <a:xfrm>
              <a:off x="3345442" y="4726098"/>
              <a:ext cx="4550758" cy="507831"/>
            </a:xfrm>
            <a:prstGeom prst="rect">
              <a:avLst/>
            </a:prstGeom>
            <a:noFill/>
          </p:spPr>
          <p:txBody>
            <a:bodyPr wrap="square" rtlCol="0">
              <a:spAutoFit/>
            </a:bodyPr>
            <a:lstStyle/>
            <a:p>
              <a:r>
                <a:rPr lang="en-GB" sz="1350"/>
                <a:t>Mobilisation underway: </a:t>
              </a:r>
              <a:r>
                <a:rPr lang="en-GB" sz="1350" b="1"/>
                <a:t>Project Behind Schedule with no mitigating actions to bring back on track</a:t>
              </a:r>
            </a:p>
          </p:txBody>
        </p:sp>
        <p:sp>
          <p:nvSpPr>
            <p:cNvPr id="34" name="TextBox 33"/>
            <p:cNvSpPr txBox="1"/>
            <p:nvPr/>
          </p:nvSpPr>
          <p:spPr>
            <a:xfrm>
              <a:off x="3345442" y="5608511"/>
              <a:ext cx="4329545" cy="300082"/>
            </a:xfrm>
            <a:prstGeom prst="rect">
              <a:avLst/>
            </a:prstGeom>
            <a:noFill/>
          </p:spPr>
          <p:txBody>
            <a:bodyPr wrap="square" rtlCol="0">
              <a:spAutoFit/>
            </a:bodyPr>
            <a:lstStyle/>
            <a:p>
              <a:r>
                <a:rPr lang="en-GB" sz="1350"/>
                <a:t>Project completed / in closure</a:t>
              </a:r>
            </a:p>
          </p:txBody>
        </p:sp>
        <p:sp>
          <p:nvSpPr>
            <p:cNvPr id="35" name="TextBox 34"/>
            <p:cNvSpPr txBox="1"/>
            <p:nvPr/>
          </p:nvSpPr>
          <p:spPr>
            <a:xfrm>
              <a:off x="3326493" y="3223203"/>
              <a:ext cx="4329545" cy="300082"/>
            </a:xfrm>
            <a:prstGeom prst="rect">
              <a:avLst/>
            </a:prstGeom>
            <a:noFill/>
          </p:spPr>
          <p:txBody>
            <a:bodyPr wrap="square" rtlCol="0">
              <a:spAutoFit/>
            </a:bodyPr>
            <a:lstStyle/>
            <a:p>
              <a:r>
                <a:rPr lang="en-GB" sz="1350"/>
                <a:t>Mobilisation underway: </a:t>
              </a:r>
              <a:r>
                <a:rPr lang="en-GB" sz="1350" b="1" i="1"/>
                <a:t>Project on schedule</a:t>
              </a:r>
            </a:p>
          </p:txBody>
        </p:sp>
        <p:sp>
          <p:nvSpPr>
            <p:cNvPr id="18" name="TextBox 17"/>
            <p:cNvSpPr txBox="1"/>
            <p:nvPr/>
          </p:nvSpPr>
          <p:spPr>
            <a:xfrm>
              <a:off x="3324537" y="1136886"/>
              <a:ext cx="3086057" cy="380873"/>
            </a:xfrm>
            <a:prstGeom prst="rect">
              <a:avLst/>
            </a:prstGeom>
            <a:noFill/>
          </p:spPr>
          <p:txBody>
            <a:bodyPr wrap="square" rtlCol="0">
              <a:spAutoFit/>
            </a:bodyPr>
            <a:lstStyle/>
            <a:p>
              <a:r>
                <a:rPr lang="en-GB" b="1">
                  <a:latin typeface="Arial" panose="020B0604020202020204" pitchFamily="34" charset="0"/>
                  <a:cs typeface="Arial" panose="020B0604020202020204" pitchFamily="34" charset="0"/>
                </a:rPr>
                <a:t>Definition </a:t>
              </a:r>
            </a:p>
          </p:txBody>
        </p:sp>
        <p:sp>
          <p:nvSpPr>
            <p:cNvPr id="30" name="TextBox 29"/>
            <p:cNvSpPr txBox="1"/>
            <p:nvPr/>
          </p:nvSpPr>
          <p:spPr>
            <a:xfrm>
              <a:off x="3322279" y="2328062"/>
              <a:ext cx="4329545" cy="715581"/>
            </a:xfrm>
            <a:prstGeom prst="rect">
              <a:avLst/>
            </a:prstGeom>
            <a:noFill/>
          </p:spPr>
          <p:txBody>
            <a:bodyPr wrap="square" rtlCol="0">
              <a:spAutoFit/>
            </a:bodyPr>
            <a:lstStyle/>
            <a:p>
              <a:r>
                <a:rPr lang="en-GB" sz="1350"/>
                <a:t>Scoping agreed and project now in initiation (includes Stage 2 Full Case for Change for Provider Collaborative opportunities) </a:t>
              </a:r>
            </a:p>
          </p:txBody>
        </p:sp>
        <p:sp>
          <p:nvSpPr>
            <p:cNvPr id="32" name="Rounded Rectangle 31"/>
            <p:cNvSpPr/>
            <p:nvPr/>
          </p:nvSpPr>
          <p:spPr>
            <a:xfrm>
              <a:off x="1754294" y="5550929"/>
              <a:ext cx="951938" cy="43520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b="1">
                  <a:solidFill>
                    <a:schemeClr val="bg1"/>
                  </a:solidFill>
                </a:rPr>
                <a:t>BLUE </a:t>
              </a:r>
            </a:p>
          </p:txBody>
        </p:sp>
      </p:grpSp>
      <p:sp>
        <p:nvSpPr>
          <p:cNvPr id="3" name="Text Placeholder 17">
            <a:extLst>
              <a:ext uri="{FF2B5EF4-FFF2-40B4-BE49-F238E27FC236}">
                <a16:creationId xmlns:a16="http://schemas.microsoft.com/office/drawing/2014/main" id="{FC0FBFE5-7B97-8459-5274-9F8AB8D6E9F4}"/>
              </a:ext>
            </a:extLst>
          </p:cNvPr>
          <p:cNvSpPr txBox="1">
            <a:spLocks noGrp="1"/>
          </p:cNvSpPr>
          <p:nvPr>
            <p:ph type="title" idx="4294967295"/>
          </p:nvPr>
        </p:nvSpPr>
        <p:spPr>
          <a:xfrm>
            <a:off x="531483" y="141524"/>
            <a:ext cx="11520000" cy="360000"/>
          </a:xfrm>
          <a:prstGeom prst="rect">
            <a:avLst/>
          </a:prstGeom>
          <a:noFill/>
          <a:ln>
            <a:noFill/>
            <a:prstDash/>
          </a:ln>
          <a:effectLst/>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0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0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marR="0" lvl="0" indent="0" algn="l" defTabSz="919163" rtl="0" eaLnBrk="1" fontAlgn="auto" latinLnBrk="0" hangingPunct="1">
              <a:lnSpc>
                <a:spcPct val="100000"/>
              </a:lnSpc>
              <a:spcBef>
                <a:spcPts val="0"/>
              </a:spcBef>
              <a:spcAft>
                <a:spcPts val="300"/>
              </a:spcAft>
              <a:buClr>
                <a:schemeClr val="accent2"/>
              </a:buClr>
              <a:buSzTx/>
              <a:buFont typeface="Arial" panose="020B0604020202020204" pitchFamily="34" charset="0"/>
              <a:buNone/>
              <a:tabLst>
                <a:tab pos="3497263" algn="l"/>
              </a:tabLst>
              <a:defRPr/>
            </a:pPr>
            <a:r>
              <a:rPr kumimoji="0" lang="en-GB" sz="2000" b="1" i="0" u="none" strike="noStrike" kern="1200" cap="none" spc="0" normalizeH="0" baseline="0" noProof="0">
                <a:ln>
                  <a:noFill/>
                </a:ln>
                <a:solidFill>
                  <a:schemeClr val="accent1"/>
                </a:solidFill>
                <a:effectLst/>
                <a:uLnTx/>
                <a:uFillTx/>
                <a:latin typeface="Arial" panose="020B0604020202020204" pitchFamily="34" charset="0"/>
                <a:ea typeface="+mj-ea"/>
                <a:cs typeface="Arial" panose="020B0604020202020204" pitchFamily="34" charset="0"/>
              </a:rPr>
              <a:t>Key to project RAG status</a:t>
            </a:r>
          </a:p>
        </p:txBody>
      </p:sp>
      <p:sp>
        <p:nvSpPr>
          <p:cNvPr id="6" name="Footer Placeholder 4">
            <a:extLst>
              <a:ext uri="{FF2B5EF4-FFF2-40B4-BE49-F238E27FC236}">
                <a16:creationId xmlns:a16="http://schemas.microsoft.com/office/drawing/2014/main" id="{887D3FFB-ECAE-58AB-46A9-6EB0768F036F}"/>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7" name="Slide Number Placeholder 3">
            <a:extLst>
              <a:ext uri="{FF2B5EF4-FFF2-40B4-BE49-F238E27FC236}">
                <a16:creationId xmlns:a16="http://schemas.microsoft.com/office/drawing/2014/main" id="{12B2E006-9724-D62D-7146-A92BCDEE28F7}"/>
              </a:ext>
            </a:extLst>
          </p:cNvPr>
          <p:cNvSpPr>
            <a:spLocks noGrp="1"/>
          </p:cNvSpPr>
          <p:nvPr>
            <p:ph type="sldNum" sz="quarter" idx="12"/>
          </p:nvPr>
        </p:nvSpPr>
        <p:spPr>
          <a:xfrm>
            <a:off x="8610600" y="6460600"/>
            <a:ext cx="2743200" cy="276993"/>
          </a:xfrm>
        </p:spPr>
        <p:txBody>
          <a:bodyPr/>
          <a:lstStyle/>
          <a:p>
            <a:fld id="{CD8E907E-315C-F745-8CA6-CE49E976B740}" type="slidenum">
              <a:rPr lang="en-US" dirty="0" smtClean="0">
                <a:latin typeface="Arial" panose="020B0604020202020204" pitchFamily="34" charset="0"/>
                <a:cs typeface="Arial" panose="020B0604020202020204" pitchFamily="34" charset="0"/>
              </a:rPr>
              <a:pPr/>
              <a:t>11</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22598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0"/>
            <a:ext cx="12060000" cy="324000"/>
          </a:xfrm>
          <a:solidFill>
            <a:srgbClr val="415563"/>
          </a:solidFill>
        </p:spPr>
        <p:txBody>
          <a:bodyPr anchor="t">
            <a:noAutofit/>
          </a:bodyPr>
          <a:lstStyle/>
          <a:p>
            <a:r>
              <a:rPr lang="en-GB" sz="2000" b="1">
                <a:solidFill>
                  <a:schemeClr val="bg1"/>
                </a:solidFill>
              </a:rPr>
              <a:t>CHILDREN AND YOUNG PEOPLE Portfolio – Key Headlines including any escalations</a:t>
            </a: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1813718290"/>
              </p:ext>
            </p:extLst>
          </p:nvPr>
        </p:nvGraphicFramePr>
        <p:xfrm>
          <a:off x="137652" y="663067"/>
          <a:ext cx="11985522" cy="1691640"/>
        </p:xfrm>
        <a:graphic>
          <a:graphicData uri="http://schemas.openxmlformats.org/drawingml/2006/table">
            <a:tbl>
              <a:tblPr firstRow="1" bandRow="1">
                <a:tableStyleId>{5C22544A-7EE6-4342-B048-85BDC9FD1C3A}</a:tableStyleId>
              </a:tblPr>
              <a:tblGrid>
                <a:gridCol w="3932903">
                  <a:extLst>
                    <a:ext uri="{9D8B030D-6E8A-4147-A177-3AD203B41FA5}">
                      <a16:colId xmlns:a16="http://schemas.microsoft.com/office/drawing/2014/main" val="2242980742"/>
                    </a:ext>
                  </a:extLst>
                </a:gridCol>
                <a:gridCol w="4385187">
                  <a:extLst>
                    <a:ext uri="{9D8B030D-6E8A-4147-A177-3AD203B41FA5}">
                      <a16:colId xmlns:a16="http://schemas.microsoft.com/office/drawing/2014/main" val="372691055"/>
                    </a:ext>
                  </a:extLst>
                </a:gridCol>
                <a:gridCol w="3667432">
                  <a:extLst>
                    <a:ext uri="{9D8B030D-6E8A-4147-A177-3AD203B41FA5}">
                      <a16:colId xmlns:a16="http://schemas.microsoft.com/office/drawing/2014/main" val="3668367436"/>
                    </a:ext>
                  </a:extLst>
                </a:gridCol>
              </a:tblGrid>
              <a:tr h="253622">
                <a:tc>
                  <a:txBody>
                    <a:bodyPr/>
                    <a:lstStyle/>
                    <a:p>
                      <a:r>
                        <a:rPr lang="en-GB" sz="1100">
                          <a:latin typeface="+mj-lt"/>
                          <a:cs typeface="Calibri" panose="020F0502020204030204" pitchFamily="34" charset="0"/>
                        </a:rPr>
                        <a:t>OPERATIONAL / RECOVERY</a:t>
                      </a:r>
                    </a:p>
                  </a:txBody>
                  <a:tcPr>
                    <a:solidFill>
                      <a:srgbClr val="FC227A"/>
                    </a:solidFill>
                  </a:tcPr>
                </a:tc>
                <a:tc>
                  <a:txBody>
                    <a:bodyPr/>
                    <a:lstStyle/>
                    <a:p>
                      <a:r>
                        <a:rPr lang="en-GB" sz="1100">
                          <a:latin typeface="+mj-lt"/>
                          <a:cs typeface="Calibri" panose="020F0502020204030204" pitchFamily="34" charset="0"/>
                        </a:rPr>
                        <a:t>TRANSFORMATIONAL</a:t>
                      </a:r>
                    </a:p>
                  </a:txBody>
                  <a:tcPr>
                    <a:solidFill>
                      <a:srgbClr val="DB50EA"/>
                    </a:solidFill>
                  </a:tcPr>
                </a:tc>
                <a:tc>
                  <a:txBody>
                    <a:bodyPr/>
                    <a:lstStyle/>
                    <a:p>
                      <a:r>
                        <a:rPr lang="en-GB" sz="1100">
                          <a:latin typeface="+mj-lt"/>
                          <a:cs typeface="Calibri" panose="020F0502020204030204" pitchFamily="34" charset="0"/>
                        </a:rPr>
                        <a:t>WORKFORCE, DIGITAL &amp; ESTATES </a:t>
                      </a:r>
                    </a:p>
                  </a:txBody>
                  <a:tcPr>
                    <a:solidFill>
                      <a:srgbClr val="7030A0"/>
                    </a:solidFill>
                  </a:tcPr>
                </a:tc>
                <a:extLst>
                  <a:ext uri="{0D108BD9-81ED-4DB2-BD59-A6C34878D82A}">
                    <a16:rowId xmlns:a16="http://schemas.microsoft.com/office/drawing/2014/main" val="3168321068"/>
                  </a:ext>
                </a:extLst>
              </a:tr>
              <a:tr h="1402378">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a:solidFill>
                            <a:schemeClr val="dk1"/>
                          </a:solidFill>
                          <a:latin typeface="+mn-lt"/>
                          <a:ea typeface="+mn-ea"/>
                          <a:cs typeface="Calibri" panose="020F0502020204030204" pitchFamily="34" charset="0"/>
                        </a:rPr>
                        <a:t>Additional BAU projects, as appropriate, will be added to the dashboard to ensure full visibility of what is in the Operating Plan – this includes CYP Palliative &amp; End of Life and physical health complex children.</a:t>
                      </a:r>
                      <a:endParaRPr lang="en-GB" sz="1100">
                        <a:latin typeface="+mj-lt"/>
                        <a:cs typeface="Calibri" panose="020F0502020204030204" pitchFamily="34" charset="0"/>
                      </a:endParaRPr>
                    </a:p>
                  </a:txBody>
                  <a:tcPr/>
                </a:tc>
                <a:tc>
                  <a:txBody>
                    <a:bodyPr/>
                    <a:lstStyle/>
                    <a:p>
                      <a:pPr marL="285750" indent="-285750">
                        <a:buFont typeface="Arial" panose="020B0604020202020204" pitchFamily="34" charset="0"/>
                        <a:buChar char="•"/>
                      </a:pPr>
                      <a:r>
                        <a:rPr lang="en-GB" sz="1100">
                          <a:latin typeface="+mj-lt"/>
                          <a:cs typeface="Calibri" panose="020F0502020204030204" pitchFamily="34" charset="0"/>
                        </a:rPr>
                        <a:t>Diabetes and Epilepsy projects rated AMBER as awaiting further NHSE guidance.</a:t>
                      </a:r>
                    </a:p>
                    <a:p>
                      <a:pPr marL="285750" indent="-285750">
                        <a:buFont typeface="Arial" panose="020B0604020202020204" pitchFamily="34" charset="0"/>
                        <a:buChar char="•"/>
                      </a:pPr>
                      <a:r>
                        <a:rPr lang="en-GB" sz="1100">
                          <a:latin typeface="+mj-lt"/>
                          <a:cs typeface="Calibri" panose="020F0502020204030204" pitchFamily="34" charset="0"/>
                        </a:rPr>
                        <a:t>Complex CYP (Physical</a:t>
                      </a:r>
                      <a:r>
                        <a:rPr lang="en-GB" sz="1100" baseline="0">
                          <a:latin typeface="+mj-lt"/>
                          <a:cs typeface="Calibri" panose="020F0502020204030204" pitchFamily="34" charset="0"/>
                        </a:rPr>
                        <a:t> Health) PIP expected at September Board for approval.</a:t>
                      </a:r>
                    </a:p>
                    <a:p>
                      <a:pPr marL="285750" indent="-285750">
                        <a:buFont typeface="Arial" panose="020B0604020202020204" pitchFamily="34" charset="0"/>
                        <a:buChar char="•"/>
                      </a:pPr>
                      <a:r>
                        <a:rPr lang="en-GB" sz="1100" baseline="0">
                          <a:latin typeface="+mj-lt"/>
                          <a:cs typeface="Calibri" panose="020F0502020204030204" pitchFamily="34" charset="0"/>
                        </a:rPr>
                        <a:t>Overview of the prevention workstream of the CYP Mental Health Programme received at the July 2023 Board meeting.</a:t>
                      </a:r>
                    </a:p>
                    <a:p>
                      <a:pPr marL="285750" indent="-285750">
                        <a:buFont typeface="Arial" panose="020B0604020202020204" pitchFamily="34" charset="0"/>
                        <a:buChar char="•"/>
                      </a:pPr>
                      <a:r>
                        <a:rPr lang="en-GB" sz="1100" baseline="0">
                          <a:latin typeface="+mj-lt"/>
                          <a:cs typeface="Calibri" panose="020F0502020204030204" pitchFamily="34" charset="0"/>
                        </a:rPr>
                        <a:t>System wide Infant Mortality Steering Group to be re-instated during September 2023.</a:t>
                      </a:r>
                      <a:endParaRPr lang="en-GB" sz="1100">
                        <a:latin typeface="+mj-lt"/>
                        <a:cs typeface="Calibri" panose="020F0502020204030204" pitchFamily="34" charset="0"/>
                      </a:endParaRPr>
                    </a:p>
                  </a:txBody>
                  <a:tcPr/>
                </a:tc>
                <a:tc>
                  <a:txBody>
                    <a:bodyPr/>
                    <a:lstStyle/>
                    <a:p>
                      <a:pPr marL="285750" indent="-285750">
                        <a:buFont typeface="Arial" panose="020B0604020202020204" pitchFamily="34" charset="0"/>
                        <a:buChar char="•"/>
                      </a:pPr>
                      <a:r>
                        <a:rPr lang="en-GB" sz="1100" baseline="0">
                          <a:latin typeface="+mj-lt"/>
                          <a:cs typeface="Calibri" panose="020F0502020204030204" pitchFamily="34" charset="0"/>
                        </a:rPr>
                        <a:t>Asthma Clinical Lead post recruited to and has commenced in post.</a:t>
                      </a:r>
                    </a:p>
                    <a:p>
                      <a:pPr marL="285750" indent="-285750">
                        <a:buFont typeface="Arial" panose="020B0604020202020204" pitchFamily="34" charset="0"/>
                        <a:buChar char="•"/>
                      </a:pPr>
                      <a:r>
                        <a:rPr lang="en-GB" sz="1100" baseline="0">
                          <a:latin typeface="+mj-lt"/>
                          <a:cs typeface="Calibri" panose="020F0502020204030204" pitchFamily="34" charset="0"/>
                        </a:rPr>
                        <a:t>Youth Workers in support of CYP diabetes out for recruitment.  Interviews early September.</a:t>
                      </a:r>
                    </a:p>
                  </a:txBody>
                  <a:tcPr/>
                </a:tc>
                <a:extLst>
                  <a:ext uri="{0D108BD9-81ED-4DB2-BD59-A6C34878D82A}">
                    <a16:rowId xmlns:a16="http://schemas.microsoft.com/office/drawing/2014/main" val="326037710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912216808"/>
              </p:ext>
            </p:extLst>
          </p:nvPr>
        </p:nvGraphicFramePr>
        <p:xfrm>
          <a:off x="144051" y="2309469"/>
          <a:ext cx="11985523" cy="1524000"/>
        </p:xfrm>
        <a:graphic>
          <a:graphicData uri="http://schemas.openxmlformats.org/drawingml/2006/table">
            <a:tbl>
              <a:tblPr firstRow="1" bandRow="1">
                <a:tableStyleId>{5C22544A-7EE6-4342-B048-85BDC9FD1C3A}</a:tableStyleId>
              </a:tblPr>
              <a:tblGrid>
                <a:gridCol w="3942736">
                  <a:extLst>
                    <a:ext uri="{9D8B030D-6E8A-4147-A177-3AD203B41FA5}">
                      <a16:colId xmlns:a16="http://schemas.microsoft.com/office/drawing/2014/main" val="4061580566"/>
                    </a:ext>
                  </a:extLst>
                </a:gridCol>
                <a:gridCol w="4375355">
                  <a:extLst>
                    <a:ext uri="{9D8B030D-6E8A-4147-A177-3AD203B41FA5}">
                      <a16:colId xmlns:a16="http://schemas.microsoft.com/office/drawing/2014/main" val="3425727998"/>
                    </a:ext>
                  </a:extLst>
                </a:gridCol>
                <a:gridCol w="3667432">
                  <a:extLst>
                    <a:ext uri="{9D8B030D-6E8A-4147-A177-3AD203B41FA5}">
                      <a16:colId xmlns:a16="http://schemas.microsoft.com/office/drawing/2014/main" val="4076478887"/>
                    </a:ext>
                  </a:extLst>
                </a:gridCol>
              </a:tblGrid>
              <a:tr h="238680">
                <a:tc>
                  <a:txBody>
                    <a:bodyPr/>
                    <a:lstStyle/>
                    <a:p>
                      <a:r>
                        <a:rPr lang="en-GB" sz="1100">
                          <a:latin typeface="+mj-lt"/>
                          <a:cs typeface="Calibri" panose="020F0502020204030204" pitchFamily="34" charset="0"/>
                        </a:rPr>
                        <a:t>QUALITY</a:t>
                      </a:r>
                    </a:p>
                  </a:txBody>
                  <a:tcPr>
                    <a:solidFill>
                      <a:srgbClr val="00B0F0"/>
                    </a:solidFill>
                  </a:tcPr>
                </a:tc>
                <a:tc>
                  <a:txBody>
                    <a:bodyPr/>
                    <a:lstStyle/>
                    <a:p>
                      <a:r>
                        <a:rPr lang="en-GB" sz="1100">
                          <a:latin typeface="+mj-lt"/>
                          <a:cs typeface="Calibri" panose="020F0502020204030204" pitchFamily="34" charset="0"/>
                        </a:rPr>
                        <a:t>FINANCE, CONTRACTING &amp;  PROCUREMENT</a:t>
                      </a:r>
                    </a:p>
                  </a:txBody>
                  <a:tcPr>
                    <a:solidFill>
                      <a:schemeClr val="accent1">
                        <a:lumMod val="75000"/>
                      </a:schemeClr>
                    </a:solidFill>
                  </a:tcPr>
                </a:tc>
                <a:tc>
                  <a:txBody>
                    <a:bodyPr/>
                    <a:lstStyle/>
                    <a:p>
                      <a:r>
                        <a:rPr lang="en-GB" sz="1100">
                          <a:latin typeface="+mj-lt"/>
                          <a:cs typeface="Calibri" panose="020F0502020204030204" pitchFamily="34" charset="0"/>
                        </a:rPr>
                        <a:t>REQUESTS FOR ANOTHER PORTFOLIO / ENABLER</a:t>
                      </a:r>
                    </a:p>
                  </a:txBody>
                  <a:tcPr>
                    <a:solidFill>
                      <a:srgbClr val="002060"/>
                    </a:solidFill>
                  </a:tcPr>
                </a:tc>
                <a:extLst>
                  <a:ext uri="{0D108BD9-81ED-4DB2-BD59-A6C34878D82A}">
                    <a16:rowId xmlns:a16="http://schemas.microsoft.com/office/drawing/2014/main" val="2146505360"/>
                  </a:ext>
                </a:extLst>
              </a:tr>
              <a:tr h="116532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latin typeface="+mj-lt"/>
                          <a:cs typeface="Calibri" panose="020F0502020204030204" pitchFamily="34" charset="0"/>
                        </a:rPr>
                        <a:t>QIA</a:t>
                      </a:r>
                      <a:r>
                        <a:rPr lang="en-GB" sz="1100" baseline="0">
                          <a:latin typeface="+mj-lt"/>
                          <a:cs typeface="Calibri" panose="020F0502020204030204" pitchFamily="34" charset="0"/>
                        </a:rPr>
                        <a:t> for Child Sex Exploitation going to panel 23/8/23</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u="none" baseline="0">
                          <a:solidFill>
                            <a:schemeClr val="tx1">
                              <a:lumMod val="95000"/>
                              <a:lumOff val="5000"/>
                            </a:schemeClr>
                          </a:solidFill>
                          <a:latin typeface="+mj-lt"/>
                          <a:cs typeface="Calibri" panose="020F0502020204030204" pitchFamily="34" charset="0"/>
                        </a:rPr>
                        <a:t>QIA for One Pscyhology pending safeguarding comments, not likely to require panel review</a:t>
                      </a:r>
                      <a:endParaRPr lang="en-GB" sz="1100">
                        <a:latin typeface="+mj-lt"/>
                        <a:cs typeface="Calibri" panose="020F0502020204030204" pitchFamily="34" charset="0"/>
                      </a:endParaRPr>
                    </a:p>
                  </a:txBody>
                  <a:tcPr/>
                </a:tc>
                <a:tc>
                  <a:txBody>
                    <a:bodyPr/>
                    <a:lstStyle/>
                    <a:p>
                      <a:pPr marL="285750" indent="-285750">
                        <a:buFont typeface="Arial" panose="020B0604020202020204" pitchFamily="34" charset="0"/>
                        <a:buChar char="•"/>
                      </a:pPr>
                      <a:r>
                        <a:rPr lang="en-GB" sz="1100">
                          <a:latin typeface="+mj-lt"/>
                          <a:cs typeface="Calibri" panose="020F0502020204030204" pitchFamily="34" charset="0"/>
                        </a:rPr>
                        <a:t>£19k funding agreed for Mental Health champions from NHSE to </a:t>
                      </a:r>
                      <a:r>
                        <a:rPr lang="en-GB" sz="1100" kern="1200">
                          <a:solidFill>
                            <a:schemeClr val="dk1"/>
                          </a:solidFill>
                          <a:latin typeface="+mj-lt"/>
                          <a:ea typeface="+mn-ea"/>
                          <a:cs typeface="Calibri" panose="020F0502020204030204" pitchFamily="34" charset="0"/>
                        </a:rPr>
                        <a:t>ensure that all children are appropriately supported in paediatric settings, with parity of esteem for mental health.</a:t>
                      </a:r>
                    </a:p>
                    <a:p>
                      <a:pPr marL="285750" indent="-285750">
                        <a:buFont typeface="Arial" panose="020B0604020202020204" pitchFamily="34" charset="0"/>
                        <a:buChar char="•"/>
                      </a:pPr>
                      <a:r>
                        <a:rPr lang="en-GB" sz="1100" kern="1200">
                          <a:solidFill>
                            <a:schemeClr val="dk1"/>
                          </a:solidFill>
                          <a:latin typeface="+mj-lt"/>
                          <a:ea typeface="+mn-ea"/>
                          <a:cs typeface="Calibri" panose="020F0502020204030204" pitchFamily="34" charset="0"/>
                        </a:rPr>
                        <a:t>Funding anticipated for SPOT PEWS</a:t>
                      </a:r>
                      <a:r>
                        <a:rPr lang="en-GB" sz="1100" kern="1200" baseline="0">
                          <a:solidFill>
                            <a:schemeClr val="dk1"/>
                          </a:solidFill>
                          <a:latin typeface="+mj-lt"/>
                          <a:ea typeface="+mn-ea"/>
                          <a:cs typeface="Calibri" panose="020F0502020204030204" pitchFamily="34" charset="0"/>
                        </a:rPr>
                        <a:t> (Paediatric Early Warning System) c£6k.</a:t>
                      </a:r>
                      <a:endParaRPr lang="en-GB" sz="1100" b="1" u="sng">
                        <a:solidFill>
                          <a:schemeClr val="tx1"/>
                        </a:solidFill>
                        <a:latin typeface="+mj-lt"/>
                        <a:cs typeface="Calibri" panose="020F0502020204030204" pitchFamily="34" charset="0"/>
                      </a:endParaRPr>
                    </a:p>
                  </a:txBody>
                  <a:tcPr/>
                </a:tc>
                <a:tc>
                  <a:txBody>
                    <a:bodyPr/>
                    <a:lstStyle/>
                    <a:p>
                      <a:pPr marL="285750" lvl="0" indent="-285750">
                        <a:buFont typeface="Arial" panose="020B0604020202020204" pitchFamily="34" charset="0"/>
                        <a:buChar char="•"/>
                      </a:pPr>
                      <a:r>
                        <a:rPr lang="en-GB" sz="1100">
                          <a:latin typeface="+mj-lt"/>
                          <a:cs typeface="Calibri" panose="020F0502020204030204" pitchFamily="34" charset="0"/>
                        </a:rPr>
                        <a:t>Need data analysis support from the IPH Portfolio in relation to the CorePlus5 agenda.</a:t>
                      </a:r>
                    </a:p>
                    <a:p>
                      <a:pPr marL="285750" lvl="0" indent="-285750">
                        <a:buFont typeface="Arial" panose="020B0604020202020204" pitchFamily="34" charset="0"/>
                        <a:buChar char="•"/>
                      </a:pPr>
                      <a:r>
                        <a:rPr lang="en-GB" sz="1100">
                          <a:solidFill>
                            <a:schemeClr val="tx1"/>
                          </a:solidFill>
                          <a:latin typeface="+mj-lt"/>
                          <a:cs typeface="Calibri" panose="020F0502020204030204" pitchFamily="34" charset="0"/>
                        </a:rPr>
                        <a:t>Elective Recovery is a concern – limited visibility from a CYP perspective.  This has been raised with the Planned Care portfolio.</a:t>
                      </a:r>
                    </a:p>
                    <a:p>
                      <a:pPr marL="285750" lvl="0" indent="-285750">
                        <a:buFont typeface="Arial" panose="020B0604020202020204" pitchFamily="34" charset="0"/>
                        <a:buChar char="•"/>
                      </a:pPr>
                      <a:r>
                        <a:rPr lang="en-GB" sz="1100">
                          <a:solidFill>
                            <a:schemeClr val="tx1"/>
                          </a:solidFill>
                          <a:latin typeface="+mj-lt"/>
                          <a:cs typeface="Calibri" panose="020F0502020204030204" pitchFamily="34" charset="0"/>
                        </a:rPr>
                        <a:t>Board request for oversight</a:t>
                      </a:r>
                      <a:r>
                        <a:rPr lang="en-GB" sz="1100" baseline="0">
                          <a:solidFill>
                            <a:schemeClr val="tx1"/>
                          </a:solidFill>
                          <a:latin typeface="+mj-lt"/>
                          <a:cs typeface="Calibri" panose="020F0502020204030204" pitchFamily="34" charset="0"/>
                        </a:rPr>
                        <a:t> and understanding of maternity issues relevant to CYP Programme.</a:t>
                      </a:r>
                      <a:endParaRPr lang="en-GB" sz="1100">
                        <a:latin typeface="+mj-lt"/>
                        <a:cs typeface="Calibri" panose="020F0502020204030204" pitchFamily="34" charset="0"/>
                      </a:endParaRPr>
                    </a:p>
                  </a:txBody>
                  <a:tcPr/>
                </a:tc>
                <a:extLst>
                  <a:ext uri="{0D108BD9-81ED-4DB2-BD59-A6C34878D82A}">
                    <a16:rowId xmlns:a16="http://schemas.microsoft.com/office/drawing/2014/main" val="3222357932"/>
                  </a:ext>
                </a:extLst>
              </a:tr>
            </a:tbl>
          </a:graphicData>
        </a:graphic>
      </p:graphicFrame>
      <p:graphicFrame>
        <p:nvGraphicFramePr>
          <p:cNvPr id="5" name="Content Placeholder 5"/>
          <p:cNvGraphicFramePr>
            <a:graphicFrameLocks noGrp="1"/>
          </p:cNvGraphicFramePr>
          <p:nvPr>
            <p:ph sz="half" idx="2"/>
            <p:extLst>
              <p:ext uri="{D42A27DB-BD31-4B8C-83A1-F6EECF244321}">
                <p14:modId xmlns:p14="http://schemas.microsoft.com/office/powerpoint/2010/main" val="18802603"/>
              </p:ext>
            </p:extLst>
          </p:nvPr>
        </p:nvGraphicFramePr>
        <p:xfrm>
          <a:off x="144051" y="3833469"/>
          <a:ext cx="11998323" cy="540000"/>
        </p:xfrm>
        <a:graphic>
          <a:graphicData uri="http://schemas.openxmlformats.org/drawingml/2006/table">
            <a:tbl>
              <a:tblPr firstRow="1" bandRow="1">
                <a:tableStyleId>{5C22544A-7EE6-4342-B048-85BDC9FD1C3A}</a:tableStyleId>
              </a:tblPr>
              <a:tblGrid>
                <a:gridCol w="11998323">
                  <a:extLst>
                    <a:ext uri="{9D8B030D-6E8A-4147-A177-3AD203B41FA5}">
                      <a16:colId xmlns:a16="http://schemas.microsoft.com/office/drawing/2014/main" val="2242980742"/>
                    </a:ext>
                  </a:extLst>
                </a:gridCol>
              </a:tblGrid>
              <a:tr h="270000">
                <a:tc>
                  <a:txBody>
                    <a:bodyPr/>
                    <a:lstStyle/>
                    <a:p>
                      <a:r>
                        <a:rPr lang="en-GB" sz="1100">
                          <a:latin typeface="+mj-lt"/>
                          <a:cs typeface="Calibri" panose="020F0502020204030204" pitchFamily="34" charset="0"/>
                        </a:rPr>
                        <a:t>ESCALATIONS</a:t>
                      </a:r>
                    </a:p>
                  </a:txBody>
                  <a:tcPr>
                    <a:solidFill>
                      <a:srgbClr val="FF0000"/>
                    </a:solidFill>
                  </a:tcPr>
                </a:tc>
                <a:extLst>
                  <a:ext uri="{0D108BD9-81ED-4DB2-BD59-A6C34878D82A}">
                    <a16:rowId xmlns:a16="http://schemas.microsoft.com/office/drawing/2014/main" val="3168321068"/>
                  </a:ext>
                </a:extLst>
              </a:tr>
              <a:tr h="270000">
                <a:tc>
                  <a:txBody>
                    <a:bodyPr/>
                    <a:lstStyle/>
                    <a:p>
                      <a:pPr marL="171450" indent="-171450">
                        <a:buFont typeface="Arial" panose="020B0604020202020204" pitchFamily="34" charset="0"/>
                        <a:buChar char="•"/>
                      </a:pPr>
                      <a:r>
                        <a:rPr lang="en-GB" sz="1100">
                          <a:latin typeface="+mj-lt"/>
                          <a:cs typeface="Calibri" panose="020F0502020204030204" pitchFamily="34" charset="0"/>
                        </a:rPr>
                        <a:t>None</a:t>
                      </a:r>
                    </a:p>
                  </a:txBody>
                  <a:tcPr/>
                </a:tc>
                <a:extLst>
                  <a:ext uri="{0D108BD9-81ED-4DB2-BD59-A6C34878D82A}">
                    <a16:rowId xmlns:a16="http://schemas.microsoft.com/office/drawing/2014/main" val="3260377104"/>
                  </a:ext>
                </a:extLst>
              </a:tr>
            </a:tbl>
          </a:graphicData>
        </a:graphic>
      </p:graphicFrame>
      <p:sp>
        <p:nvSpPr>
          <p:cNvPr id="3" name="Footer Placeholder 4">
            <a:extLst>
              <a:ext uri="{FF2B5EF4-FFF2-40B4-BE49-F238E27FC236}">
                <a16:creationId xmlns:a16="http://schemas.microsoft.com/office/drawing/2014/main" id="{D7E0A538-631F-F999-B377-09C9C30A7AF3}"/>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27589184-F3EB-84AE-4987-6EDD8751FFCA}"/>
              </a:ext>
            </a:extLst>
          </p:cNvPr>
          <p:cNvSpPr>
            <a:spLocks noGrp="1"/>
          </p:cNvSpPr>
          <p:nvPr>
            <p:ph type="sldNum" sz="quarter" idx="12"/>
          </p:nvPr>
        </p:nvSpPr>
        <p:spPr>
          <a:xfrm>
            <a:off x="8610600" y="6460600"/>
            <a:ext cx="2743200" cy="276993"/>
          </a:xfrm>
        </p:spPr>
        <p:txBody>
          <a:bodyPr/>
          <a:lstStyle/>
          <a:p>
            <a:fld id="{CD8E907E-315C-F745-8CA6-CE49E976B740}" type="slidenum">
              <a:rPr lang="en-US" dirty="0" smtClean="0">
                <a:latin typeface="Arial" panose="020B0604020202020204" pitchFamily="34" charset="0"/>
                <a:cs typeface="Arial" panose="020B0604020202020204" pitchFamily="34" charset="0"/>
              </a:rPr>
              <a:pPr/>
              <a:t>12</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2808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F8162E70-0F4F-CEB7-DDA7-4082C30F547C}"/>
              </a:ext>
            </a:extLst>
          </p:cNvPr>
          <p:cNvGraphicFramePr>
            <a:graphicFrameLocks noGrp="1"/>
          </p:cNvGraphicFramePr>
          <p:nvPr>
            <p:extLst>
              <p:ext uri="{D42A27DB-BD31-4B8C-83A1-F6EECF244321}">
                <p14:modId xmlns:p14="http://schemas.microsoft.com/office/powerpoint/2010/main" val="147513448"/>
              </p:ext>
            </p:extLst>
          </p:nvPr>
        </p:nvGraphicFramePr>
        <p:xfrm>
          <a:off x="331853" y="576290"/>
          <a:ext cx="6225664" cy="1889760"/>
        </p:xfrm>
        <a:graphic>
          <a:graphicData uri="http://schemas.openxmlformats.org/drawingml/2006/table">
            <a:tbl>
              <a:tblPr firstRow="1" bandRow="1">
                <a:tableStyleId>{5C22544A-7EE6-4342-B048-85BDC9FD1C3A}</a:tableStyleId>
              </a:tblPr>
              <a:tblGrid>
                <a:gridCol w="4426361">
                  <a:extLst>
                    <a:ext uri="{9D8B030D-6E8A-4147-A177-3AD203B41FA5}">
                      <a16:colId xmlns:a16="http://schemas.microsoft.com/office/drawing/2014/main" val="3115241511"/>
                    </a:ext>
                  </a:extLst>
                </a:gridCol>
                <a:gridCol w="1799303">
                  <a:extLst>
                    <a:ext uri="{9D8B030D-6E8A-4147-A177-3AD203B41FA5}">
                      <a16:colId xmlns:a16="http://schemas.microsoft.com/office/drawing/2014/main" val="457782981"/>
                    </a:ext>
                  </a:extLst>
                </a:gridCol>
              </a:tblGrid>
              <a:tr h="236903">
                <a:tc>
                  <a:txBody>
                    <a:bodyPr/>
                    <a:lstStyle/>
                    <a:p>
                      <a:r>
                        <a:rPr lang="en-GB" sz="1100">
                          <a:latin typeface="+mj-lt"/>
                          <a:cs typeface="Calibri" panose="020F0502020204030204" pitchFamily="34" charset="0"/>
                        </a:rPr>
                        <a:t>PROJECTS</a:t>
                      </a:r>
                    </a:p>
                  </a:txBody>
                  <a:tcPr/>
                </a:tc>
                <a:tc>
                  <a:txBody>
                    <a:bodyPr/>
                    <a:lstStyle/>
                    <a:p>
                      <a:r>
                        <a:rPr lang="en-GB" sz="1100">
                          <a:latin typeface="+mj-lt"/>
                          <a:cs typeface="Calibri" panose="020F0502020204030204" pitchFamily="34" charset="0"/>
                        </a:rPr>
                        <a:t>RAG STATUS</a:t>
                      </a:r>
                    </a:p>
                  </a:txBody>
                  <a:tcPr/>
                </a:tc>
                <a:extLst>
                  <a:ext uri="{0D108BD9-81ED-4DB2-BD59-A6C34878D82A}">
                    <a16:rowId xmlns:a16="http://schemas.microsoft.com/office/drawing/2014/main" val="386899906"/>
                  </a:ext>
                </a:extLst>
              </a:tr>
              <a:tr h="236903">
                <a:tc>
                  <a:txBody>
                    <a:bodyPr/>
                    <a:lstStyle/>
                    <a:p>
                      <a:r>
                        <a:rPr lang="en-GB" sz="1100">
                          <a:latin typeface="+mj-lt"/>
                          <a:cs typeface="Calibri" panose="020F0502020204030204" pitchFamily="34" charset="0"/>
                        </a:rPr>
                        <a:t>Diabetes Care Bundle</a:t>
                      </a:r>
                    </a:p>
                  </a:txBody>
                  <a:tcPr/>
                </a:tc>
                <a:tc>
                  <a:txBody>
                    <a:bodyPr/>
                    <a:lstStyle/>
                    <a:p>
                      <a:r>
                        <a:rPr lang="en-GB" sz="1100">
                          <a:latin typeface="+mj-lt"/>
                          <a:cs typeface="Calibri" panose="020F0502020204030204" pitchFamily="34" charset="0"/>
                        </a:rPr>
                        <a:t>Awaiting NHSE guidance</a:t>
                      </a:r>
                    </a:p>
                  </a:txBody>
                  <a:tcPr>
                    <a:solidFill>
                      <a:srgbClr val="FFC000"/>
                    </a:solidFill>
                  </a:tcPr>
                </a:tc>
                <a:extLst>
                  <a:ext uri="{0D108BD9-81ED-4DB2-BD59-A6C34878D82A}">
                    <a16:rowId xmlns:a16="http://schemas.microsoft.com/office/drawing/2014/main" val="2264847321"/>
                  </a:ext>
                </a:extLst>
              </a:tr>
              <a:tr h="236903">
                <a:tc>
                  <a:txBody>
                    <a:bodyPr/>
                    <a:lstStyle/>
                    <a:p>
                      <a:r>
                        <a:rPr lang="en-GB" sz="1100">
                          <a:latin typeface="+mj-lt"/>
                          <a:cs typeface="Calibri" panose="020F0502020204030204" pitchFamily="34" charset="0"/>
                        </a:rPr>
                        <a:t>Epilepsy Care Bundle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latin typeface="+mj-lt"/>
                          <a:cs typeface="Calibri" panose="020F0502020204030204" pitchFamily="34" charset="0"/>
                        </a:rPr>
                        <a:t>Awaiting NHSE guidance</a:t>
                      </a:r>
                      <a:endParaRPr kumimoji="0" lang="en-GB" sz="1100" b="0" i="0" u="none" strike="noStrike" kern="1200" cap="none" spc="0" normalizeH="0" baseline="0" noProof="0">
                        <a:ln>
                          <a:noFill/>
                        </a:ln>
                        <a:solidFill>
                          <a:prstClr val="black"/>
                        </a:solidFill>
                        <a:effectLst/>
                        <a:uLnTx/>
                        <a:uFillTx/>
                        <a:latin typeface="+mj-lt"/>
                        <a:ea typeface="+mn-ea"/>
                        <a:cs typeface="Calibri" panose="020F0502020204030204" pitchFamily="34" charset="0"/>
                      </a:endParaRPr>
                    </a:p>
                  </a:txBody>
                  <a:tcPr>
                    <a:solidFill>
                      <a:srgbClr val="FFC000"/>
                    </a:solidFill>
                  </a:tcPr>
                </a:tc>
                <a:extLst>
                  <a:ext uri="{0D108BD9-81ED-4DB2-BD59-A6C34878D82A}">
                    <a16:rowId xmlns:a16="http://schemas.microsoft.com/office/drawing/2014/main" val="426534903"/>
                  </a:ext>
                </a:extLst>
              </a:tr>
              <a:tr h="390194">
                <a:tc>
                  <a:txBody>
                    <a:bodyPr/>
                    <a:lstStyle/>
                    <a:p>
                      <a:r>
                        <a:rPr lang="en-GB" sz="1100">
                          <a:latin typeface="+mj-lt"/>
                          <a:cs typeface="Calibri" panose="020F0502020204030204" pitchFamily="34" charset="0"/>
                        </a:rPr>
                        <a:t>Best start in life - improve the survival of babies and young children to reduce infant mortality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latin typeface="+mj-lt"/>
                          <a:cs typeface="Calibri" panose="020F0502020204030204" pitchFamily="34" charset="0"/>
                        </a:rPr>
                        <a:t>In Initiation</a:t>
                      </a:r>
                      <a:endParaRPr kumimoji="0" lang="en-GB" sz="1100" b="0" i="0" u="none" strike="noStrike" kern="1200" cap="none" spc="0" normalizeH="0" baseline="0" noProof="0">
                        <a:ln>
                          <a:noFill/>
                        </a:ln>
                        <a:solidFill>
                          <a:prstClr val="black"/>
                        </a:solidFill>
                        <a:effectLst/>
                        <a:uLnTx/>
                        <a:uFillTx/>
                        <a:latin typeface="+mj-lt"/>
                        <a:ea typeface="+mn-ea"/>
                        <a:cs typeface="Calibri" panose="020F0502020204030204" pitchFamily="34" charset="0"/>
                      </a:endParaRPr>
                    </a:p>
                  </a:txBody>
                  <a:tcPr>
                    <a:solidFill>
                      <a:srgbClr val="DB50EA"/>
                    </a:solidFill>
                  </a:tcPr>
                </a:tc>
                <a:extLst>
                  <a:ext uri="{0D108BD9-81ED-4DB2-BD59-A6C34878D82A}">
                    <a16:rowId xmlns:a16="http://schemas.microsoft.com/office/drawing/2014/main" val="2355163987"/>
                  </a:ext>
                </a:extLst>
              </a:tr>
              <a:tr h="390194">
                <a:tc>
                  <a:txBody>
                    <a:bodyPr/>
                    <a:lstStyle/>
                    <a:p>
                      <a:r>
                        <a:rPr lang="en-GB" sz="1100">
                          <a:latin typeface="+mj-lt"/>
                          <a:cs typeface="Calibri" panose="020F0502020204030204" pitchFamily="34" charset="0"/>
                        </a:rPr>
                        <a:t>Increase the number of children and young people achieving and sustaining a healthy weight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latin typeface="+mj-lt"/>
                          <a:cs typeface="Calibri" panose="020F0502020204030204" pitchFamily="34" charset="0"/>
                        </a:rPr>
                        <a:t>In Initiation</a:t>
                      </a:r>
                      <a:endParaRPr kumimoji="0" lang="en-GB" sz="1100" b="0" i="0" u="none" strike="noStrike" kern="1200" cap="none" spc="0" normalizeH="0" baseline="0" noProof="0">
                        <a:ln>
                          <a:noFill/>
                        </a:ln>
                        <a:solidFill>
                          <a:prstClr val="black"/>
                        </a:solidFill>
                        <a:effectLst/>
                        <a:uLnTx/>
                        <a:uFillTx/>
                        <a:latin typeface="+mj-lt"/>
                        <a:ea typeface="+mn-ea"/>
                        <a:cs typeface="Calibri" panose="020F0502020204030204" pitchFamily="34" charset="0"/>
                      </a:endParaRPr>
                    </a:p>
                  </a:txBody>
                  <a:tcPr>
                    <a:solidFill>
                      <a:srgbClr val="DB50EA"/>
                    </a:solidFill>
                  </a:tcPr>
                </a:tc>
                <a:extLst>
                  <a:ext uri="{0D108BD9-81ED-4DB2-BD59-A6C34878D82A}">
                    <a16:rowId xmlns:a16="http://schemas.microsoft.com/office/drawing/2014/main" val="1923045970"/>
                  </a:ext>
                </a:extLst>
              </a:tr>
              <a:tr h="236903">
                <a:tc>
                  <a:txBody>
                    <a:bodyPr/>
                    <a:lstStyle/>
                    <a:p>
                      <a:r>
                        <a:rPr lang="en-GB" sz="1100">
                          <a:latin typeface="+mj-lt"/>
                          <a:cs typeface="Calibri" panose="020F0502020204030204" pitchFamily="34" charset="0"/>
                        </a:rPr>
                        <a:t>Complex CYP (Mental Health)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latin typeface="+mj-lt"/>
                          <a:cs typeface="Calibri" panose="020F0502020204030204" pitchFamily="34" charset="0"/>
                        </a:rPr>
                        <a:t>In Initiation</a:t>
                      </a:r>
                      <a:endParaRPr kumimoji="0" lang="en-GB" sz="1100" b="0" i="0" u="none" strike="noStrike" kern="1200" cap="none" spc="0" normalizeH="0" baseline="0" noProof="0">
                        <a:ln>
                          <a:noFill/>
                        </a:ln>
                        <a:solidFill>
                          <a:prstClr val="black"/>
                        </a:solidFill>
                        <a:effectLst/>
                        <a:uLnTx/>
                        <a:uFillTx/>
                        <a:latin typeface="+mj-lt"/>
                        <a:ea typeface="+mn-ea"/>
                        <a:cs typeface="Calibri" panose="020F0502020204030204" pitchFamily="34" charset="0"/>
                      </a:endParaRPr>
                    </a:p>
                  </a:txBody>
                  <a:tcPr>
                    <a:solidFill>
                      <a:srgbClr val="DB50EA"/>
                    </a:solidFill>
                  </a:tcPr>
                </a:tc>
                <a:extLst>
                  <a:ext uri="{0D108BD9-81ED-4DB2-BD59-A6C34878D82A}">
                    <a16:rowId xmlns:a16="http://schemas.microsoft.com/office/drawing/2014/main" val="2998163230"/>
                  </a:ext>
                </a:extLst>
              </a:tr>
            </a:tbl>
          </a:graphicData>
        </a:graphic>
      </p:graphicFrame>
      <p:graphicFrame>
        <p:nvGraphicFramePr>
          <p:cNvPr id="6" name="Table 5">
            <a:extLst>
              <a:ext uri="{FF2B5EF4-FFF2-40B4-BE49-F238E27FC236}">
                <a16:creationId xmlns:a16="http://schemas.microsoft.com/office/drawing/2014/main" id="{6EC5E27B-83E5-2B2E-0C63-D4B4CD634089}"/>
              </a:ext>
            </a:extLst>
          </p:cNvPr>
          <p:cNvGraphicFramePr>
            <a:graphicFrameLocks noGrp="1"/>
          </p:cNvGraphicFramePr>
          <p:nvPr>
            <p:extLst>
              <p:ext uri="{D42A27DB-BD31-4B8C-83A1-F6EECF244321}">
                <p14:modId xmlns:p14="http://schemas.microsoft.com/office/powerpoint/2010/main" val="158075976"/>
              </p:ext>
            </p:extLst>
          </p:nvPr>
        </p:nvGraphicFramePr>
        <p:xfrm>
          <a:off x="6684579" y="572501"/>
          <a:ext cx="5376380" cy="685800"/>
        </p:xfrm>
        <a:graphic>
          <a:graphicData uri="http://schemas.openxmlformats.org/drawingml/2006/table">
            <a:tbl>
              <a:tblPr firstRow="1" bandRow="1">
                <a:tableStyleId>{5C22544A-7EE6-4342-B048-85BDC9FD1C3A}</a:tableStyleId>
              </a:tblPr>
              <a:tblGrid>
                <a:gridCol w="4078014">
                  <a:extLst>
                    <a:ext uri="{9D8B030D-6E8A-4147-A177-3AD203B41FA5}">
                      <a16:colId xmlns:a16="http://schemas.microsoft.com/office/drawing/2014/main" val="3115241511"/>
                    </a:ext>
                  </a:extLst>
                </a:gridCol>
                <a:gridCol w="1298366">
                  <a:extLst>
                    <a:ext uri="{9D8B030D-6E8A-4147-A177-3AD203B41FA5}">
                      <a16:colId xmlns:a16="http://schemas.microsoft.com/office/drawing/2014/main" val="457782981"/>
                    </a:ext>
                  </a:extLst>
                </a:gridCol>
              </a:tblGrid>
              <a:tr h="244800">
                <a:tc>
                  <a:txBody>
                    <a:bodyPr/>
                    <a:lstStyle/>
                    <a:p>
                      <a:r>
                        <a:rPr lang="en-GB" sz="1100">
                          <a:latin typeface="+mj-lt"/>
                          <a:cs typeface="Calibri" panose="020F0502020204030204" pitchFamily="34" charset="0"/>
                        </a:rPr>
                        <a:t>PROVIDER COLLABORATIVE OPPORTUNITIES</a:t>
                      </a:r>
                    </a:p>
                  </a:txBody>
                  <a:tcPr/>
                </a:tc>
                <a:tc>
                  <a:txBody>
                    <a:bodyPr/>
                    <a:lstStyle/>
                    <a:p>
                      <a:r>
                        <a:rPr lang="en-GB" sz="1100">
                          <a:latin typeface="+mj-lt"/>
                          <a:cs typeface="Calibri" panose="020F0502020204030204" pitchFamily="34" charset="0"/>
                        </a:rPr>
                        <a:t>RAG STATUS</a:t>
                      </a:r>
                    </a:p>
                  </a:txBody>
                  <a:tcPr/>
                </a:tc>
                <a:extLst>
                  <a:ext uri="{0D108BD9-81ED-4DB2-BD59-A6C34878D82A}">
                    <a16:rowId xmlns:a16="http://schemas.microsoft.com/office/drawing/2014/main" val="386899906"/>
                  </a:ext>
                </a:extLst>
              </a:tr>
              <a:tr h="403200">
                <a:tc>
                  <a:txBody>
                    <a:bodyPr/>
                    <a:lstStyle/>
                    <a:p>
                      <a:r>
                        <a:rPr lang="en-GB" sz="1100">
                          <a:latin typeface="+mj-lt"/>
                          <a:cs typeface="Calibri" panose="020F0502020204030204" pitchFamily="34" charset="0"/>
                        </a:rPr>
                        <a:t>Asthma Care Bundle</a:t>
                      </a:r>
                    </a:p>
                  </a:txBody>
                  <a:tcPr/>
                </a:tc>
                <a:tc>
                  <a:txBody>
                    <a:bodyPr/>
                    <a:lstStyle/>
                    <a:p>
                      <a:r>
                        <a:rPr lang="en-GB" sz="1100">
                          <a:solidFill>
                            <a:schemeClr val="tx1"/>
                          </a:solidFill>
                          <a:latin typeface="+mj-lt"/>
                          <a:cs typeface="Calibri" panose="020F0502020204030204" pitchFamily="34" charset="0"/>
                        </a:rPr>
                        <a:t>Stage 3</a:t>
                      </a:r>
                    </a:p>
                    <a:p>
                      <a:r>
                        <a:rPr lang="en-GB" sz="1100">
                          <a:solidFill>
                            <a:schemeClr val="tx1"/>
                          </a:solidFill>
                          <a:latin typeface="+mj-lt"/>
                          <a:cs typeface="Calibri" panose="020F0502020204030204" pitchFamily="34" charset="0"/>
                        </a:rPr>
                        <a:t>Mobilisation</a:t>
                      </a:r>
                    </a:p>
                  </a:txBody>
                  <a:tcPr>
                    <a:solidFill>
                      <a:srgbClr val="92D050"/>
                    </a:solidFill>
                  </a:tcPr>
                </a:tc>
                <a:extLst>
                  <a:ext uri="{0D108BD9-81ED-4DB2-BD59-A6C34878D82A}">
                    <a16:rowId xmlns:a16="http://schemas.microsoft.com/office/drawing/2014/main" val="426534903"/>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266215459"/>
              </p:ext>
            </p:extLst>
          </p:nvPr>
        </p:nvGraphicFramePr>
        <p:xfrm>
          <a:off x="336116" y="3429000"/>
          <a:ext cx="11724843" cy="2346960"/>
        </p:xfrm>
        <a:graphic>
          <a:graphicData uri="http://schemas.openxmlformats.org/drawingml/2006/table">
            <a:tbl>
              <a:tblPr firstRow="1" firstCol="1" bandRow="1"/>
              <a:tblGrid>
                <a:gridCol w="2872864">
                  <a:extLst>
                    <a:ext uri="{9D8B030D-6E8A-4147-A177-3AD203B41FA5}">
                      <a16:colId xmlns:a16="http://schemas.microsoft.com/office/drawing/2014/main" val="2574349364"/>
                    </a:ext>
                  </a:extLst>
                </a:gridCol>
                <a:gridCol w="894736">
                  <a:extLst>
                    <a:ext uri="{9D8B030D-6E8A-4147-A177-3AD203B41FA5}">
                      <a16:colId xmlns:a16="http://schemas.microsoft.com/office/drawing/2014/main" val="528744433"/>
                    </a:ext>
                  </a:extLst>
                </a:gridCol>
                <a:gridCol w="875071">
                  <a:extLst>
                    <a:ext uri="{9D8B030D-6E8A-4147-A177-3AD203B41FA5}">
                      <a16:colId xmlns:a16="http://schemas.microsoft.com/office/drawing/2014/main" val="2029256171"/>
                    </a:ext>
                  </a:extLst>
                </a:gridCol>
                <a:gridCol w="453996">
                  <a:extLst>
                    <a:ext uri="{9D8B030D-6E8A-4147-A177-3AD203B41FA5}">
                      <a16:colId xmlns:a16="http://schemas.microsoft.com/office/drawing/2014/main" val="2838992452"/>
                    </a:ext>
                  </a:extLst>
                </a:gridCol>
                <a:gridCol w="552348">
                  <a:extLst>
                    <a:ext uri="{9D8B030D-6E8A-4147-A177-3AD203B41FA5}">
                      <a16:colId xmlns:a16="http://schemas.microsoft.com/office/drawing/2014/main" val="2954560695"/>
                    </a:ext>
                  </a:extLst>
                </a:gridCol>
                <a:gridCol w="552348">
                  <a:extLst>
                    <a:ext uri="{9D8B030D-6E8A-4147-A177-3AD203B41FA5}">
                      <a16:colId xmlns:a16="http://schemas.microsoft.com/office/drawing/2014/main" val="498974883"/>
                    </a:ext>
                  </a:extLst>
                </a:gridCol>
                <a:gridCol w="552348">
                  <a:extLst>
                    <a:ext uri="{9D8B030D-6E8A-4147-A177-3AD203B41FA5}">
                      <a16:colId xmlns:a16="http://schemas.microsoft.com/office/drawing/2014/main" val="1581828140"/>
                    </a:ext>
                  </a:extLst>
                </a:gridCol>
                <a:gridCol w="552348">
                  <a:extLst>
                    <a:ext uri="{9D8B030D-6E8A-4147-A177-3AD203B41FA5}">
                      <a16:colId xmlns:a16="http://schemas.microsoft.com/office/drawing/2014/main" val="4265997209"/>
                    </a:ext>
                  </a:extLst>
                </a:gridCol>
                <a:gridCol w="552348">
                  <a:extLst>
                    <a:ext uri="{9D8B030D-6E8A-4147-A177-3AD203B41FA5}">
                      <a16:colId xmlns:a16="http://schemas.microsoft.com/office/drawing/2014/main" val="79618201"/>
                    </a:ext>
                  </a:extLst>
                </a:gridCol>
                <a:gridCol w="552348">
                  <a:extLst>
                    <a:ext uri="{9D8B030D-6E8A-4147-A177-3AD203B41FA5}">
                      <a16:colId xmlns:a16="http://schemas.microsoft.com/office/drawing/2014/main" val="4137588363"/>
                    </a:ext>
                  </a:extLst>
                </a:gridCol>
                <a:gridCol w="552348">
                  <a:extLst>
                    <a:ext uri="{9D8B030D-6E8A-4147-A177-3AD203B41FA5}">
                      <a16:colId xmlns:a16="http://schemas.microsoft.com/office/drawing/2014/main" val="3731694467"/>
                    </a:ext>
                  </a:extLst>
                </a:gridCol>
                <a:gridCol w="552348">
                  <a:extLst>
                    <a:ext uri="{9D8B030D-6E8A-4147-A177-3AD203B41FA5}">
                      <a16:colId xmlns:a16="http://schemas.microsoft.com/office/drawing/2014/main" val="3039972240"/>
                    </a:ext>
                  </a:extLst>
                </a:gridCol>
                <a:gridCol w="552348">
                  <a:extLst>
                    <a:ext uri="{9D8B030D-6E8A-4147-A177-3AD203B41FA5}">
                      <a16:colId xmlns:a16="http://schemas.microsoft.com/office/drawing/2014/main" val="2519168466"/>
                    </a:ext>
                  </a:extLst>
                </a:gridCol>
                <a:gridCol w="552348">
                  <a:extLst>
                    <a:ext uri="{9D8B030D-6E8A-4147-A177-3AD203B41FA5}">
                      <a16:colId xmlns:a16="http://schemas.microsoft.com/office/drawing/2014/main" val="430180751"/>
                    </a:ext>
                  </a:extLst>
                </a:gridCol>
                <a:gridCol w="552348">
                  <a:extLst>
                    <a:ext uri="{9D8B030D-6E8A-4147-A177-3AD203B41FA5}">
                      <a16:colId xmlns:a16="http://schemas.microsoft.com/office/drawing/2014/main" val="680308281"/>
                    </a:ext>
                  </a:extLst>
                </a:gridCol>
                <a:gridCol w="552348">
                  <a:extLst>
                    <a:ext uri="{9D8B030D-6E8A-4147-A177-3AD203B41FA5}">
                      <a16:colId xmlns:a16="http://schemas.microsoft.com/office/drawing/2014/main" val="4029633975"/>
                    </a:ext>
                  </a:extLst>
                </a:gridCol>
              </a:tblGrid>
              <a:tr h="324000">
                <a:tc>
                  <a:txBody>
                    <a:bodyPr/>
                    <a:lstStyle/>
                    <a:p>
                      <a:pPr algn="ctr">
                        <a:spcAft>
                          <a:spcPts val="0"/>
                        </a:spcAft>
                      </a:pPr>
                      <a:r>
                        <a:rPr lang="en-GB" sz="1100" b="1">
                          <a:solidFill>
                            <a:srgbClr val="FFFFFF"/>
                          </a:solidFill>
                          <a:effectLst/>
                          <a:latin typeface="+mj-lt"/>
                          <a:ea typeface="Calibri" panose="020F0502020204030204" pitchFamily="34" charset="0"/>
                        </a:rPr>
                        <a:t>KEY PORTFOLIO METRICS FOR MONITORING IN 23/24</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BASELINE</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TARGET (annual)</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Apr</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May</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Jun</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Jul</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Aug</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Sep</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Oct</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Nov</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Dec</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Jan</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Feb</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Mar</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lgn="ctr">
                        <a:spcAft>
                          <a:spcPts val="0"/>
                        </a:spcAft>
                      </a:pPr>
                      <a:r>
                        <a:rPr lang="en-GB" sz="1100" b="1">
                          <a:solidFill>
                            <a:srgbClr val="FFFFFF"/>
                          </a:solidFill>
                          <a:effectLst/>
                          <a:latin typeface="+mj-lt"/>
                          <a:ea typeface="Calibri" panose="020F0502020204030204" pitchFamily="34" charset="0"/>
                        </a:rPr>
                        <a:t>YTD</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extLst>
                  <a:ext uri="{0D108BD9-81ED-4DB2-BD59-A6C34878D82A}">
                    <a16:rowId xmlns:a16="http://schemas.microsoft.com/office/drawing/2014/main" val="731130957"/>
                  </a:ext>
                </a:extLst>
              </a:tr>
              <a:tr h="324000">
                <a:tc>
                  <a:txBody>
                    <a:bodyPr/>
                    <a:lstStyle/>
                    <a:p>
                      <a:pPr>
                        <a:spcAft>
                          <a:spcPts val="0"/>
                        </a:spcAft>
                      </a:pPr>
                      <a:r>
                        <a:rPr lang="en-GB" sz="1100">
                          <a:solidFill>
                            <a:srgbClr val="000000"/>
                          </a:solidFill>
                          <a:effectLst/>
                          <a:latin typeface="+mj-lt"/>
                          <a:ea typeface="Calibri" panose="020F0502020204030204" pitchFamily="34" charset="0"/>
                        </a:rPr>
                        <a:t>Reduce hospital admissions for diabetes (flat activity)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19/20</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52.9</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3.9</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3.9</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1.3</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9.1</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2675700671"/>
                  </a:ext>
                </a:extLst>
              </a:tr>
              <a:tr h="324000">
                <a:tc>
                  <a:txBody>
                    <a:bodyPr/>
                    <a:lstStyle/>
                    <a:p>
                      <a:pPr>
                        <a:spcAft>
                          <a:spcPts val="0"/>
                        </a:spcAft>
                      </a:pPr>
                      <a:r>
                        <a:rPr lang="en-GB" sz="1100">
                          <a:solidFill>
                            <a:srgbClr val="000000"/>
                          </a:solidFill>
                          <a:effectLst/>
                          <a:latin typeface="+mj-lt"/>
                          <a:ea typeface="Calibri" panose="020F0502020204030204" pitchFamily="34" charset="0"/>
                        </a:rPr>
                        <a:t>(Rates per 100,000 populated aged &lt;18 years below)</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23/24</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52.9</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2.6</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a:spcAft>
                          <a:spcPts val="0"/>
                        </a:spcAft>
                      </a:pPr>
                      <a:r>
                        <a:rPr lang="en-GB" sz="1100">
                          <a:solidFill>
                            <a:srgbClr val="000000"/>
                          </a:solidFill>
                          <a:effectLst/>
                          <a:latin typeface="+mj-lt"/>
                          <a:ea typeface="Calibri" panose="020F0502020204030204" pitchFamily="34" charset="0"/>
                        </a:rPr>
                        <a:t>4.3</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a:spcAft>
                          <a:spcPts val="0"/>
                        </a:spcAft>
                      </a:pPr>
                      <a:r>
                        <a:rPr lang="en-GB" sz="1100">
                          <a:solidFill>
                            <a:srgbClr val="000000"/>
                          </a:solidFill>
                          <a:effectLst/>
                          <a:latin typeface="+mj-lt"/>
                          <a:ea typeface="Calibri" panose="020F0502020204030204" pitchFamily="34" charset="0"/>
                        </a:rPr>
                        <a:t>2.6</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9.4</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1281425549"/>
                  </a:ext>
                </a:extLst>
              </a:tr>
              <a:tr h="324000">
                <a:tc>
                  <a:txBody>
                    <a:bodyPr/>
                    <a:lstStyle/>
                    <a:p>
                      <a:pPr>
                        <a:spcAft>
                          <a:spcPts val="0"/>
                        </a:spcAft>
                      </a:pPr>
                      <a:r>
                        <a:rPr lang="en-GB" sz="1100">
                          <a:solidFill>
                            <a:srgbClr val="000000"/>
                          </a:solidFill>
                          <a:effectLst/>
                          <a:latin typeface="+mj-lt"/>
                          <a:ea typeface="Calibri" panose="020F0502020204030204" pitchFamily="34" charset="0"/>
                        </a:rPr>
                        <a:t>Reduce hospital admission for epilepsy  (flat activity)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19/20</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83.6</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6.1</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8.7</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7.4</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22.2</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448622350"/>
                  </a:ext>
                </a:extLst>
              </a:tr>
              <a:tr h="324000">
                <a:tc>
                  <a:txBody>
                    <a:bodyPr/>
                    <a:lstStyle/>
                    <a:p>
                      <a:pPr>
                        <a:spcAft>
                          <a:spcPts val="0"/>
                        </a:spcAft>
                      </a:pPr>
                      <a:r>
                        <a:rPr lang="en-GB" sz="1100">
                          <a:solidFill>
                            <a:srgbClr val="000000"/>
                          </a:solidFill>
                          <a:effectLst/>
                          <a:latin typeface="+mj-lt"/>
                          <a:ea typeface="Calibri" panose="020F0502020204030204" pitchFamily="34" charset="0"/>
                        </a:rPr>
                        <a:t>(Rates per 100,000 populated aged &lt;18 years below)</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23/24</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83.6</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6.4</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a:spcAft>
                          <a:spcPts val="0"/>
                        </a:spcAft>
                      </a:pPr>
                      <a:r>
                        <a:rPr lang="en-GB" sz="1100">
                          <a:solidFill>
                            <a:srgbClr val="000000"/>
                          </a:solidFill>
                          <a:effectLst/>
                          <a:latin typeface="+mj-lt"/>
                          <a:ea typeface="Calibri" panose="020F0502020204030204" pitchFamily="34" charset="0"/>
                        </a:rPr>
                        <a:t>7.7</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a:spcAft>
                          <a:spcPts val="0"/>
                        </a:spcAft>
                      </a:pPr>
                      <a:r>
                        <a:rPr lang="en-GB" sz="1100">
                          <a:solidFill>
                            <a:srgbClr val="000000"/>
                          </a:solidFill>
                          <a:effectLst/>
                          <a:latin typeface="+mj-lt"/>
                          <a:ea typeface="Calibri" panose="020F0502020204030204" pitchFamily="34" charset="0"/>
                        </a:rPr>
                        <a:t>6.8</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20.9</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2330268096"/>
                  </a:ext>
                </a:extLst>
              </a:tr>
              <a:tr h="162000">
                <a:tc rowSpan="2">
                  <a:txBody>
                    <a:bodyPr/>
                    <a:lstStyle/>
                    <a:p>
                      <a:pPr>
                        <a:spcAft>
                          <a:spcPts val="0"/>
                        </a:spcAft>
                      </a:pPr>
                      <a:r>
                        <a:rPr lang="en-GB" sz="1100">
                          <a:solidFill>
                            <a:srgbClr val="000000"/>
                          </a:solidFill>
                          <a:effectLst/>
                          <a:latin typeface="+mj-lt"/>
                          <a:ea typeface="Calibri" panose="020F0502020204030204" pitchFamily="34" charset="0"/>
                        </a:rPr>
                        <a:t>Reduce hospital admission for asthma (flat activity) </a:t>
                      </a:r>
                    </a:p>
                    <a:p>
                      <a:pPr>
                        <a:spcAft>
                          <a:spcPts val="0"/>
                        </a:spcAft>
                      </a:pPr>
                      <a:r>
                        <a:rPr lang="en-GB" sz="1100">
                          <a:solidFill>
                            <a:srgbClr val="000000"/>
                          </a:solidFill>
                          <a:effectLst/>
                          <a:latin typeface="+mj-lt"/>
                          <a:ea typeface="Calibri" panose="020F0502020204030204" pitchFamily="34" charset="0"/>
                        </a:rPr>
                        <a:t>(Rates per 100,000 populated aged &lt;18 years below)</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19/20</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197.1</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14.8</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20.0</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11.3</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j-lt"/>
                          <a:ea typeface="Calibri" panose="020F0502020204030204" pitchFamily="34" charset="0"/>
                        </a:rPr>
                        <a:t>46.2</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2803764620"/>
                  </a:ext>
                </a:extLst>
              </a:tr>
              <a:tr h="486000">
                <a:tc vMerge="1">
                  <a:txBody>
                    <a:bodyPr/>
                    <a:lstStyle/>
                    <a:p>
                      <a:endParaRPr lang="en-GB"/>
                    </a:p>
                  </a:txBody>
                  <a:tcPr/>
                </a:tc>
                <a:tc>
                  <a:txBody>
                    <a:bodyPr/>
                    <a:lstStyle/>
                    <a:p>
                      <a:pPr algn="ctr">
                        <a:spcAft>
                          <a:spcPts val="0"/>
                        </a:spcAft>
                      </a:pPr>
                      <a:r>
                        <a:rPr lang="en-GB" sz="1100">
                          <a:solidFill>
                            <a:srgbClr val="000000"/>
                          </a:solidFill>
                          <a:effectLst/>
                          <a:latin typeface="+mj-lt"/>
                          <a:ea typeface="Calibri" panose="020F0502020204030204" pitchFamily="34" charset="0"/>
                        </a:rPr>
                        <a:t>23/24</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197.1</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7.2</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a:spcAft>
                          <a:spcPts val="0"/>
                        </a:spcAft>
                      </a:pPr>
                      <a:r>
                        <a:rPr lang="en-GB" sz="1100">
                          <a:solidFill>
                            <a:srgbClr val="000000"/>
                          </a:solidFill>
                          <a:effectLst/>
                          <a:latin typeface="+mj-lt"/>
                          <a:ea typeface="Calibri" panose="020F0502020204030204" pitchFamily="34" charset="0"/>
                        </a:rPr>
                        <a:t>8.5</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a:spcAft>
                          <a:spcPts val="0"/>
                        </a:spcAft>
                      </a:pPr>
                      <a:r>
                        <a:rPr lang="en-GB" sz="1100">
                          <a:solidFill>
                            <a:srgbClr val="000000"/>
                          </a:solidFill>
                          <a:effectLst/>
                          <a:latin typeface="+mj-lt"/>
                          <a:ea typeface="Calibri" panose="020F0502020204030204" pitchFamily="34" charset="0"/>
                        </a:rPr>
                        <a:t>8.1</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2D050"/>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 </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j-lt"/>
                          <a:ea typeface="Calibri" panose="020F0502020204030204" pitchFamily="34" charset="0"/>
                        </a:rPr>
                        <a:t>23.9</a:t>
                      </a:r>
                      <a:endParaRPr lang="en-GB" sz="1100">
                        <a:effectLst/>
                        <a:latin typeface="+mj-lt"/>
                        <a:ea typeface="Calibri" panose="020F0502020204030204" pitchFamily="34" charset="0"/>
                      </a:endParaRPr>
                    </a:p>
                  </a:txBody>
                  <a:tcPr marL="60797" marR="6079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2107106028"/>
                  </a:ext>
                </a:extLst>
              </a:tr>
            </a:tbl>
          </a:graphicData>
        </a:graphic>
      </p:graphicFrame>
      <p:sp>
        <p:nvSpPr>
          <p:cNvPr id="9" name="Title 10">
            <a:extLst>
              <a:ext uri="{FF2B5EF4-FFF2-40B4-BE49-F238E27FC236}">
                <a16:creationId xmlns:a16="http://schemas.microsoft.com/office/drawing/2014/main" id="{C576AD61-50B4-2B33-1E92-0335F0C503FA}"/>
              </a:ext>
            </a:extLst>
          </p:cNvPr>
          <p:cNvSpPr txBox="1">
            <a:spLocks noGrp="1"/>
          </p:cNvSpPr>
          <p:nvPr>
            <p:ph type="title" idx="4294967295"/>
          </p:nvPr>
        </p:nvSpPr>
        <p:spPr>
          <a:xfrm>
            <a:off x="116248" y="106571"/>
            <a:ext cx="11679511" cy="400110"/>
          </a:xfrm>
          <a:prstGeom prst="rect">
            <a:avLst/>
          </a:prstGeom>
          <a:noFill/>
          <a:ln w="22225">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3800" b="1" i="0" kern="1200">
                <a:solidFill>
                  <a:schemeClr val="tx2"/>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noProof="0">
                <a:solidFill>
                  <a:srgbClr val="4472C4"/>
                </a:solidFill>
              </a:rPr>
              <a:t>CHILDREN AND YOUNG PEOPLE </a:t>
            </a:r>
            <a:r>
              <a:rPr kumimoji="0" lang="en-GB" sz="2000" b="1" i="0" u="none" strike="noStrike" kern="1200" cap="none" spc="0" normalizeH="0" baseline="0" noProof="0">
                <a:ln>
                  <a:noFill/>
                </a:ln>
                <a:solidFill>
                  <a:srgbClr val="4472C4"/>
                </a:solidFill>
                <a:effectLst/>
                <a:uLnTx/>
                <a:uFillTx/>
                <a:latin typeface="Arial" panose="020B0604020202020204" pitchFamily="34" charset="0"/>
                <a:ea typeface="+mj-ea"/>
                <a:cs typeface="Arial" panose="020B0604020202020204" pitchFamily="34" charset="0"/>
              </a:rPr>
              <a:t>PROJECT RAG STATUS  AND METRICS AT A GLANCE (1)</a:t>
            </a:r>
          </a:p>
        </p:txBody>
      </p:sp>
      <p:sp>
        <p:nvSpPr>
          <p:cNvPr id="2" name="Footer Placeholder 4">
            <a:extLst>
              <a:ext uri="{FF2B5EF4-FFF2-40B4-BE49-F238E27FC236}">
                <a16:creationId xmlns:a16="http://schemas.microsoft.com/office/drawing/2014/main" id="{56E46A90-B686-9EA3-7897-80E141948AC5}"/>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3" name="Slide Number Placeholder 3">
            <a:extLst>
              <a:ext uri="{FF2B5EF4-FFF2-40B4-BE49-F238E27FC236}">
                <a16:creationId xmlns:a16="http://schemas.microsoft.com/office/drawing/2014/main" id="{2061E6B2-F812-E560-C8EF-F3D136B67C00}"/>
              </a:ext>
            </a:extLst>
          </p:cNvPr>
          <p:cNvSpPr>
            <a:spLocks noGrp="1"/>
          </p:cNvSpPr>
          <p:nvPr>
            <p:ph type="sldNum" sz="quarter" idx="12"/>
          </p:nvPr>
        </p:nvSpPr>
        <p:spPr>
          <a:xfrm>
            <a:off x="8610600" y="6460600"/>
            <a:ext cx="2743200" cy="276993"/>
          </a:xfrm>
        </p:spPr>
        <p:txBody>
          <a:bodyPr/>
          <a:lstStyle/>
          <a:p>
            <a:fld id="{CD8E907E-315C-F745-8CA6-CE49E976B740}" type="slidenum">
              <a:rPr lang="en-US" dirty="0" smtClean="0">
                <a:latin typeface="Arial" panose="020B0604020202020204" pitchFamily="34" charset="0"/>
                <a:cs typeface="Arial" panose="020B0604020202020204" pitchFamily="34" charset="0"/>
              </a:rPr>
              <a:pPr/>
              <a:t>13</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1465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104338310"/>
              </p:ext>
            </p:extLst>
          </p:nvPr>
        </p:nvGraphicFramePr>
        <p:xfrm>
          <a:off x="344422" y="818304"/>
          <a:ext cx="11451338" cy="3520440"/>
        </p:xfrm>
        <a:graphic>
          <a:graphicData uri="http://schemas.openxmlformats.org/drawingml/2006/table">
            <a:tbl>
              <a:tblPr firstRow="1" firstCol="1" bandRow="1"/>
              <a:tblGrid>
                <a:gridCol w="3641145">
                  <a:extLst>
                    <a:ext uri="{9D8B030D-6E8A-4147-A177-3AD203B41FA5}">
                      <a16:colId xmlns:a16="http://schemas.microsoft.com/office/drawing/2014/main" val="2953707825"/>
                    </a:ext>
                  </a:extLst>
                </a:gridCol>
                <a:gridCol w="663257">
                  <a:extLst>
                    <a:ext uri="{9D8B030D-6E8A-4147-A177-3AD203B41FA5}">
                      <a16:colId xmlns:a16="http://schemas.microsoft.com/office/drawing/2014/main" val="1620408727"/>
                    </a:ext>
                  </a:extLst>
                </a:gridCol>
                <a:gridCol w="595578">
                  <a:extLst>
                    <a:ext uri="{9D8B030D-6E8A-4147-A177-3AD203B41FA5}">
                      <a16:colId xmlns:a16="http://schemas.microsoft.com/office/drawing/2014/main" val="3461393499"/>
                    </a:ext>
                  </a:extLst>
                </a:gridCol>
                <a:gridCol w="595578">
                  <a:extLst>
                    <a:ext uri="{9D8B030D-6E8A-4147-A177-3AD203B41FA5}">
                      <a16:colId xmlns:a16="http://schemas.microsoft.com/office/drawing/2014/main" val="504667787"/>
                    </a:ext>
                  </a:extLst>
                </a:gridCol>
                <a:gridCol w="595578">
                  <a:extLst>
                    <a:ext uri="{9D8B030D-6E8A-4147-A177-3AD203B41FA5}">
                      <a16:colId xmlns:a16="http://schemas.microsoft.com/office/drawing/2014/main" val="2158875880"/>
                    </a:ext>
                  </a:extLst>
                </a:gridCol>
                <a:gridCol w="595578">
                  <a:extLst>
                    <a:ext uri="{9D8B030D-6E8A-4147-A177-3AD203B41FA5}">
                      <a16:colId xmlns:a16="http://schemas.microsoft.com/office/drawing/2014/main" val="3702066957"/>
                    </a:ext>
                  </a:extLst>
                </a:gridCol>
                <a:gridCol w="595578">
                  <a:extLst>
                    <a:ext uri="{9D8B030D-6E8A-4147-A177-3AD203B41FA5}">
                      <a16:colId xmlns:a16="http://schemas.microsoft.com/office/drawing/2014/main" val="1415863043"/>
                    </a:ext>
                  </a:extLst>
                </a:gridCol>
                <a:gridCol w="595578">
                  <a:extLst>
                    <a:ext uri="{9D8B030D-6E8A-4147-A177-3AD203B41FA5}">
                      <a16:colId xmlns:a16="http://schemas.microsoft.com/office/drawing/2014/main" val="2028322642"/>
                    </a:ext>
                  </a:extLst>
                </a:gridCol>
                <a:gridCol w="595578">
                  <a:extLst>
                    <a:ext uri="{9D8B030D-6E8A-4147-A177-3AD203B41FA5}">
                      <a16:colId xmlns:a16="http://schemas.microsoft.com/office/drawing/2014/main" val="2288100882"/>
                    </a:ext>
                  </a:extLst>
                </a:gridCol>
                <a:gridCol w="595578">
                  <a:extLst>
                    <a:ext uri="{9D8B030D-6E8A-4147-A177-3AD203B41FA5}">
                      <a16:colId xmlns:a16="http://schemas.microsoft.com/office/drawing/2014/main" val="3507741119"/>
                    </a:ext>
                  </a:extLst>
                </a:gridCol>
                <a:gridCol w="595578">
                  <a:extLst>
                    <a:ext uri="{9D8B030D-6E8A-4147-A177-3AD203B41FA5}">
                      <a16:colId xmlns:a16="http://schemas.microsoft.com/office/drawing/2014/main" val="3071299469"/>
                    </a:ext>
                  </a:extLst>
                </a:gridCol>
                <a:gridCol w="595578">
                  <a:extLst>
                    <a:ext uri="{9D8B030D-6E8A-4147-A177-3AD203B41FA5}">
                      <a16:colId xmlns:a16="http://schemas.microsoft.com/office/drawing/2014/main" val="2207815735"/>
                    </a:ext>
                  </a:extLst>
                </a:gridCol>
                <a:gridCol w="595578">
                  <a:extLst>
                    <a:ext uri="{9D8B030D-6E8A-4147-A177-3AD203B41FA5}">
                      <a16:colId xmlns:a16="http://schemas.microsoft.com/office/drawing/2014/main" val="3335088464"/>
                    </a:ext>
                  </a:extLst>
                </a:gridCol>
                <a:gridCol w="595578">
                  <a:extLst>
                    <a:ext uri="{9D8B030D-6E8A-4147-A177-3AD203B41FA5}">
                      <a16:colId xmlns:a16="http://schemas.microsoft.com/office/drawing/2014/main" val="2160592539"/>
                    </a:ext>
                  </a:extLst>
                </a:gridCol>
              </a:tblGrid>
              <a:tr h="164571">
                <a:tc>
                  <a:txBody>
                    <a:bodyPr/>
                    <a:lstStyle/>
                    <a:p>
                      <a:pPr>
                        <a:spcAft>
                          <a:spcPts val="0"/>
                        </a:spcAft>
                      </a:pPr>
                      <a:r>
                        <a:rPr lang="en-GB" sz="1100" b="1">
                          <a:solidFill>
                            <a:srgbClr val="FFFFFF"/>
                          </a:solidFill>
                          <a:effectLst/>
                          <a:latin typeface="+mn-lt"/>
                          <a:ea typeface="Calibri" panose="020F0502020204030204" pitchFamily="34" charset="0"/>
                        </a:rPr>
                        <a:t>Staffordshire Local Authority</a:t>
                      </a:r>
                      <a:endParaRPr lang="en-GB" sz="1100">
                        <a:effectLst/>
                        <a:latin typeface="+mn-lt"/>
                        <a:ea typeface="Calibri" panose="020F0502020204030204" pitchFamily="34" charset="0"/>
                      </a:endParaRPr>
                    </a:p>
                  </a:txBody>
                  <a:tcPr marL="67121" marR="67121"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Apr</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May</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Jun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Jul</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Aug</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Sep</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Oct</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Nov</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Dec</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Jan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Feb</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Mar</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extLst>
                  <a:ext uri="{0D108BD9-81ED-4DB2-BD59-A6C34878D82A}">
                    <a16:rowId xmlns:a16="http://schemas.microsoft.com/office/drawing/2014/main" val="3739911864"/>
                  </a:ext>
                </a:extLst>
              </a:tr>
              <a:tr h="164571">
                <a:tc rowSpan="3">
                  <a:txBody>
                    <a:bodyPr/>
                    <a:lstStyle/>
                    <a:p>
                      <a:pPr>
                        <a:spcAft>
                          <a:spcPts val="0"/>
                        </a:spcAft>
                      </a:pPr>
                      <a:r>
                        <a:rPr lang="en-GB" sz="1100">
                          <a:solidFill>
                            <a:srgbClr val="000000"/>
                          </a:solidFill>
                          <a:effectLst/>
                          <a:latin typeface="+mn-lt"/>
                          <a:ea typeface="Calibri" panose="020F0502020204030204" pitchFamily="34" charset="0"/>
                        </a:rPr>
                        <a:t>CYP in out of area residential care placements</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Num</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70</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86</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82</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1283954909"/>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Den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119</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128</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124</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539573667"/>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58.8%</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67.2%</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66.1%</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3517762956"/>
                  </a:ext>
                </a:extLst>
              </a:tr>
              <a:tr h="164571">
                <a:tc rowSpan="3">
                  <a:txBody>
                    <a:bodyPr/>
                    <a:lstStyle/>
                    <a:p>
                      <a:pPr>
                        <a:spcAft>
                          <a:spcPts val="0"/>
                        </a:spcAft>
                      </a:pPr>
                      <a:r>
                        <a:rPr lang="en-GB" sz="1100">
                          <a:solidFill>
                            <a:srgbClr val="000000"/>
                          </a:solidFill>
                          <a:effectLst/>
                          <a:latin typeface="+mn-lt"/>
                          <a:ea typeface="Calibri" panose="020F0502020204030204" pitchFamily="34" charset="0"/>
                        </a:rPr>
                        <a:t>Young adults in out of area residential care placements</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Num</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3264009501"/>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Den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3985636699"/>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4017101223"/>
                  </a:ext>
                </a:extLst>
              </a:tr>
              <a:tr h="164571">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endParaRPr lang="en-GB" sz="1100">
                        <a:effectLst/>
                        <a:latin typeface="+mn-lt"/>
                      </a:endParaRPr>
                    </a:p>
                  </a:txBody>
                  <a:tcPr marL="67121" marR="67121" marT="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12475341"/>
                  </a:ext>
                </a:extLst>
              </a:tr>
              <a:tr h="164571">
                <a:tc>
                  <a:txBody>
                    <a:bodyPr/>
                    <a:lstStyle/>
                    <a:p>
                      <a:pPr>
                        <a:spcAft>
                          <a:spcPts val="0"/>
                        </a:spcAft>
                      </a:pPr>
                      <a:r>
                        <a:rPr lang="en-GB" sz="1100" b="1">
                          <a:solidFill>
                            <a:srgbClr val="FFFFFF"/>
                          </a:solidFill>
                          <a:effectLst/>
                          <a:latin typeface="+mn-lt"/>
                          <a:ea typeface="Calibri" panose="020F0502020204030204" pitchFamily="34" charset="0"/>
                        </a:rPr>
                        <a:t>Stoke on Trent Local Authority</a:t>
                      </a:r>
                      <a:endParaRPr lang="en-GB" sz="1100">
                        <a:effectLst/>
                        <a:latin typeface="+mn-lt"/>
                        <a:ea typeface="Calibri" panose="020F0502020204030204" pitchFamily="34" charset="0"/>
                      </a:endParaRPr>
                    </a:p>
                  </a:txBody>
                  <a:tcPr marL="67121" marR="67121"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Apr</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May</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Jun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Jul</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Aug</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Sep</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Oct</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Nov</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Dec</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Jan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Feb</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tc>
                  <a:txBody>
                    <a:bodyPr/>
                    <a:lstStyle/>
                    <a:p>
                      <a:pPr>
                        <a:spcAft>
                          <a:spcPts val="0"/>
                        </a:spcAft>
                      </a:pPr>
                      <a:r>
                        <a:rPr lang="en-GB" sz="1100" b="1">
                          <a:solidFill>
                            <a:srgbClr val="FFFFFF"/>
                          </a:solidFill>
                          <a:effectLst/>
                          <a:latin typeface="+mn-lt"/>
                          <a:ea typeface="Calibri" panose="020F0502020204030204" pitchFamily="34" charset="0"/>
                        </a:rPr>
                        <a:t>Mar</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5EB8"/>
                    </a:solidFill>
                  </a:tcPr>
                </a:tc>
                <a:extLst>
                  <a:ext uri="{0D108BD9-81ED-4DB2-BD59-A6C34878D82A}">
                    <a16:rowId xmlns:a16="http://schemas.microsoft.com/office/drawing/2014/main" val="1608117190"/>
                  </a:ext>
                </a:extLst>
              </a:tr>
              <a:tr h="164571">
                <a:tc rowSpan="3">
                  <a:txBody>
                    <a:bodyPr/>
                    <a:lstStyle/>
                    <a:p>
                      <a:pPr>
                        <a:spcAft>
                          <a:spcPts val="0"/>
                        </a:spcAft>
                      </a:pPr>
                      <a:r>
                        <a:rPr lang="en-GB" sz="1100">
                          <a:solidFill>
                            <a:srgbClr val="000000"/>
                          </a:solidFill>
                          <a:effectLst/>
                          <a:latin typeface="+mn-lt"/>
                          <a:ea typeface="Calibri" panose="020F0502020204030204" pitchFamily="34" charset="0"/>
                        </a:rPr>
                        <a:t>CYP in out of area residential care placements</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Num</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78</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76</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79</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1475182149"/>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Den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112</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110</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113</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2467734266"/>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69.6%</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69.1%</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69.9%</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462800072"/>
                  </a:ext>
                </a:extLst>
              </a:tr>
              <a:tr h="164571">
                <a:tc rowSpan="3">
                  <a:txBody>
                    <a:bodyPr/>
                    <a:lstStyle/>
                    <a:p>
                      <a:pPr>
                        <a:spcAft>
                          <a:spcPts val="0"/>
                        </a:spcAft>
                      </a:pPr>
                      <a:r>
                        <a:rPr lang="en-GB" sz="1100">
                          <a:solidFill>
                            <a:srgbClr val="000000"/>
                          </a:solidFill>
                          <a:effectLst/>
                          <a:latin typeface="+mn-lt"/>
                          <a:ea typeface="Calibri" panose="020F0502020204030204" pitchFamily="34" charset="0"/>
                        </a:rPr>
                        <a:t>CYP in out of area residential placements &gt;20 miles</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Num</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42</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40</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43</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2042315923"/>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Den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78</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76</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79</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3166341535"/>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53.8%</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52.6%</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54.4%</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3281848862"/>
                  </a:ext>
                </a:extLst>
              </a:tr>
              <a:tr h="164571">
                <a:tc rowSpan="3">
                  <a:txBody>
                    <a:bodyPr/>
                    <a:lstStyle/>
                    <a:p>
                      <a:pPr>
                        <a:spcAft>
                          <a:spcPts val="0"/>
                        </a:spcAft>
                      </a:pPr>
                      <a:r>
                        <a:rPr lang="en-GB" sz="1100">
                          <a:solidFill>
                            <a:srgbClr val="000000"/>
                          </a:solidFill>
                          <a:effectLst/>
                          <a:latin typeface="+mn-lt"/>
                          <a:ea typeface="Calibri" panose="020F0502020204030204" pitchFamily="34" charset="0"/>
                        </a:rPr>
                        <a:t>Young adults in out of area residential care placements</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Num</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11</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11</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10</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574530974"/>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Den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17</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17</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15</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4243384597"/>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64.7%</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64.7%</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66.7%</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2402916121"/>
                  </a:ext>
                </a:extLst>
              </a:tr>
              <a:tr h="164571">
                <a:tc rowSpan="3">
                  <a:txBody>
                    <a:bodyPr/>
                    <a:lstStyle/>
                    <a:p>
                      <a:pPr>
                        <a:spcAft>
                          <a:spcPts val="0"/>
                        </a:spcAft>
                      </a:pPr>
                      <a:r>
                        <a:rPr lang="en-GB" sz="1100">
                          <a:solidFill>
                            <a:srgbClr val="000000"/>
                          </a:solidFill>
                          <a:effectLst/>
                          <a:latin typeface="+mn-lt"/>
                          <a:ea typeface="Calibri" panose="020F0502020204030204" pitchFamily="34" charset="0"/>
                        </a:rPr>
                        <a:t>Young adults in out of area residential placements &gt;20 miles</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Num</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7</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7</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7</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3696654241"/>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Den</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11</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11</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10</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2E6"/>
                    </a:solidFill>
                  </a:tcPr>
                </a:tc>
                <a:extLst>
                  <a:ext uri="{0D108BD9-81ED-4DB2-BD59-A6C34878D82A}">
                    <a16:rowId xmlns:a16="http://schemas.microsoft.com/office/drawing/2014/main" val="2391457835"/>
                  </a:ext>
                </a:extLst>
              </a:tr>
              <a:tr h="164571">
                <a:tc vMerge="1">
                  <a:txBody>
                    <a:bodyPr/>
                    <a:lstStyle/>
                    <a:p>
                      <a:endParaRPr lang="en-GB"/>
                    </a:p>
                  </a:txBody>
                  <a:tcPr/>
                </a:tc>
                <a:tc>
                  <a:txBody>
                    <a:bodyPr/>
                    <a:lstStyle/>
                    <a:p>
                      <a:pPr algn="ctr">
                        <a:spcAft>
                          <a:spcPts val="0"/>
                        </a:spcAft>
                      </a:pPr>
                      <a:r>
                        <a:rPr lang="en-GB" sz="1100">
                          <a:solidFill>
                            <a:srgbClr val="000000"/>
                          </a:solidFill>
                          <a:effectLst/>
                          <a:latin typeface="+mn-lt"/>
                          <a:ea typeface="Calibri" panose="020F0502020204030204" pitchFamily="34" charset="0"/>
                        </a:rPr>
                        <a:t>%</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63.6%</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63.6%</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70.0%</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tc>
                  <a:txBody>
                    <a:bodyPr/>
                    <a:lstStyle/>
                    <a:p>
                      <a:pPr algn="ctr">
                        <a:spcAft>
                          <a:spcPts val="0"/>
                        </a:spcAft>
                      </a:pPr>
                      <a:r>
                        <a:rPr lang="en-GB" sz="1100">
                          <a:solidFill>
                            <a:srgbClr val="000000"/>
                          </a:solidFill>
                          <a:effectLst/>
                          <a:latin typeface="+mn-lt"/>
                          <a:ea typeface="Calibri" panose="020F0502020204030204" pitchFamily="34" charset="0"/>
                        </a:rPr>
                        <a:t> </a:t>
                      </a:r>
                      <a:endParaRPr lang="en-GB" sz="1100">
                        <a:effectLst/>
                        <a:latin typeface="+mn-lt"/>
                        <a:ea typeface="Calibri" panose="020F0502020204030204" pitchFamily="34" charset="0"/>
                      </a:endParaRPr>
                    </a:p>
                  </a:txBody>
                  <a:tcPr marL="67121" marR="67121"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F3"/>
                    </a:solidFill>
                  </a:tcPr>
                </a:tc>
                <a:extLst>
                  <a:ext uri="{0D108BD9-81ED-4DB2-BD59-A6C34878D82A}">
                    <a16:rowId xmlns:a16="http://schemas.microsoft.com/office/drawing/2014/main" val="1720418090"/>
                  </a:ext>
                </a:extLst>
              </a:tr>
            </a:tbl>
          </a:graphicData>
        </a:graphic>
      </p:graphicFrame>
      <p:sp>
        <p:nvSpPr>
          <p:cNvPr id="5" name="Title 10">
            <a:extLst>
              <a:ext uri="{FF2B5EF4-FFF2-40B4-BE49-F238E27FC236}">
                <a16:creationId xmlns:a16="http://schemas.microsoft.com/office/drawing/2014/main" id="{DE48C634-6AE3-AC99-0FA0-6FD369238430}"/>
              </a:ext>
            </a:extLst>
          </p:cNvPr>
          <p:cNvSpPr txBox="1">
            <a:spLocks noGrp="1"/>
          </p:cNvSpPr>
          <p:nvPr>
            <p:ph type="title" idx="4294967295"/>
          </p:nvPr>
        </p:nvSpPr>
        <p:spPr>
          <a:xfrm>
            <a:off x="116248" y="106571"/>
            <a:ext cx="11679511" cy="400110"/>
          </a:xfrm>
          <a:prstGeom prst="rect">
            <a:avLst/>
          </a:prstGeom>
          <a:noFill/>
          <a:ln w="22225">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3800" b="1" i="0" kern="1200">
                <a:solidFill>
                  <a:schemeClr val="tx2"/>
                </a:solidFill>
                <a:latin typeface="Arial" panose="020B0604020202020204" pitchFamily="34" charset="0"/>
                <a:ea typeface="+mj-ea"/>
                <a:cs typeface="Arial" panose="020B0604020202020204" pitchFamily="34" charset="0"/>
              </a:defRPr>
            </a:lvl1pPr>
          </a:lstStyle>
          <a:p>
            <a:pPr lvl="0">
              <a:lnSpc>
                <a:spcPct val="100000"/>
              </a:lnSpc>
              <a:spcBef>
                <a:spcPts val="0"/>
              </a:spcBef>
              <a:defRPr/>
            </a:pPr>
            <a:r>
              <a:rPr lang="en-GB" sz="2000">
                <a:solidFill>
                  <a:srgbClr val="4472C4"/>
                </a:solidFill>
              </a:rPr>
              <a:t>CHILDREN AND YOUNG PEOPLE PROJECT RAG STATUS  AND METRICS AT A GLANCE (2)</a:t>
            </a:r>
            <a:endParaRPr kumimoji="0" lang="en-GB" sz="2000" b="1" i="0" u="none" strike="noStrike" kern="1200" cap="none" spc="0" normalizeH="0" baseline="0" noProof="0">
              <a:ln>
                <a:noFill/>
              </a:ln>
              <a:solidFill>
                <a:srgbClr val="4472C4"/>
              </a:solidFill>
              <a:effectLst/>
              <a:uLnTx/>
              <a:uFillTx/>
              <a:latin typeface="Arial" panose="020B0604020202020204" pitchFamily="34" charset="0"/>
              <a:ea typeface="+mj-ea"/>
              <a:cs typeface="Arial" panose="020B0604020202020204" pitchFamily="34" charset="0"/>
            </a:endParaRPr>
          </a:p>
        </p:txBody>
      </p:sp>
      <p:sp>
        <p:nvSpPr>
          <p:cNvPr id="2" name="Footer Placeholder 4">
            <a:extLst>
              <a:ext uri="{FF2B5EF4-FFF2-40B4-BE49-F238E27FC236}">
                <a16:creationId xmlns:a16="http://schemas.microsoft.com/office/drawing/2014/main" id="{824F9954-42EE-9A79-4652-9C170694023F}"/>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3" name="Slide Number Placeholder 3">
            <a:extLst>
              <a:ext uri="{FF2B5EF4-FFF2-40B4-BE49-F238E27FC236}">
                <a16:creationId xmlns:a16="http://schemas.microsoft.com/office/drawing/2014/main" id="{A72D55AD-147C-44CD-FDDB-E21039970071}"/>
              </a:ext>
            </a:extLst>
          </p:cNvPr>
          <p:cNvSpPr>
            <a:spLocks noGrp="1"/>
          </p:cNvSpPr>
          <p:nvPr>
            <p:ph type="sldNum" sz="quarter" idx="12"/>
          </p:nvPr>
        </p:nvSpPr>
        <p:spPr>
          <a:xfrm>
            <a:off x="8610600" y="6460600"/>
            <a:ext cx="2743200" cy="276993"/>
          </a:xfrm>
        </p:spPr>
        <p:txBody>
          <a:bodyPr/>
          <a:lstStyle/>
          <a:p>
            <a:fld id="{CD8E907E-315C-F745-8CA6-CE49E976B740}" type="slidenum">
              <a:rPr lang="en-US" dirty="0" smtClean="0">
                <a:latin typeface="Arial" panose="020B0604020202020204" pitchFamily="34" charset="0"/>
                <a:cs typeface="Arial" panose="020B0604020202020204" pitchFamily="34" charset="0"/>
              </a:rPr>
              <a:pPr/>
              <a:t>14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6417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0"/>
            <a:ext cx="12060000" cy="324000"/>
          </a:xfrm>
          <a:solidFill>
            <a:srgbClr val="415563"/>
          </a:solidFill>
        </p:spPr>
        <p:txBody>
          <a:bodyPr anchor="t">
            <a:noAutofit/>
          </a:bodyPr>
          <a:lstStyle/>
          <a:p>
            <a:r>
              <a:rPr lang="en-GB" sz="2000" b="1">
                <a:solidFill>
                  <a:schemeClr val="bg1"/>
                </a:solidFill>
              </a:rPr>
              <a:t>MATERNITY PORTFOLIO – Key Headlines including any escalations</a:t>
            </a: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307149118"/>
              </p:ext>
            </p:extLst>
          </p:nvPr>
        </p:nvGraphicFramePr>
        <p:xfrm>
          <a:off x="137649" y="379560"/>
          <a:ext cx="11985519" cy="3114480"/>
        </p:xfrm>
        <a:graphic>
          <a:graphicData uri="http://schemas.openxmlformats.org/drawingml/2006/table">
            <a:tbl>
              <a:tblPr firstRow="1" bandRow="1">
                <a:tableStyleId>{5C22544A-7EE6-4342-B048-85BDC9FD1C3A}</a:tableStyleId>
              </a:tblPr>
              <a:tblGrid>
                <a:gridCol w="4147457">
                  <a:extLst>
                    <a:ext uri="{9D8B030D-6E8A-4147-A177-3AD203B41FA5}">
                      <a16:colId xmlns:a16="http://schemas.microsoft.com/office/drawing/2014/main" val="2242980742"/>
                    </a:ext>
                  </a:extLst>
                </a:gridCol>
                <a:gridCol w="4428780">
                  <a:extLst>
                    <a:ext uri="{9D8B030D-6E8A-4147-A177-3AD203B41FA5}">
                      <a16:colId xmlns:a16="http://schemas.microsoft.com/office/drawing/2014/main" val="372691055"/>
                    </a:ext>
                  </a:extLst>
                </a:gridCol>
                <a:gridCol w="3409282">
                  <a:extLst>
                    <a:ext uri="{9D8B030D-6E8A-4147-A177-3AD203B41FA5}">
                      <a16:colId xmlns:a16="http://schemas.microsoft.com/office/drawing/2014/main" val="3668367436"/>
                    </a:ext>
                  </a:extLst>
                </a:gridCol>
              </a:tblGrid>
              <a:tr h="272692">
                <a:tc>
                  <a:txBody>
                    <a:bodyPr/>
                    <a:lstStyle/>
                    <a:p>
                      <a:pPr>
                        <a:lnSpc>
                          <a:spcPct val="100000"/>
                        </a:lnSpc>
                        <a:spcBef>
                          <a:spcPts val="0"/>
                        </a:spcBef>
                        <a:spcAft>
                          <a:spcPts val="0"/>
                        </a:spcAft>
                      </a:pPr>
                      <a:r>
                        <a:rPr lang="en-GB" sz="1200">
                          <a:latin typeface="+mn-lt"/>
                          <a:cs typeface="Calibri" panose="020F0502020204030204" pitchFamily="34" charset="0"/>
                        </a:rPr>
                        <a:t>3 YEAR DELIVERY PLAN UPDATE</a:t>
                      </a:r>
                    </a:p>
                  </a:txBody>
                  <a:tcPr>
                    <a:solidFill>
                      <a:srgbClr val="FC227A"/>
                    </a:solidFill>
                  </a:tcPr>
                </a:tc>
                <a:tc>
                  <a:txBody>
                    <a:bodyPr/>
                    <a:lstStyle/>
                    <a:p>
                      <a:pPr>
                        <a:lnSpc>
                          <a:spcPct val="100000"/>
                        </a:lnSpc>
                        <a:spcBef>
                          <a:spcPts val="0"/>
                        </a:spcBef>
                        <a:spcAft>
                          <a:spcPts val="0"/>
                        </a:spcAft>
                      </a:pPr>
                      <a:r>
                        <a:rPr lang="en-GB" sz="1200">
                          <a:latin typeface="+mn-lt"/>
                          <a:cs typeface="Calibri" panose="020F0502020204030204" pitchFamily="34" charset="0"/>
                        </a:rPr>
                        <a:t>QUALITY UPDATE (INCLUDING QIAs)</a:t>
                      </a:r>
                    </a:p>
                  </a:txBody>
                  <a:tcPr>
                    <a:solidFill>
                      <a:srgbClr val="DB50EA"/>
                    </a:solidFill>
                  </a:tcPr>
                </a:tc>
                <a:tc>
                  <a:txBody>
                    <a:bodyPr/>
                    <a:lstStyle/>
                    <a:p>
                      <a:pPr>
                        <a:lnSpc>
                          <a:spcPct val="100000"/>
                        </a:lnSpc>
                        <a:spcBef>
                          <a:spcPts val="0"/>
                        </a:spcBef>
                        <a:spcAft>
                          <a:spcPts val="0"/>
                        </a:spcAft>
                      </a:pPr>
                      <a:r>
                        <a:rPr lang="en-GB" sz="1200">
                          <a:latin typeface="+mn-lt"/>
                          <a:cs typeface="Calibri"/>
                        </a:rPr>
                        <a:t>PERFORMANCE UPDATE</a:t>
                      </a:r>
                    </a:p>
                  </a:txBody>
                  <a:tcPr>
                    <a:solidFill>
                      <a:srgbClr val="7030A0"/>
                    </a:solidFill>
                  </a:tcPr>
                </a:tc>
                <a:extLst>
                  <a:ext uri="{0D108BD9-81ED-4DB2-BD59-A6C34878D82A}">
                    <a16:rowId xmlns:a16="http://schemas.microsoft.com/office/drawing/2014/main" val="3168321068"/>
                  </a:ext>
                </a:extLst>
              </a:tr>
              <a:tr h="2823308">
                <a:tc>
                  <a:txBody>
                    <a:bodyPr/>
                    <a:lstStyle/>
                    <a:p>
                      <a:pPr marL="285750" lvl="0" indent="-285750">
                        <a:lnSpc>
                          <a:spcPct val="100000"/>
                        </a:lnSpc>
                        <a:spcBef>
                          <a:spcPts val="0"/>
                        </a:spcBef>
                        <a:spcAft>
                          <a:spcPts val="0"/>
                        </a:spcAft>
                        <a:buFont typeface="Arial" panose="020B0604020202020204" pitchFamily="34" charset="0"/>
                        <a:buChar char="•"/>
                      </a:pPr>
                      <a:r>
                        <a:rPr lang="en-GB" sz="1150" b="0" i="0" u="none" strike="noStrike" noProof="0">
                          <a:latin typeface="+mn-lt"/>
                          <a:cs typeface="Calibri"/>
                        </a:rPr>
                        <a:t>Benchmarking exercise continues during July and August to integrate the plan into the Staffordshire and Stoke-on-Trent LMNS governance process.</a:t>
                      </a:r>
                      <a:endParaRPr lang="en-US" sz="1150">
                        <a:latin typeface="+mn-lt"/>
                      </a:endParaRPr>
                    </a:p>
                    <a:p>
                      <a:pPr marL="285750" lvl="0" indent="-285750">
                        <a:lnSpc>
                          <a:spcPct val="100000"/>
                        </a:lnSpc>
                        <a:spcBef>
                          <a:spcPts val="0"/>
                        </a:spcBef>
                        <a:spcAft>
                          <a:spcPts val="0"/>
                        </a:spcAft>
                        <a:buFont typeface="Arial" panose="020B0604020202020204" pitchFamily="34" charset="0"/>
                        <a:buChar char="•"/>
                      </a:pPr>
                      <a:r>
                        <a:rPr lang="en-GB" sz="1150" b="0" i="0" u="none" strike="noStrike" noProof="0">
                          <a:latin typeface="+mn-lt"/>
                          <a:cs typeface="Calibri"/>
                        </a:rPr>
                        <a:t>The NHSE template has been adapted to demonstrate rag ratings against each of the 3 Objectives under each of the 4 Themes.</a:t>
                      </a:r>
                    </a:p>
                    <a:p>
                      <a:pPr marL="285750" lvl="0" indent="-285750">
                        <a:lnSpc>
                          <a:spcPct val="100000"/>
                        </a:lnSpc>
                        <a:spcBef>
                          <a:spcPts val="0"/>
                        </a:spcBef>
                        <a:spcAft>
                          <a:spcPts val="0"/>
                        </a:spcAft>
                        <a:buFont typeface="Arial" panose="020B0604020202020204" pitchFamily="34" charset="0"/>
                        <a:buChar char="•"/>
                      </a:pPr>
                      <a:r>
                        <a:rPr lang="en-GB" sz="1150" b="0" i="0" u="none" strike="noStrike" noProof="0">
                          <a:latin typeface="+mn-lt"/>
                          <a:cs typeface="Calibri"/>
                        </a:rPr>
                        <a:t>The template has actions for Trusts, ICBs and NHSE and has been shared for use with UHNM, and a shared space on Sharepoint identified.</a:t>
                      </a:r>
                    </a:p>
                    <a:p>
                      <a:pPr marL="285750" lvl="0" indent="-285750">
                        <a:lnSpc>
                          <a:spcPct val="100000"/>
                        </a:lnSpc>
                        <a:spcBef>
                          <a:spcPts val="0"/>
                        </a:spcBef>
                        <a:spcAft>
                          <a:spcPts val="0"/>
                        </a:spcAft>
                        <a:buFont typeface="Arial" panose="020B0604020202020204" pitchFamily="34" charset="0"/>
                        <a:buChar char="•"/>
                      </a:pPr>
                      <a:r>
                        <a:rPr lang="en-GB" sz="1150" b="0" i="0" u="none" strike="noStrike" noProof="0">
                          <a:solidFill>
                            <a:schemeClr val="tx1"/>
                          </a:solidFill>
                          <a:latin typeface="+mn-lt"/>
                          <a:cs typeface="Calibri"/>
                        </a:rPr>
                        <a:t>Quality Safety Oversight and Assurance Forum agenda reviewed to support both Quality Assurance and Quality Improvement, the latter against all Maternity requirements and under the overarching framework of the 3 year Delivery Plan.</a:t>
                      </a:r>
                      <a:endParaRPr lang="en-GB" sz="1150">
                        <a:latin typeface="+mn-lt"/>
                        <a:cs typeface="Calibri" panose="020F0502020204030204" pitchFamily="34" charset="0"/>
                      </a:endParaRPr>
                    </a:p>
                  </a:txBody>
                  <a:tcPr/>
                </a:tc>
                <a:tc>
                  <a:txBody>
                    <a:bodyPr/>
                    <a:lstStyle/>
                    <a:p>
                      <a:pPr marL="285750" lvl="0" indent="-285750">
                        <a:lnSpc>
                          <a:spcPct val="100000"/>
                        </a:lnSpc>
                        <a:spcBef>
                          <a:spcPts val="0"/>
                        </a:spcBef>
                        <a:spcAft>
                          <a:spcPts val="0"/>
                        </a:spcAft>
                        <a:buFont typeface="Arial" panose="020B0604020202020204" pitchFamily="34" charset="0"/>
                        <a:buChar char="•"/>
                      </a:pPr>
                      <a:r>
                        <a:rPr lang="en-GB" sz="1150" b="0" i="0" kern="1200">
                          <a:solidFill>
                            <a:schemeClr val="dk1"/>
                          </a:solidFill>
                          <a:effectLst/>
                          <a:latin typeface="+mn-lt"/>
                          <a:ea typeface="+mn-ea"/>
                          <a:cs typeface="Calibri"/>
                        </a:rPr>
                        <a:t>UHNM and UHDB Free Standing Midwifery Birth Units (FMBUs) and Home Birth services suspended since March 2021. NHSE Assurance Process implemented with Derby and Derbyshire ICB and both Trusts. Next meeting planned for 12th September.</a:t>
                      </a:r>
                    </a:p>
                    <a:p>
                      <a:pPr marL="285750" lvl="0" indent="-285750">
                        <a:lnSpc>
                          <a:spcPct val="100000"/>
                        </a:lnSpc>
                        <a:spcBef>
                          <a:spcPts val="0"/>
                        </a:spcBef>
                        <a:spcAft>
                          <a:spcPts val="0"/>
                        </a:spcAft>
                        <a:buFont typeface="Arial" panose="020B0604020202020204" pitchFamily="34" charset="0"/>
                        <a:buChar char="•"/>
                      </a:pPr>
                      <a:r>
                        <a:rPr lang="en-GB" sz="1150" b="0" i="0" kern="1200">
                          <a:solidFill>
                            <a:schemeClr val="tx1"/>
                          </a:solidFill>
                          <a:effectLst/>
                          <a:latin typeface="+mn-lt"/>
                          <a:ea typeface="+mn-ea"/>
                          <a:cs typeface="Calibri"/>
                        </a:rPr>
                        <a:t>UHNM CQC report published on 23</a:t>
                      </a:r>
                      <a:r>
                        <a:rPr lang="en-GB" sz="1150" b="0" i="0" kern="1200" baseline="30000">
                          <a:solidFill>
                            <a:schemeClr val="tx1"/>
                          </a:solidFill>
                          <a:effectLst/>
                          <a:latin typeface="+mn-lt"/>
                          <a:ea typeface="+mn-ea"/>
                          <a:cs typeface="Calibri"/>
                        </a:rPr>
                        <a:t>rd</a:t>
                      </a:r>
                      <a:r>
                        <a:rPr lang="en-GB" sz="1150" b="0" i="0" kern="1200">
                          <a:solidFill>
                            <a:schemeClr val="tx1"/>
                          </a:solidFill>
                          <a:effectLst/>
                          <a:latin typeface="+mn-lt"/>
                          <a:ea typeface="+mn-ea"/>
                          <a:cs typeface="Calibri"/>
                        </a:rPr>
                        <a:t> June 2023. Services downgraded to ‘Requires Improvement’. Monthly System Maternity Oversight and Assurance Group established with membership from NHSE, ICB and UHNM. First meeting took place on 17th August.  </a:t>
                      </a:r>
                    </a:p>
                    <a:p>
                      <a:pPr marL="285750" lvl="0" indent="-285750">
                        <a:lnSpc>
                          <a:spcPct val="100000"/>
                        </a:lnSpc>
                        <a:spcBef>
                          <a:spcPts val="0"/>
                        </a:spcBef>
                        <a:spcAft>
                          <a:spcPts val="0"/>
                        </a:spcAft>
                        <a:buFont typeface="Arial" panose="020B0604020202020204" pitchFamily="34" charset="0"/>
                        <a:buChar char="•"/>
                      </a:pPr>
                      <a:r>
                        <a:rPr lang="en-GB" sz="1150" b="0" i="0" kern="1200">
                          <a:solidFill>
                            <a:schemeClr val="tx1"/>
                          </a:solidFill>
                          <a:effectLst/>
                          <a:latin typeface="+mn-lt"/>
                          <a:ea typeface="+mn-ea"/>
                          <a:cs typeface="Calibri"/>
                        </a:rPr>
                        <a:t>Review of LMNS governance processes taking place during July and August.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50" b="0" i="0" kern="1200">
                          <a:solidFill>
                            <a:schemeClr val="tx1"/>
                          </a:solidFill>
                          <a:effectLst/>
                          <a:latin typeface="+mn-lt"/>
                          <a:ea typeface="+mn-ea"/>
                          <a:cs typeface="Calibri"/>
                        </a:rPr>
                        <a:t>UHDB voluntarily participating in the Maternity Services Support Programme with NHSE. </a:t>
                      </a:r>
                    </a:p>
                    <a:p>
                      <a:pPr marL="285750" lvl="0" indent="-285750">
                        <a:lnSpc>
                          <a:spcPct val="100000"/>
                        </a:lnSpc>
                        <a:spcBef>
                          <a:spcPts val="0"/>
                        </a:spcBef>
                        <a:spcAft>
                          <a:spcPts val="0"/>
                        </a:spcAft>
                        <a:buFont typeface="Arial" panose="020B0604020202020204" pitchFamily="34" charset="0"/>
                        <a:buChar char="•"/>
                      </a:pPr>
                      <a:r>
                        <a:rPr lang="en-GB" sz="1150" b="0" i="0" kern="1200">
                          <a:solidFill>
                            <a:schemeClr val="tx1"/>
                          </a:solidFill>
                          <a:effectLst/>
                          <a:latin typeface="+mn-lt"/>
                          <a:ea typeface="+mn-ea"/>
                          <a:cs typeface="Calibri"/>
                        </a:rPr>
                        <a:t>CQC visit to UHDB Maternity services 18</a:t>
                      </a:r>
                      <a:r>
                        <a:rPr lang="en-GB" sz="1150" b="0" i="0" kern="1200" baseline="30000">
                          <a:solidFill>
                            <a:schemeClr val="tx1"/>
                          </a:solidFill>
                          <a:effectLst/>
                          <a:latin typeface="+mn-lt"/>
                          <a:ea typeface="+mn-ea"/>
                          <a:cs typeface="Calibri"/>
                        </a:rPr>
                        <a:t>th</a:t>
                      </a:r>
                      <a:r>
                        <a:rPr lang="en-GB" sz="1150" b="0" i="0" kern="1200">
                          <a:solidFill>
                            <a:schemeClr val="tx1"/>
                          </a:solidFill>
                          <a:effectLst/>
                          <a:latin typeface="+mn-lt"/>
                          <a:ea typeface="+mn-ea"/>
                          <a:cs typeface="Calibri"/>
                        </a:rPr>
                        <a:t>-24</a:t>
                      </a:r>
                      <a:r>
                        <a:rPr lang="en-GB" sz="1150" b="0" i="0" kern="1200" baseline="30000">
                          <a:solidFill>
                            <a:schemeClr val="tx1"/>
                          </a:solidFill>
                          <a:effectLst/>
                          <a:latin typeface="+mn-lt"/>
                          <a:ea typeface="+mn-ea"/>
                          <a:cs typeface="Calibri"/>
                        </a:rPr>
                        <a:t>th</a:t>
                      </a:r>
                      <a:r>
                        <a:rPr lang="en-GB" sz="1150" b="0" i="0" kern="1200">
                          <a:solidFill>
                            <a:schemeClr val="tx1"/>
                          </a:solidFill>
                          <a:effectLst/>
                          <a:latin typeface="+mn-lt"/>
                          <a:ea typeface="+mn-ea"/>
                          <a:cs typeface="Calibri"/>
                        </a:rPr>
                        <a:t> August. Outcome awaited.</a:t>
                      </a:r>
                    </a:p>
                  </a:txBody>
                  <a:tcPr marL="36000" marR="36000" marT="0" marB="36000"/>
                </a:tc>
                <a:tc>
                  <a:txBody>
                    <a:bodyPr/>
                    <a:lstStyle/>
                    <a:p>
                      <a:pPr marL="285750" lvl="0" indent="-285750">
                        <a:lnSpc>
                          <a:spcPct val="100000"/>
                        </a:lnSpc>
                        <a:spcBef>
                          <a:spcPts val="0"/>
                        </a:spcBef>
                        <a:spcAft>
                          <a:spcPts val="0"/>
                        </a:spcAft>
                        <a:buFont typeface="Arial" panose="020B0604020202020204" pitchFamily="34" charset="0"/>
                        <a:buChar char="•"/>
                      </a:pPr>
                      <a:r>
                        <a:rPr lang="en-GB" sz="1150">
                          <a:solidFill>
                            <a:schemeClr val="tx1"/>
                          </a:solidFill>
                          <a:latin typeface="+mn-lt"/>
                          <a:cs typeface="Calibri"/>
                        </a:rPr>
                        <a:t>Working closely with ICB Business Intelligence team to identify existing metrics and the additional requirements within the 3year Delivery Plan. </a:t>
                      </a:r>
                    </a:p>
                    <a:p>
                      <a:pPr marL="285750" lvl="0" indent="-285750">
                        <a:lnSpc>
                          <a:spcPct val="100000"/>
                        </a:lnSpc>
                        <a:spcBef>
                          <a:spcPts val="0"/>
                        </a:spcBef>
                        <a:spcAft>
                          <a:spcPts val="0"/>
                        </a:spcAft>
                        <a:buFont typeface="Arial" panose="020B0604020202020204" pitchFamily="34" charset="0"/>
                        <a:buChar char="•"/>
                      </a:pPr>
                      <a:r>
                        <a:rPr lang="en-GB" sz="1150">
                          <a:solidFill>
                            <a:schemeClr val="tx1"/>
                          </a:solidFill>
                          <a:latin typeface="+mn-lt"/>
                          <a:cs typeface="Calibri"/>
                        </a:rPr>
                        <a:t>Recognition that metrics need to be visible in reports to the ICB Quality &amp; Safety Committee as well as the ICB Finance &amp; Performance Committee.</a:t>
                      </a:r>
                    </a:p>
                    <a:p>
                      <a:pPr marL="285750" indent="-285750">
                        <a:lnSpc>
                          <a:spcPct val="100000"/>
                        </a:lnSpc>
                        <a:spcBef>
                          <a:spcPts val="0"/>
                        </a:spcBef>
                        <a:spcAft>
                          <a:spcPts val="0"/>
                        </a:spcAft>
                        <a:buFont typeface="Arial" panose="020B0604020202020204" pitchFamily="34" charset="0"/>
                        <a:buChar char="•"/>
                      </a:pPr>
                      <a:endParaRPr lang="en-GB" sz="1150">
                        <a:latin typeface="+mn-lt"/>
                        <a:cs typeface="Calibri" panose="020F0502020204030204" pitchFamily="34" charset="0"/>
                      </a:endParaRPr>
                    </a:p>
                    <a:p>
                      <a:pPr marL="285750" indent="-285750">
                        <a:lnSpc>
                          <a:spcPct val="100000"/>
                        </a:lnSpc>
                        <a:spcBef>
                          <a:spcPts val="0"/>
                        </a:spcBef>
                        <a:spcAft>
                          <a:spcPts val="0"/>
                        </a:spcAft>
                        <a:buFont typeface="Arial" panose="020B0604020202020204" pitchFamily="34" charset="0"/>
                        <a:buChar char="•"/>
                      </a:pPr>
                      <a:endParaRPr lang="en-GB" sz="1150">
                        <a:latin typeface="+mn-lt"/>
                        <a:cs typeface="Calibri" panose="020F0502020204030204" pitchFamily="34" charset="0"/>
                      </a:endParaRPr>
                    </a:p>
                  </a:txBody>
                  <a:tcPr/>
                </a:tc>
                <a:extLst>
                  <a:ext uri="{0D108BD9-81ED-4DB2-BD59-A6C34878D82A}">
                    <a16:rowId xmlns:a16="http://schemas.microsoft.com/office/drawing/2014/main" val="326037710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64899023"/>
              </p:ext>
            </p:extLst>
          </p:nvPr>
        </p:nvGraphicFramePr>
        <p:xfrm>
          <a:off x="144052" y="3506950"/>
          <a:ext cx="11985519" cy="2651760"/>
        </p:xfrm>
        <a:graphic>
          <a:graphicData uri="http://schemas.openxmlformats.org/drawingml/2006/table">
            <a:tbl>
              <a:tblPr firstRow="1" bandRow="1">
                <a:tableStyleId>{5C22544A-7EE6-4342-B048-85BDC9FD1C3A}</a:tableStyleId>
              </a:tblPr>
              <a:tblGrid>
                <a:gridCol w="4171950">
                  <a:extLst>
                    <a:ext uri="{9D8B030D-6E8A-4147-A177-3AD203B41FA5}">
                      <a16:colId xmlns:a16="http://schemas.microsoft.com/office/drawing/2014/main" val="4061580566"/>
                    </a:ext>
                  </a:extLst>
                </a:gridCol>
                <a:gridCol w="4420517">
                  <a:extLst>
                    <a:ext uri="{9D8B030D-6E8A-4147-A177-3AD203B41FA5}">
                      <a16:colId xmlns:a16="http://schemas.microsoft.com/office/drawing/2014/main" val="3425727998"/>
                    </a:ext>
                  </a:extLst>
                </a:gridCol>
                <a:gridCol w="3393052">
                  <a:extLst>
                    <a:ext uri="{9D8B030D-6E8A-4147-A177-3AD203B41FA5}">
                      <a16:colId xmlns:a16="http://schemas.microsoft.com/office/drawing/2014/main" val="4076478887"/>
                    </a:ext>
                  </a:extLst>
                </a:gridCol>
              </a:tblGrid>
              <a:tr h="446897">
                <a:tc>
                  <a:txBody>
                    <a:bodyPr/>
                    <a:lstStyle/>
                    <a:p>
                      <a:r>
                        <a:rPr lang="en-GB" sz="1200">
                          <a:latin typeface="+mn-lt"/>
                          <a:cs typeface="Calibri" panose="020F0502020204030204" pitchFamily="34" charset="0"/>
                        </a:rPr>
                        <a:t>CONTRACT / PROCUREMENT UPDATE</a:t>
                      </a:r>
                    </a:p>
                  </a:txBody>
                  <a:tcPr>
                    <a:solidFill>
                      <a:srgbClr val="00B0F0"/>
                    </a:solidFill>
                  </a:tcPr>
                </a:tc>
                <a:tc>
                  <a:txBody>
                    <a:bodyPr/>
                    <a:lstStyle/>
                    <a:p>
                      <a:r>
                        <a:rPr lang="en-GB" sz="1200">
                          <a:latin typeface="+mn-lt"/>
                          <a:cs typeface="Calibri"/>
                        </a:rPr>
                        <a:t>FINANCE UPDATE</a:t>
                      </a:r>
                    </a:p>
                  </a:txBody>
                  <a:tcPr>
                    <a:solidFill>
                      <a:schemeClr val="accent1">
                        <a:lumMod val="75000"/>
                      </a:schemeClr>
                    </a:solidFill>
                  </a:tcPr>
                </a:tc>
                <a:tc>
                  <a:txBody>
                    <a:bodyPr/>
                    <a:lstStyle/>
                    <a:p>
                      <a:r>
                        <a:rPr lang="en-GB" sz="1200">
                          <a:latin typeface="+mn-lt"/>
                          <a:cs typeface="Calibri"/>
                        </a:rPr>
                        <a:t>REQUESTS FOR ANOTHER PORTFOLIO / ENABLER</a:t>
                      </a:r>
                    </a:p>
                  </a:txBody>
                  <a:tcPr>
                    <a:solidFill>
                      <a:srgbClr val="002060"/>
                    </a:solidFill>
                  </a:tcPr>
                </a:tc>
                <a:extLst>
                  <a:ext uri="{0D108BD9-81ED-4DB2-BD59-A6C34878D82A}">
                    <a16:rowId xmlns:a16="http://schemas.microsoft.com/office/drawing/2014/main" val="2146505360"/>
                  </a:ext>
                </a:extLst>
              </a:tr>
              <a:tr h="2145103">
                <a:tc>
                  <a:txBody>
                    <a:bodyPr/>
                    <a:lstStyle/>
                    <a:p>
                      <a:pPr marL="285750" indent="-285750">
                        <a:buFont typeface="Arial" panose="020B0604020202020204" pitchFamily="34" charset="0"/>
                        <a:buChar char="•"/>
                      </a:pPr>
                      <a:r>
                        <a:rPr lang="en-GB" sz="1150">
                          <a:latin typeface="+mn-lt"/>
                          <a:cs typeface="Calibri"/>
                        </a:rPr>
                        <a:t>The 3 year Delivery Plan clearly states the need for enhancing working relationships with ICB contracting and commissioning teams to develop commissioning priorities going forward so close working between the ICB Maternity and</a:t>
                      </a:r>
                      <a:r>
                        <a:rPr lang="en-GB" sz="1150">
                          <a:solidFill>
                            <a:schemeClr val="tx1"/>
                          </a:solidFill>
                          <a:latin typeface="+mn-lt"/>
                          <a:cs typeface="Calibri"/>
                        </a:rPr>
                        <a:t> ICB/CSU Contracting team to understand metrics within the contracts and how they are monitored.</a:t>
                      </a:r>
                      <a:endParaRPr lang="en-US" sz="1150">
                        <a:latin typeface="+mn-lt"/>
                        <a:cs typeface="Calibri"/>
                      </a:endParaRPr>
                    </a:p>
                    <a:p>
                      <a:pPr marL="285750" lvl="0" indent="-285750">
                        <a:buFont typeface="Arial" panose="020B0604020202020204" pitchFamily="34" charset="0"/>
                        <a:buChar char="•"/>
                      </a:pPr>
                      <a:r>
                        <a:rPr lang="en-GB" sz="1150">
                          <a:solidFill>
                            <a:schemeClr val="tx1"/>
                          </a:solidFill>
                          <a:latin typeface="+mn-lt"/>
                          <a:cs typeface="Calibri"/>
                        </a:rPr>
                        <a:t>There is additional consideration of many additional maternity requirements and metrics following reviews of maternity services, i.e. Ockenden, Kirkup, Saving Babies Lives, etc. that need to be reported on but not included in the Maternity spec within contacts.</a:t>
                      </a:r>
                      <a:endParaRPr lang="en-GB" sz="1150">
                        <a:latin typeface="+mn-lt"/>
                        <a:cs typeface="Calibri" panose="020F0502020204030204" pitchFamily="34" charset="0"/>
                      </a:endParaRPr>
                    </a:p>
                  </a:txBody>
                  <a:tcPr marL="36000" marR="36000" marT="0" marB="36000"/>
                </a:tc>
                <a:tc>
                  <a:txBody>
                    <a:bodyPr/>
                    <a:lstStyle/>
                    <a:p>
                      <a:pPr marL="171450" marR="0" lvl="0" indent="-171450" algn="l">
                        <a:lnSpc>
                          <a:spcPct val="100000"/>
                        </a:lnSpc>
                        <a:spcBef>
                          <a:spcPts val="0"/>
                        </a:spcBef>
                        <a:spcAft>
                          <a:spcPts val="0"/>
                        </a:spcAft>
                        <a:buClrTx/>
                        <a:buSzTx/>
                        <a:buFont typeface="Arial" panose="020B0604020202020204" pitchFamily="34" charset="0"/>
                        <a:buChar char="•"/>
                      </a:pPr>
                      <a:r>
                        <a:rPr lang="en-GB" sz="1150">
                          <a:latin typeface="+mn-lt"/>
                          <a:cs typeface="Calibri" panose="020F0502020204030204" pitchFamily="34" charset="0"/>
                        </a:rPr>
                        <a:t>Funding for maternity improvement is issued from NHSE and comes in 3 main forms: </a:t>
                      </a:r>
                      <a:endParaRPr lang="en-US" sz="1150">
                        <a:latin typeface="+mn-lt"/>
                        <a:cs typeface="Calibri" panose="020F0502020204030204" pitchFamily="34" charset="0"/>
                      </a:endParaRPr>
                    </a:p>
                    <a:p>
                      <a:pPr marL="354013" marR="0" lvl="1" indent="103188" algn="l">
                        <a:lnSpc>
                          <a:spcPct val="100000"/>
                        </a:lnSpc>
                        <a:spcBef>
                          <a:spcPts val="0"/>
                        </a:spcBef>
                        <a:spcAft>
                          <a:spcPts val="0"/>
                        </a:spcAft>
                        <a:buClrTx/>
                        <a:buSzTx/>
                        <a:buFont typeface="Arial" panose="020B0604020202020204" pitchFamily="34" charset="0"/>
                        <a:buChar char="•"/>
                      </a:pPr>
                      <a:r>
                        <a:rPr lang="en-GB" sz="1150">
                          <a:latin typeface="+mn-lt"/>
                          <a:cs typeface="Calibri"/>
                        </a:rPr>
                        <a:t>Allocations in response to local Ockenden and East Kent </a:t>
                      </a:r>
                    </a:p>
                    <a:p>
                      <a:pPr marL="354013" marR="0" lvl="1" indent="103188" algn="l">
                        <a:lnSpc>
                          <a:spcPct val="100000"/>
                        </a:lnSpc>
                        <a:spcBef>
                          <a:spcPts val="0"/>
                        </a:spcBef>
                        <a:spcAft>
                          <a:spcPts val="0"/>
                        </a:spcAft>
                        <a:buClrTx/>
                        <a:buSzTx/>
                        <a:buFont typeface="Arial" panose="020B0604020202020204" pitchFamily="34" charset="0"/>
                        <a:buChar char="•"/>
                      </a:pPr>
                      <a:r>
                        <a:rPr lang="en-GB" sz="1150">
                          <a:latin typeface="+mn-lt"/>
                          <a:cs typeface="Calibri"/>
                        </a:rPr>
                        <a:t>Specific pilot projects </a:t>
                      </a:r>
                    </a:p>
                    <a:p>
                      <a:pPr marL="354013" marR="0" lvl="1" indent="103188" algn="l">
                        <a:lnSpc>
                          <a:spcPct val="100000"/>
                        </a:lnSpc>
                        <a:spcBef>
                          <a:spcPts val="0"/>
                        </a:spcBef>
                        <a:spcAft>
                          <a:spcPts val="0"/>
                        </a:spcAft>
                        <a:buClrTx/>
                        <a:buSzTx/>
                        <a:buFont typeface="Arial" panose="020B0604020202020204" pitchFamily="34" charset="0"/>
                        <a:buChar char="•"/>
                      </a:pPr>
                      <a:r>
                        <a:rPr lang="en-GB" sz="1150">
                          <a:latin typeface="+mn-lt"/>
                          <a:cs typeface="Calibri"/>
                        </a:rPr>
                        <a:t>Ockenden - frontline maternity staff in provider trusts</a:t>
                      </a:r>
                    </a:p>
                    <a:p>
                      <a:pPr marL="171450" marR="0" lvl="0" indent="-171450" algn="l">
                        <a:lnSpc>
                          <a:spcPct val="100000"/>
                        </a:lnSpc>
                        <a:spcBef>
                          <a:spcPts val="0"/>
                        </a:spcBef>
                        <a:spcAft>
                          <a:spcPts val="0"/>
                        </a:spcAft>
                        <a:buClrTx/>
                        <a:buSzTx/>
                        <a:buFont typeface="Arial" panose="020B0604020202020204" pitchFamily="34" charset="0"/>
                        <a:buChar char="•"/>
                      </a:pPr>
                      <a:r>
                        <a:rPr lang="en-GB" sz="1150">
                          <a:solidFill>
                            <a:schemeClr val="tx1"/>
                          </a:solidFill>
                          <a:latin typeface="+mn-lt"/>
                          <a:cs typeface="Calibri"/>
                        </a:rPr>
                        <a:t>Escalation at LMNSP Board re: the allocation of NHSE Perinatal Pelvic Health funding; for UHNM or all those providing maternity services to SSOT residents?</a:t>
                      </a:r>
                    </a:p>
                    <a:p>
                      <a:pPr marL="171450" marR="0" lvl="0" indent="-171450" algn="l">
                        <a:lnSpc>
                          <a:spcPct val="100000"/>
                        </a:lnSpc>
                        <a:spcBef>
                          <a:spcPts val="0"/>
                        </a:spcBef>
                        <a:spcAft>
                          <a:spcPts val="0"/>
                        </a:spcAft>
                        <a:buClrTx/>
                        <a:buSzTx/>
                        <a:buFont typeface="Arial" panose="020B0604020202020204" pitchFamily="34" charset="0"/>
                        <a:buChar char="•"/>
                      </a:pPr>
                      <a:r>
                        <a:rPr lang="en-GB" sz="1150">
                          <a:solidFill>
                            <a:schemeClr val="tx1"/>
                          </a:solidFill>
                          <a:latin typeface="+mn-lt"/>
                          <a:cs typeface="Calibri"/>
                        </a:rPr>
                        <a:t>Monthly meeting with UHNM DoM and Finance to understand how funding spent and manage any underspend.</a:t>
                      </a:r>
                    </a:p>
                  </a:txBody>
                  <a:tcPr/>
                </a:tc>
                <a:tc>
                  <a:txBody>
                    <a:bodyPr/>
                    <a:lstStyle/>
                    <a:p>
                      <a:pPr marL="171450" lvl="0" indent="-171450">
                        <a:buFont typeface="Arial"/>
                        <a:buChar char="•"/>
                      </a:pPr>
                      <a:r>
                        <a:rPr lang="en-GB" sz="1150">
                          <a:solidFill>
                            <a:schemeClr val="tx1"/>
                          </a:solidFill>
                          <a:latin typeface="+mn-lt"/>
                          <a:cs typeface="Calibri"/>
                        </a:rPr>
                        <a:t>Working with the ICB Performance Team to identify mechanisms for capturing data relevant to SSOT residents accessing Maternity and Neonatal services beyond the ICS footprint.</a:t>
                      </a:r>
                      <a:endParaRPr lang="en-GB" sz="1150">
                        <a:solidFill>
                          <a:schemeClr val="bg1">
                            <a:lumMod val="95000"/>
                          </a:schemeClr>
                        </a:solidFill>
                        <a:latin typeface="+mn-lt"/>
                        <a:cs typeface="Calibri"/>
                      </a:endParaRPr>
                    </a:p>
                    <a:p>
                      <a:pPr marL="171450" lvl="0" indent="-171450">
                        <a:buFont typeface="Arial" panose="020B0604020202020204" pitchFamily="34" charset="0"/>
                        <a:buChar char="•"/>
                      </a:pPr>
                      <a:r>
                        <a:rPr lang="en-GB" sz="1150" b="0" i="0" u="none" strike="noStrike" noProof="0">
                          <a:solidFill>
                            <a:srgbClr val="000000"/>
                          </a:solidFill>
                          <a:latin typeface="+mn-lt"/>
                          <a:cs typeface="Calibri"/>
                        </a:rPr>
                        <a:t>Further work needed to address health inequalities, working alongside Population Health Prevention Management, to address requirements within the Maternity 3 year Delivery plan.  </a:t>
                      </a:r>
                    </a:p>
                    <a:p>
                      <a:pPr marL="171450" lvl="0" indent="-171450">
                        <a:buFont typeface="Arial" panose="020B0604020202020204" pitchFamily="34" charset="0"/>
                        <a:buChar char="•"/>
                      </a:pPr>
                      <a:r>
                        <a:rPr lang="en-GB" sz="1150" b="0" i="0" u="none" strike="noStrike" noProof="0">
                          <a:solidFill>
                            <a:schemeClr val="tx1"/>
                          </a:solidFill>
                          <a:latin typeface="+mn-lt"/>
                          <a:cs typeface="Calibri"/>
                        </a:rPr>
                        <a:t>Challenges of intra-operability between CYP and Maternity whilst in the same Portfolio</a:t>
                      </a:r>
                      <a:endParaRPr lang="en-GB" sz="1150">
                        <a:latin typeface="+mn-lt"/>
                        <a:cs typeface="Calibri" panose="020F0502020204030204" pitchFamily="34" charset="0"/>
                      </a:endParaRPr>
                    </a:p>
                  </a:txBody>
                  <a:tcPr/>
                </a:tc>
                <a:extLst>
                  <a:ext uri="{0D108BD9-81ED-4DB2-BD59-A6C34878D82A}">
                    <a16:rowId xmlns:a16="http://schemas.microsoft.com/office/drawing/2014/main" val="3222357932"/>
                  </a:ext>
                </a:extLst>
              </a:tr>
            </a:tbl>
          </a:graphicData>
        </a:graphic>
      </p:graphicFrame>
      <p:graphicFrame>
        <p:nvGraphicFramePr>
          <p:cNvPr id="5" name="Content Placeholder 5"/>
          <p:cNvGraphicFramePr>
            <a:graphicFrameLocks noGrp="1"/>
          </p:cNvGraphicFramePr>
          <p:nvPr>
            <p:ph sz="half" idx="2"/>
            <p:extLst>
              <p:ext uri="{D42A27DB-BD31-4B8C-83A1-F6EECF244321}">
                <p14:modId xmlns:p14="http://schemas.microsoft.com/office/powerpoint/2010/main" val="3462179345"/>
              </p:ext>
            </p:extLst>
          </p:nvPr>
        </p:nvGraphicFramePr>
        <p:xfrm>
          <a:off x="131248" y="6171620"/>
          <a:ext cx="11998323" cy="548640"/>
        </p:xfrm>
        <a:graphic>
          <a:graphicData uri="http://schemas.openxmlformats.org/drawingml/2006/table">
            <a:tbl>
              <a:tblPr firstRow="1" bandRow="1">
                <a:tableStyleId>{5C22544A-7EE6-4342-B048-85BDC9FD1C3A}</a:tableStyleId>
              </a:tblPr>
              <a:tblGrid>
                <a:gridCol w="11998323">
                  <a:extLst>
                    <a:ext uri="{9D8B030D-6E8A-4147-A177-3AD203B41FA5}">
                      <a16:colId xmlns:a16="http://schemas.microsoft.com/office/drawing/2014/main" val="2242980742"/>
                    </a:ext>
                  </a:extLst>
                </a:gridCol>
              </a:tblGrid>
              <a:tr h="270000">
                <a:tc>
                  <a:txBody>
                    <a:bodyPr/>
                    <a:lstStyle/>
                    <a:p>
                      <a:r>
                        <a:rPr lang="en-GB" sz="1200">
                          <a:latin typeface="+mn-lt"/>
                          <a:cs typeface="Calibri" panose="020F0502020204030204" pitchFamily="34" charset="0"/>
                        </a:rPr>
                        <a:t>ESCALATIONS</a:t>
                      </a:r>
                    </a:p>
                  </a:txBody>
                  <a:tcPr>
                    <a:solidFill>
                      <a:srgbClr val="FF0000"/>
                    </a:solidFill>
                  </a:tcPr>
                </a:tc>
                <a:extLst>
                  <a:ext uri="{0D108BD9-81ED-4DB2-BD59-A6C34878D82A}">
                    <a16:rowId xmlns:a16="http://schemas.microsoft.com/office/drawing/2014/main" val="3168321068"/>
                  </a:ext>
                </a:extLst>
              </a:tr>
              <a:tr h="270000">
                <a:tc>
                  <a:txBody>
                    <a:bodyPr/>
                    <a:lstStyle/>
                    <a:p>
                      <a:pPr marL="171450" indent="-171450">
                        <a:buFont typeface="Arial" panose="020B0604020202020204" pitchFamily="34" charset="0"/>
                        <a:buChar char="•"/>
                      </a:pPr>
                      <a:r>
                        <a:rPr lang="en-GB" sz="1200">
                          <a:latin typeface="+mn-lt"/>
                          <a:cs typeface="Calibri" panose="020F0502020204030204" pitchFamily="34" charset="0"/>
                        </a:rPr>
                        <a:t>None</a:t>
                      </a:r>
                    </a:p>
                  </a:txBody>
                  <a:tcPr/>
                </a:tc>
                <a:extLst>
                  <a:ext uri="{0D108BD9-81ED-4DB2-BD59-A6C34878D82A}">
                    <a16:rowId xmlns:a16="http://schemas.microsoft.com/office/drawing/2014/main" val="3260377104"/>
                  </a:ext>
                </a:extLst>
              </a:tr>
            </a:tbl>
          </a:graphicData>
        </a:graphic>
      </p:graphicFrame>
    </p:spTree>
    <p:extLst>
      <p:ext uri="{BB962C8B-B14F-4D97-AF65-F5344CB8AC3E}">
        <p14:creationId xmlns:p14="http://schemas.microsoft.com/office/powerpoint/2010/main" val="326658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8421C79E-ED88-8FAD-31C9-59CF8E33057A}"/>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225179657"/>
              </p:ext>
            </p:extLst>
          </p:nvPr>
        </p:nvGraphicFramePr>
        <p:xfrm>
          <a:off x="116249" y="2462771"/>
          <a:ext cx="850992" cy="1059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a:extLst>
              <a:ext uri="{FF2B5EF4-FFF2-40B4-BE49-F238E27FC236}">
                <a16:creationId xmlns:a16="http://schemas.microsoft.com/office/drawing/2014/main" id="{0C62CF33-2BD1-6A59-47C2-F9066E34DD22}"/>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473409151"/>
              </p:ext>
            </p:extLst>
          </p:nvPr>
        </p:nvGraphicFramePr>
        <p:xfrm>
          <a:off x="-171701" y="5571966"/>
          <a:ext cx="850992" cy="105979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Table 7">
            <a:extLst>
              <a:ext uri="{FF2B5EF4-FFF2-40B4-BE49-F238E27FC236}">
                <a16:creationId xmlns:a16="http://schemas.microsoft.com/office/drawing/2014/main" id="{E5F403A9-0E2E-6ECF-9173-CC5491F91243}"/>
              </a:ext>
            </a:extLst>
          </p:cNvPr>
          <p:cNvGraphicFramePr>
            <a:graphicFrameLocks noGrp="1"/>
          </p:cNvGraphicFramePr>
          <p:nvPr>
            <p:extLst>
              <p:ext uri="{D42A27DB-BD31-4B8C-83A1-F6EECF244321}">
                <p14:modId xmlns:p14="http://schemas.microsoft.com/office/powerpoint/2010/main" val="3295735811"/>
              </p:ext>
            </p:extLst>
          </p:nvPr>
        </p:nvGraphicFramePr>
        <p:xfrm>
          <a:off x="253795" y="568720"/>
          <a:ext cx="6131214" cy="4847896"/>
        </p:xfrm>
        <a:graphic>
          <a:graphicData uri="http://schemas.openxmlformats.org/drawingml/2006/table">
            <a:tbl>
              <a:tblPr firstRow="1" bandRow="1">
                <a:tableStyleId>{5C22544A-7EE6-4342-B048-85BDC9FD1C3A}</a:tableStyleId>
              </a:tblPr>
              <a:tblGrid>
                <a:gridCol w="4883099">
                  <a:extLst>
                    <a:ext uri="{9D8B030D-6E8A-4147-A177-3AD203B41FA5}">
                      <a16:colId xmlns:a16="http://schemas.microsoft.com/office/drawing/2014/main" val="3115241511"/>
                    </a:ext>
                  </a:extLst>
                </a:gridCol>
                <a:gridCol w="1248115">
                  <a:extLst>
                    <a:ext uri="{9D8B030D-6E8A-4147-A177-3AD203B41FA5}">
                      <a16:colId xmlns:a16="http://schemas.microsoft.com/office/drawing/2014/main" val="457782981"/>
                    </a:ext>
                  </a:extLst>
                </a:gridCol>
              </a:tblGrid>
              <a:tr h="187570">
                <a:tc>
                  <a:txBody>
                    <a:bodyPr/>
                    <a:lstStyle/>
                    <a:p>
                      <a:r>
                        <a:rPr lang="en-GB" sz="1200">
                          <a:latin typeface="+mn-lt"/>
                          <a:cs typeface="Calibri" panose="020F0502020204030204" pitchFamily="34" charset="0"/>
                        </a:rPr>
                        <a:t>MATERNITY PROJECTS (3 Year Delivery Plan) – ICB actions ONLY at present</a:t>
                      </a:r>
                    </a:p>
                  </a:txBody>
                  <a:tcPr/>
                </a:tc>
                <a:tc>
                  <a:txBody>
                    <a:bodyPr/>
                    <a:lstStyle/>
                    <a:p>
                      <a:r>
                        <a:rPr lang="en-GB" sz="1200">
                          <a:latin typeface="+mn-lt"/>
                          <a:cs typeface="Calibri" panose="020F0502020204030204" pitchFamily="34" charset="0"/>
                        </a:rPr>
                        <a:t>RAG STATUS</a:t>
                      </a:r>
                    </a:p>
                  </a:txBody>
                  <a:tcPr/>
                </a:tc>
                <a:extLst>
                  <a:ext uri="{0D108BD9-81ED-4DB2-BD59-A6C34878D82A}">
                    <a16:rowId xmlns:a16="http://schemas.microsoft.com/office/drawing/2014/main" val="386899906"/>
                  </a:ext>
                </a:extLst>
              </a:tr>
              <a:tr h="187570">
                <a:tc gridSpan="2">
                  <a:txBody>
                    <a:bodyPr/>
                    <a:lstStyle/>
                    <a:p>
                      <a:r>
                        <a:rPr lang="en-GB" sz="1200" b="1">
                          <a:latin typeface="+mn-lt"/>
                          <a:cs typeface="Calibri" panose="020F0502020204030204" pitchFamily="34" charset="0"/>
                        </a:rPr>
                        <a:t>THEME 1</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a:txBody>
                  <a:tcPr>
                    <a:solidFill>
                      <a:srgbClr val="DB50EA"/>
                    </a:solidFill>
                  </a:tcPr>
                </a:tc>
                <a:extLst>
                  <a:ext uri="{0D108BD9-81ED-4DB2-BD59-A6C34878D82A}">
                    <a16:rowId xmlns:a16="http://schemas.microsoft.com/office/drawing/2014/main" val="1795079232"/>
                  </a:ext>
                </a:extLst>
              </a:tr>
              <a:tr h="187570">
                <a:tc>
                  <a:txBody>
                    <a:bodyPr/>
                    <a:lstStyle/>
                    <a:p>
                      <a:r>
                        <a:rPr lang="en-GB" sz="1200">
                          <a:latin typeface="+mn-lt"/>
                          <a:cs typeface="Calibri" panose="020F0502020204030204" pitchFamily="34" charset="0"/>
                        </a:rPr>
                        <a:t>Personalised Care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2264847321"/>
                  </a:ext>
                </a:extLst>
              </a:tr>
              <a:tr h="187570">
                <a:tc>
                  <a:txBody>
                    <a:bodyPr/>
                    <a:lstStyle/>
                    <a:p>
                      <a:r>
                        <a:rPr lang="en-GB" sz="1200">
                          <a:latin typeface="+mn-lt"/>
                          <a:cs typeface="Calibri" panose="020F0502020204030204" pitchFamily="34" charset="0"/>
                        </a:rPr>
                        <a:t>Equity for mothers and babies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426534903"/>
                  </a:ext>
                </a:extLst>
              </a:tr>
              <a:tr h="187570">
                <a:tc>
                  <a:txBody>
                    <a:bodyPr/>
                    <a:lstStyle/>
                    <a:p>
                      <a:r>
                        <a:rPr lang="en-GB" sz="1200">
                          <a:latin typeface="+mn-lt"/>
                          <a:cs typeface="Calibri" panose="020F0502020204030204" pitchFamily="34" charset="0"/>
                        </a:rPr>
                        <a:t>Service User Involvement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1335650173"/>
                  </a:ext>
                </a:extLst>
              </a:tr>
              <a:tr h="187570">
                <a:tc gridSpan="2">
                  <a:txBody>
                    <a:bodyPr/>
                    <a:lstStyle/>
                    <a:p>
                      <a:r>
                        <a:rPr lang="en-GB" sz="1200" b="1">
                          <a:latin typeface="+mn-lt"/>
                          <a:cs typeface="Calibri" panose="020F0502020204030204" pitchFamily="34" charset="0"/>
                        </a:rPr>
                        <a:t>THEME 2</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a:txBody>
                  <a:tcPr>
                    <a:solidFill>
                      <a:srgbClr val="DB50EA"/>
                    </a:solidFill>
                  </a:tcPr>
                </a:tc>
                <a:extLst>
                  <a:ext uri="{0D108BD9-81ED-4DB2-BD59-A6C34878D82A}">
                    <a16:rowId xmlns:a16="http://schemas.microsoft.com/office/drawing/2014/main" val="415786635"/>
                  </a:ext>
                </a:extLst>
              </a:tr>
              <a:tr h="187570">
                <a:tc>
                  <a:txBody>
                    <a:bodyPr/>
                    <a:lstStyle/>
                    <a:p>
                      <a:r>
                        <a:rPr lang="en-GB" sz="1200">
                          <a:latin typeface="+mn-lt"/>
                          <a:cs typeface="Calibri" panose="020F0502020204030204" pitchFamily="34" charset="0"/>
                        </a:rPr>
                        <a:t>Growing the workforce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2504314006"/>
                  </a:ext>
                </a:extLst>
              </a:tr>
              <a:tr h="187570">
                <a:tc>
                  <a:txBody>
                    <a:bodyPr/>
                    <a:lstStyle/>
                    <a:p>
                      <a:r>
                        <a:rPr lang="en-GB" sz="1200">
                          <a:latin typeface="+mn-lt"/>
                          <a:cs typeface="Calibri" panose="020F0502020204030204" pitchFamily="34" charset="0"/>
                        </a:rPr>
                        <a:t>Retaining the workforce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834874529"/>
                  </a:ext>
                </a:extLst>
              </a:tr>
              <a:tr h="187570">
                <a:tc>
                  <a:txBody>
                    <a:bodyPr/>
                    <a:lstStyle/>
                    <a:p>
                      <a:r>
                        <a:rPr lang="en-GB" sz="1200">
                          <a:latin typeface="+mn-lt"/>
                          <a:cs typeface="Calibri" panose="020F0502020204030204" pitchFamily="34" charset="0"/>
                        </a:rPr>
                        <a:t>Investing in skills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11935697"/>
                  </a:ext>
                </a:extLst>
              </a:tr>
              <a:tr h="187570">
                <a:tc gridSpan="2">
                  <a:txBody>
                    <a:bodyPr/>
                    <a:lstStyle/>
                    <a:p>
                      <a:r>
                        <a:rPr lang="en-GB" sz="1200" b="1">
                          <a:latin typeface="+mn-lt"/>
                          <a:cs typeface="Calibri" panose="020F0502020204030204" pitchFamily="34" charset="0"/>
                        </a:rPr>
                        <a:t>THEME 3</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a:txBody>
                  <a:tcPr>
                    <a:solidFill>
                      <a:srgbClr val="DB50EA"/>
                    </a:solidFill>
                  </a:tcPr>
                </a:tc>
                <a:extLst>
                  <a:ext uri="{0D108BD9-81ED-4DB2-BD59-A6C34878D82A}">
                    <a16:rowId xmlns:a16="http://schemas.microsoft.com/office/drawing/2014/main" val="4278738098"/>
                  </a:ext>
                </a:extLst>
              </a:tr>
              <a:tr h="187570">
                <a:tc>
                  <a:txBody>
                    <a:bodyPr/>
                    <a:lstStyle/>
                    <a:p>
                      <a:r>
                        <a:rPr lang="en-GB" sz="1200">
                          <a:latin typeface="+mn-lt"/>
                          <a:cs typeface="Calibri" panose="020F0502020204030204" pitchFamily="34" charset="0"/>
                        </a:rPr>
                        <a:t>Positive safety culture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712493333"/>
                  </a:ext>
                </a:extLst>
              </a:tr>
              <a:tr h="187570">
                <a:tc>
                  <a:txBody>
                    <a:bodyPr/>
                    <a:lstStyle/>
                    <a:p>
                      <a:r>
                        <a:rPr lang="en-GB" sz="1200">
                          <a:latin typeface="+mn-lt"/>
                          <a:cs typeface="Calibri" panose="020F0502020204030204" pitchFamily="34" charset="0"/>
                        </a:rPr>
                        <a:t>Learning and improving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3654193126"/>
                  </a:ext>
                </a:extLst>
              </a:tr>
              <a:tr h="187570">
                <a:tc>
                  <a:txBody>
                    <a:bodyPr/>
                    <a:lstStyle/>
                    <a:p>
                      <a:r>
                        <a:rPr lang="en-GB" sz="1200">
                          <a:latin typeface="+mn-lt"/>
                          <a:cs typeface="Calibri" panose="020F0502020204030204" pitchFamily="34" charset="0"/>
                        </a:rPr>
                        <a:t>Support and oversight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1370358993"/>
                  </a:ext>
                </a:extLst>
              </a:tr>
              <a:tr h="275896">
                <a:tc gridSpan="2">
                  <a:txBody>
                    <a:bodyPr/>
                    <a:lstStyle/>
                    <a:p>
                      <a:r>
                        <a:rPr lang="en-GB" sz="1200" b="1">
                          <a:latin typeface="+mn-lt"/>
                          <a:cs typeface="Calibri" panose="020F0502020204030204" pitchFamily="34" charset="0"/>
                        </a:rPr>
                        <a:t>THEME 4</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a:txBody>
                  <a:tcPr>
                    <a:solidFill>
                      <a:srgbClr val="DB50EA"/>
                    </a:solidFill>
                  </a:tcPr>
                </a:tc>
                <a:extLst>
                  <a:ext uri="{0D108BD9-81ED-4DB2-BD59-A6C34878D82A}">
                    <a16:rowId xmlns:a16="http://schemas.microsoft.com/office/drawing/2014/main" val="2435368337"/>
                  </a:ext>
                </a:extLst>
              </a:tr>
              <a:tr h="187570">
                <a:tc>
                  <a:txBody>
                    <a:bodyPr/>
                    <a:lstStyle/>
                    <a:p>
                      <a:r>
                        <a:rPr lang="en-GB" sz="1200">
                          <a:latin typeface="+mn-lt"/>
                          <a:cs typeface="Calibri" panose="020F0502020204030204" pitchFamily="34" charset="0"/>
                        </a:rPr>
                        <a:t>Standards to ensure best practice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4000202930"/>
                  </a:ext>
                </a:extLst>
              </a:tr>
              <a:tr h="187570">
                <a:tc>
                  <a:txBody>
                    <a:bodyPr/>
                    <a:lstStyle/>
                    <a:p>
                      <a:r>
                        <a:rPr lang="en-GB" sz="1200">
                          <a:latin typeface="+mn-lt"/>
                          <a:cs typeface="Calibri" panose="020F0502020204030204" pitchFamily="34" charset="0"/>
                        </a:rPr>
                        <a:t>Data to inform learning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3679151873"/>
                  </a:ext>
                </a:extLst>
              </a:tr>
              <a:tr h="187570">
                <a:tc>
                  <a:txBody>
                    <a:bodyPr/>
                    <a:lstStyle/>
                    <a:p>
                      <a:r>
                        <a:rPr lang="en-GB" sz="1200">
                          <a:latin typeface="+mn-lt"/>
                          <a:cs typeface="Calibri" panose="020F0502020204030204" pitchFamily="34" charset="0"/>
                        </a:rPr>
                        <a:t>Better use of digital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n-lt"/>
                          <a:ea typeface="+mn-ea"/>
                          <a:cs typeface="Calibri" panose="020F0502020204030204" pitchFamily="34" charset="0"/>
                        </a:rPr>
                        <a:t>In Initiation</a:t>
                      </a:r>
                    </a:p>
                  </a:txBody>
                  <a:tcPr>
                    <a:solidFill>
                      <a:srgbClr val="DB50EA"/>
                    </a:solidFill>
                  </a:tcPr>
                </a:tc>
                <a:extLst>
                  <a:ext uri="{0D108BD9-81ED-4DB2-BD59-A6C34878D82A}">
                    <a16:rowId xmlns:a16="http://schemas.microsoft.com/office/drawing/2014/main" val="908008600"/>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292170988"/>
              </p:ext>
            </p:extLst>
          </p:nvPr>
        </p:nvGraphicFramePr>
        <p:xfrm>
          <a:off x="6522555" y="568720"/>
          <a:ext cx="5598644" cy="1554480"/>
        </p:xfrm>
        <a:graphic>
          <a:graphicData uri="http://schemas.openxmlformats.org/drawingml/2006/table">
            <a:tbl>
              <a:tblPr firstRow="1" bandRow="1">
                <a:tableStyleId>{5C22544A-7EE6-4342-B048-85BDC9FD1C3A}</a:tableStyleId>
              </a:tblPr>
              <a:tblGrid>
                <a:gridCol w="4574398">
                  <a:extLst>
                    <a:ext uri="{9D8B030D-6E8A-4147-A177-3AD203B41FA5}">
                      <a16:colId xmlns:a16="http://schemas.microsoft.com/office/drawing/2014/main" val="3115241511"/>
                    </a:ext>
                  </a:extLst>
                </a:gridCol>
                <a:gridCol w="1024246">
                  <a:extLst>
                    <a:ext uri="{9D8B030D-6E8A-4147-A177-3AD203B41FA5}">
                      <a16:colId xmlns:a16="http://schemas.microsoft.com/office/drawing/2014/main" val="457782981"/>
                    </a:ext>
                  </a:extLst>
                </a:gridCol>
              </a:tblGrid>
              <a:tr h="357797">
                <a:tc>
                  <a:txBody>
                    <a:bodyPr/>
                    <a:lstStyle/>
                    <a:p>
                      <a:r>
                        <a:rPr lang="en-GB" sz="1200">
                          <a:latin typeface="+mn-lt"/>
                          <a:cs typeface="Calibri" panose="020F0502020204030204" pitchFamily="34" charset="0"/>
                        </a:rPr>
                        <a:t>STRATEGIC TRANSFORMATION PRIORITIES</a:t>
                      </a:r>
                    </a:p>
                  </a:txBody>
                  <a:tcPr/>
                </a:tc>
                <a:tc>
                  <a:txBody>
                    <a:bodyPr/>
                    <a:lstStyle/>
                    <a:p>
                      <a:r>
                        <a:rPr lang="en-GB" sz="1200">
                          <a:latin typeface="+mn-lt"/>
                          <a:cs typeface="Calibri" panose="020F0502020204030204" pitchFamily="34" charset="0"/>
                        </a:rPr>
                        <a:t>RAG STATUS</a:t>
                      </a:r>
                    </a:p>
                  </a:txBody>
                  <a:tcPr/>
                </a:tc>
                <a:extLst>
                  <a:ext uri="{0D108BD9-81ED-4DB2-BD59-A6C34878D82A}">
                    <a16:rowId xmlns:a16="http://schemas.microsoft.com/office/drawing/2014/main" val="386899906"/>
                  </a:ext>
                </a:extLst>
              </a:tr>
              <a:tr h="227270">
                <a:tc>
                  <a:txBody>
                    <a:bodyPr/>
                    <a:lstStyle/>
                    <a:p>
                      <a:r>
                        <a:rPr lang="en-GB" sz="1200" b="1">
                          <a:latin typeface="+mn-lt"/>
                          <a:cs typeface="Calibri" panose="020F0502020204030204" pitchFamily="34" charset="0"/>
                        </a:rPr>
                        <a:t>Free Standing Midwifery Led Units</a:t>
                      </a:r>
                    </a:p>
                  </a:txBody>
                  <a:tcPr/>
                </a:tc>
                <a:tc>
                  <a:txBody>
                    <a:bodyPr/>
                    <a:lstStyle/>
                    <a:p>
                      <a:endParaRPr lang="en-GB" sz="1200">
                        <a:latin typeface="+mn-lt"/>
                        <a:cs typeface="Calibri" panose="020F0502020204030204" pitchFamily="34" charset="0"/>
                      </a:endParaRPr>
                    </a:p>
                  </a:txBody>
                  <a:tcPr/>
                </a:tc>
                <a:extLst>
                  <a:ext uri="{0D108BD9-81ED-4DB2-BD59-A6C34878D82A}">
                    <a16:rowId xmlns:a16="http://schemas.microsoft.com/office/drawing/2014/main" val="2264847321"/>
                  </a:ext>
                </a:extLst>
              </a:tr>
              <a:tr h="227270">
                <a:tc>
                  <a:txBody>
                    <a:bodyPr/>
                    <a:lstStyle/>
                    <a:p>
                      <a:r>
                        <a:rPr lang="en-GB" sz="1200">
                          <a:latin typeface="+mn-lt"/>
                          <a:cs typeface="Calibri" panose="020F0502020204030204" pitchFamily="34" charset="0"/>
                        </a:rPr>
                        <a:t>Service Change Project Group in place</a:t>
                      </a:r>
                    </a:p>
                  </a:txBody>
                  <a:tcPr/>
                </a:tc>
                <a:tc>
                  <a:txBody>
                    <a:bodyPr/>
                    <a:lstStyle/>
                    <a:p>
                      <a:r>
                        <a:rPr lang="en-GB" sz="1200">
                          <a:latin typeface="+mn-lt"/>
                          <a:cs typeface="Calibri" panose="020F0502020204030204" pitchFamily="34" charset="0"/>
                        </a:rPr>
                        <a:t>Complete</a:t>
                      </a:r>
                    </a:p>
                  </a:txBody>
                  <a:tcPr>
                    <a:solidFill>
                      <a:srgbClr val="00B0F0"/>
                    </a:solidFill>
                  </a:tcPr>
                </a:tc>
                <a:extLst>
                  <a:ext uri="{0D108BD9-81ED-4DB2-BD59-A6C34878D82A}">
                    <a16:rowId xmlns:a16="http://schemas.microsoft.com/office/drawing/2014/main" val="1966072478"/>
                  </a:ext>
                </a:extLst>
              </a:tr>
              <a:tr h="227270">
                <a:tc>
                  <a:txBody>
                    <a:bodyPr/>
                    <a:lstStyle/>
                    <a:p>
                      <a:r>
                        <a:rPr lang="en-GB" sz="1200">
                          <a:latin typeface="+mn-lt"/>
                          <a:cs typeface="Calibri" panose="020F0502020204030204" pitchFamily="34" charset="0"/>
                        </a:rPr>
                        <a:t>NHSE Stage 1 Assurance Meeting – due 17</a:t>
                      </a:r>
                      <a:r>
                        <a:rPr lang="en-GB" sz="1200" baseline="30000">
                          <a:latin typeface="+mn-lt"/>
                          <a:cs typeface="Calibri" panose="020F0502020204030204" pitchFamily="34" charset="0"/>
                        </a:rPr>
                        <a:t>th</a:t>
                      </a:r>
                      <a:r>
                        <a:rPr lang="en-GB" sz="1200">
                          <a:latin typeface="+mn-lt"/>
                          <a:cs typeface="Calibri" panose="020F0502020204030204" pitchFamily="34" charset="0"/>
                        </a:rPr>
                        <a:t> July</a:t>
                      </a:r>
                    </a:p>
                  </a:txBody>
                  <a:tcPr/>
                </a:tc>
                <a:tc>
                  <a:txBody>
                    <a:bodyPr/>
                    <a:lstStyle/>
                    <a:p>
                      <a:r>
                        <a:rPr lang="en-GB" sz="1200">
                          <a:latin typeface="+mn-lt"/>
                          <a:cs typeface="Calibri" panose="020F0502020204030204" pitchFamily="34" charset="0"/>
                        </a:rPr>
                        <a:t>Complete</a:t>
                      </a:r>
                    </a:p>
                  </a:txBody>
                  <a:tcPr>
                    <a:solidFill>
                      <a:srgbClr val="00B0F0"/>
                    </a:solidFill>
                  </a:tcPr>
                </a:tc>
                <a:extLst>
                  <a:ext uri="{0D108BD9-81ED-4DB2-BD59-A6C34878D82A}">
                    <a16:rowId xmlns:a16="http://schemas.microsoft.com/office/drawing/2014/main" val="1332363691"/>
                  </a:ext>
                </a:extLst>
              </a:tr>
              <a:tr h="227270">
                <a:tc>
                  <a:txBody>
                    <a:bodyPr/>
                    <a:lstStyle/>
                    <a:p>
                      <a:r>
                        <a:rPr lang="en-GB" sz="1200">
                          <a:latin typeface="+mn-lt"/>
                          <a:cs typeface="Calibri" panose="020F0502020204030204" pitchFamily="34" charset="0"/>
                        </a:rPr>
                        <a:t>Outcome of Stage 1 Meeting – date TBC</a:t>
                      </a:r>
                    </a:p>
                  </a:txBody>
                  <a:tcPr/>
                </a:tc>
                <a:tc>
                  <a:txBody>
                    <a:bodyPr/>
                    <a:lstStyle/>
                    <a:p>
                      <a:r>
                        <a:rPr lang="en-GB" sz="1200">
                          <a:latin typeface="+mn-lt"/>
                          <a:cs typeface="Calibri" panose="020F0502020204030204" pitchFamily="34" charset="0"/>
                        </a:rPr>
                        <a:t>Ongoing</a:t>
                      </a:r>
                    </a:p>
                  </a:txBody>
                  <a:tcPr>
                    <a:solidFill>
                      <a:srgbClr val="00B050"/>
                    </a:solidFill>
                  </a:tcPr>
                </a:tc>
                <a:extLst>
                  <a:ext uri="{0D108BD9-81ED-4DB2-BD59-A6C34878D82A}">
                    <a16:rowId xmlns:a16="http://schemas.microsoft.com/office/drawing/2014/main" val="3387913924"/>
                  </a:ext>
                </a:extLst>
              </a:tr>
            </a:tbl>
          </a:graphicData>
        </a:graphic>
      </p:graphicFrame>
      <p:sp>
        <p:nvSpPr>
          <p:cNvPr id="5" name="TextBox 4"/>
          <p:cNvSpPr txBox="1"/>
          <p:nvPr/>
        </p:nvSpPr>
        <p:spPr>
          <a:xfrm>
            <a:off x="7039767" y="2698529"/>
            <a:ext cx="4366438" cy="1200329"/>
          </a:xfrm>
          <a:prstGeom prst="rect">
            <a:avLst/>
          </a:prstGeom>
          <a:solidFill>
            <a:schemeClr val="accent5">
              <a:lumMod val="40000"/>
              <a:lumOff val="60000"/>
            </a:schemeClr>
          </a:solidFill>
          <a:ln w="9525">
            <a:solidFill>
              <a:schemeClr val="tx1"/>
            </a:solidFill>
          </a:ln>
        </p:spPr>
        <p:txBody>
          <a:bodyPr wrap="square" lIns="91440" tIns="45720" rIns="91440" bIns="45720" rtlCol="0" anchor="t">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noProof="0">
                <a:ln>
                  <a:noFill/>
                </a:ln>
                <a:solidFill>
                  <a:srgbClr val="000000"/>
                </a:solidFill>
                <a:effectLst/>
                <a:uLnTx/>
                <a:uFillTx/>
                <a:ea typeface="+mn-ea"/>
                <a:cs typeface="Calibri"/>
              </a:rPr>
              <a:t>Awaiting approval via the LMNS Partnership Board and </a:t>
            </a:r>
            <a:r>
              <a:rPr kumimoji="0" lang="en-GB" sz="1200" b="0" i="0" u="none" strike="noStrike" kern="1200" cap="none" spc="0" normalizeH="0" noProof="0">
                <a:ln w="9525">
                  <a:solidFill>
                    <a:srgbClr val="000000"/>
                  </a:solidFill>
                </a:ln>
                <a:solidFill>
                  <a:srgbClr val="000000"/>
                </a:solidFill>
                <a:effectLst/>
                <a:uLnTx/>
                <a:uFillTx/>
                <a:latin typeface="Arial" panose="020B0604020202020204" pitchFamily="34" charset="0"/>
                <a:ea typeface="+mn-ea"/>
                <a:cs typeface="Calibri"/>
              </a:rPr>
              <a:t>following a review of the LMNS Governance process during July and August. </a:t>
            </a:r>
            <a:endParaRPr kumimoji="0" lang="en-US" sz="1200" b="0" i="0" u="none" strike="noStrike" kern="1200" cap="none" spc="0" normalizeH="0" noProof="0">
              <a:ln>
                <a:noFill/>
              </a:ln>
              <a:solidFill>
                <a:srgbClr val="000000"/>
              </a:solidFill>
              <a:effectLst/>
              <a:uLnTx/>
              <a:uFillTx/>
              <a:latin typeface="Arial" panose="020B0604020202020204"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noProof="0">
                <a:ln>
                  <a:noFill/>
                </a:ln>
                <a:solidFill>
                  <a:srgbClr val="000000"/>
                </a:solidFill>
                <a:effectLst/>
                <a:uLnTx/>
                <a:uFillTx/>
                <a:ea typeface="+mn-ea"/>
                <a:cs typeface="Calibri"/>
              </a:rPr>
              <a:t>Full RAG rating status expected in the September SPG submission.</a:t>
            </a:r>
            <a:endParaRPr kumimoji="0" lang="en-GB" sz="1200" b="0" i="0" u="none" strike="noStrike" kern="1200" cap="none" spc="0" normalizeH="0" noProof="0">
              <a:ln>
                <a:noFill/>
              </a:ln>
              <a:solidFill>
                <a:srgbClr val="000000"/>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cxnSp>
        <p:nvCxnSpPr>
          <p:cNvPr id="7" name="Straight Arrow Connector 6">
            <a:extLst>
              <a:ext uri="{C183D7F6-B498-43B3-948B-1728B52AA6E4}">
                <adec:decorative xmlns:adec="http://schemas.microsoft.com/office/drawing/2017/decorative" val="1"/>
              </a:ext>
            </a:extLst>
          </p:cNvPr>
          <p:cNvCxnSpPr/>
          <p:nvPr/>
        </p:nvCxnSpPr>
        <p:spPr>
          <a:xfrm flipH="1">
            <a:off x="6153499" y="3025369"/>
            <a:ext cx="8847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idx="4294967295"/>
          </p:nvPr>
        </p:nvSpPr>
        <p:spPr>
          <a:xfrm>
            <a:off x="194660" y="29696"/>
            <a:ext cx="6495432" cy="400110"/>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4472C4"/>
                </a:solidFill>
                <a:effectLst/>
                <a:uLnTx/>
                <a:uFillTx/>
                <a:ea typeface="+mn-ea"/>
              </a:rPr>
              <a:t>MATERNITY PROJECT RAG STATUS  AT A GLANCE</a:t>
            </a:r>
            <a:endParaRPr kumimoji="0" lang="en-GB" sz="2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4">
            <a:extLst>
              <a:ext uri="{FF2B5EF4-FFF2-40B4-BE49-F238E27FC236}">
                <a16:creationId xmlns:a16="http://schemas.microsoft.com/office/drawing/2014/main" id="{51195A81-284D-509C-C4E1-5E3945EDEC0B}"/>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9" name="Slide Number Placeholder 3">
            <a:extLst>
              <a:ext uri="{FF2B5EF4-FFF2-40B4-BE49-F238E27FC236}">
                <a16:creationId xmlns:a16="http://schemas.microsoft.com/office/drawing/2014/main" id="{72ACCFDA-5EE2-B7C1-3FB3-D6300B9D6FC2}"/>
              </a:ext>
            </a:extLst>
          </p:cNvPr>
          <p:cNvSpPr>
            <a:spLocks noGrp="1"/>
          </p:cNvSpPr>
          <p:nvPr>
            <p:ph type="sldNum" sz="quarter" idx="12"/>
          </p:nvPr>
        </p:nvSpPr>
        <p:spPr>
          <a:xfrm>
            <a:off x="8610600" y="6460600"/>
            <a:ext cx="2743200" cy="276993"/>
          </a:xfrm>
        </p:spPr>
        <p:txBody>
          <a:bodyPr/>
          <a:lstStyle/>
          <a:p>
            <a:fld id="{CD8E907E-315C-F745-8CA6-CE49E976B740}" type="slidenum">
              <a:rPr lang="en-US" dirty="0" smtClean="0">
                <a:latin typeface="Arial" panose="020B0604020202020204" pitchFamily="34" charset="0"/>
                <a:cs typeface="Arial" panose="020B0604020202020204" pitchFamily="34" charset="0"/>
              </a:rPr>
              <a:pPr/>
              <a:t>16</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24295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8421C79E-ED88-8FAD-31C9-59CF8E33057A}"/>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950844525"/>
              </p:ext>
            </p:extLst>
          </p:nvPr>
        </p:nvGraphicFramePr>
        <p:xfrm>
          <a:off x="116249" y="2462771"/>
          <a:ext cx="850992" cy="1059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a:extLst>
              <a:ext uri="{FF2B5EF4-FFF2-40B4-BE49-F238E27FC236}">
                <a16:creationId xmlns:a16="http://schemas.microsoft.com/office/drawing/2014/main" id="{0C62CF33-2BD1-6A59-47C2-F9066E34DD22}"/>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473242692"/>
              </p:ext>
            </p:extLst>
          </p:nvPr>
        </p:nvGraphicFramePr>
        <p:xfrm>
          <a:off x="-171701" y="5571966"/>
          <a:ext cx="850992" cy="105979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itle 1">
            <a:extLst>
              <a:ext uri="{FF2B5EF4-FFF2-40B4-BE49-F238E27FC236}">
                <a16:creationId xmlns:a16="http://schemas.microsoft.com/office/drawing/2014/main" id="{21F73A89-4228-69A8-E1FC-BB6692708C05}"/>
              </a:ext>
            </a:extLst>
          </p:cNvPr>
          <p:cNvSpPr txBox="1">
            <a:spLocks noGrp="1"/>
          </p:cNvSpPr>
          <p:nvPr>
            <p:ph type="title" idx="4294967295"/>
          </p:nvPr>
        </p:nvSpPr>
        <p:spPr>
          <a:xfrm>
            <a:off x="144000" y="0"/>
            <a:ext cx="12060000" cy="324000"/>
          </a:xfrm>
          <a:prstGeom prst="rect">
            <a:avLst/>
          </a:prstGeom>
          <a:solidFill>
            <a:srgbClr val="0070C0"/>
          </a:solid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800" b="1" i="0" kern="1200">
                <a:solidFill>
                  <a:schemeClr val="tx2"/>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000" b="1" i="0" u="none" strike="noStrike" kern="1200" cap="all"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rPr>
              <a:t>Planned Care, Cancer and Diagnostics Portfolio </a:t>
            </a:r>
            <a:r>
              <a:rPr kumimoji="0" lang="en-GB" sz="20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rPr>
              <a:t>– Headlines including any Escalations</a:t>
            </a:r>
          </a:p>
        </p:txBody>
      </p:sp>
      <p:graphicFrame>
        <p:nvGraphicFramePr>
          <p:cNvPr id="9" name="Content Placeholder 5">
            <a:extLst>
              <a:ext uri="{FF2B5EF4-FFF2-40B4-BE49-F238E27FC236}">
                <a16:creationId xmlns:a16="http://schemas.microsoft.com/office/drawing/2014/main" id="{8812A7F8-747D-2377-365A-030891A7A531}"/>
              </a:ext>
            </a:extLst>
          </p:cNvPr>
          <p:cNvGraphicFramePr>
            <a:graphicFrameLocks/>
          </p:cNvGraphicFramePr>
          <p:nvPr>
            <p:extLst>
              <p:ext uri="{D42A27DB-BD31-4B8C-83A1-F6EECF244321}">
                <p14:modId xmlns:p14="http://schemas.microsoft.com/office/powerpoint/2010/main" val="448878203"/>
              </p:ext>
            </p:extLst>
          </p:nvPr>
        </p:nvGraphicFramePr>
        <p:xfrm>
          <a:off x="137652" y="512618"/>
          <a:ext cx="11985522" cy="3474720"/>
        </p:xfrm>
        <a:graphic>
          <a:graphicData uri="http://schemas.openxmlformats.org/drawingml/2006/table">
            <a:tbl>
              <a:tblPr firstRow="1" bandRow="1">
                <a:tableStyleId>{5C22544A-7EE6-4342-B048-85BDC9FD1C3A}</a:tableStyleId>
              </a:tblPr>
              <a:tblGrid>
                <a:gridCol w="3932903">
                  <a:extLst>
                    <a:ext uri="{9D8B030D-6E8A-4147-A177-3AD203B41FA5}">
                      <a16:colId xmlns:a16="http://schemas.microsoft.com/office/drawing/2014/main" val="2242980742"/>
                    </a:ext>
                  </a:extLst>
                </a:gridCol>
                <a:gridCol w="4385187">
                  <a:extLst>
                    <a:ext uri="{9D8B030D-6E8A-4147-A177-3AD203B41FA5}">
                      <a16:colId xmlns:a16="http://schemas.microsoft.com/office/drawing/2014/main" val="372691055"/>
                    </a:ext>
                  </a:extLst>
                </a:gridCol>
                <a:gridCol w="3667432">
                  <a:extLst>
                    <a:ext uri="{9D8B030D-6E8A-4147-A177-3AD203B41FA5}">
                      <a16:colId xmlns:a16="http://schemas.microsoft.com/office/drawing/2014/main" val="3668367436"/>
                    </a:ext>
                  </a:extLst>
                </a:gridCol>
              </a:tblGrid>
              <a:tr h="272842">
                <a:tc>
                  <a:txBody>
                    <a:bodyPr/>
                    <a:lstStyle/>
                    <a:p>
                      <a:r>
                        <a:rPr lang="en-GB" sz="1200">
                          <a:latin typeface="Arial" panose="020B0604020202020204" pitchFamily="34" charset="0"/>
                          <a:cs typeface="Arial" panose="020B0604020202020204" pitchFamily="34" charset="0"/>
                        </a:rPr>
                        <a:t>OPERATIONAL</a:t>
                      </a:r>
                    </a:p>
                  </a:txBody>
                  <a:tcPr>
                    <a:solidFill>
                      <a:srgbClr val="FC227A"/>
                    </a:solidFill>
                  </a:tcPr>
                </a:tc>
                <a:tc>
                  <a:txBody>
                    <a:bodyPr/>
                    <a:lstStyle/>
                    <a:p>
                      <a:r>
                        <a:rPr lang="en-GB" sz="1200">
                          <a:latin typeface="Arial" panose="020B0604020202020204" pitchFamily="34" charset="0"/>
                          <a:cs typeface="Arial" panose="020B0604020202020204" pitchFamily="34" charset="0"/>
                        </a:rPr>
                        <a:t>TRANSFORMATIONAL</a:t>
                      </a:r>
                    </a:p>
                  </a:txBody>
                  <a:tcPr>
                    <a:solidFill>
                      <a:srgbClr val="DB50EA"/>
                    </a:solidFill>
                  </a:tcPr>
                </a:tc>
                <a:tc>
                  <a:txBody>
                    <a:bodyPr/>
                    <a:lstStyle/>
                    <a:p>
                      <a:r>
                        <a:rPr lang="en-GB" sz="1200" b="1" kern="1200">
                          <a:solidFill>
                            <a:schemeClr val="lt1"/>
                          </a:solidFill>
                          <a:latin typeface="+mn-lt"/>
                          <a:ea typeface="+mn-ea"/>
                          <a:cs typeface="Calibri" panose="020F0502020204030204" pitchFamily="34" charset="0"/>
                        </a:rPr>
                        <a:t>WORKFORCE, DIGITAL &amp; ESTATES </a:t>
                      </a:r>
                    </a:p>
                  </a:txBody>
                  <a:tcPr>
                    <a:solidFill>
                      <a:srgbClr val="7030A0"/>
                    </a:solidFill>
                  </a:tcPr>
                </a:tc>
                <a:extLst>
                  <a:ext uri="{0D108BD9-81ED-4DB2-BD59-A6C34878D82A}">
                    <a16:rowId xmlns:a16="http://schemas.microsoft.com/office/drawing/2014/main" val="3168321068"/>
                  </a:ext>
                </a:extLst>
              </a:tr>
              <a:tr h="3183158">
                <a:tc>
                  <a:txBody>
                    <a:bodyPr/>
                    <a:lstStyle/>
                    <a:p>
                      <a:pPr marL="0" indent="0">
                        <a:buFont typeface="Arial" panose="020B0604020202020204" pitchFamily="34" charset="0"/>
                        <a:buNone/>
                      </a:pPr>
                      <a:r>
                        <a:rPr lang="en-GB" sz="1200">
                          <a:latin typeface="Arial" panose="020B0604020202020204" pitchFamily="34" charset="0"/>
                          <a:cs typeface="Arial" panose="020B0604020202020204" pitchFamily="34" charset="0"/>
                        </a:rPr>
                        <a:t>Changes have been made nationally to cancer targets to reduce the number to 3 key metrics:</a:t>
                      </a:r>
                    </a:p>
                    <a:p>
                      <a:pPr marL="285750" lvl="0" indent="-285750">
                        <a:buFont typeface="Arial" panose="020B0604020202020204" pitchFamily="34" charset="0"/>
                        <a:buChar char="•"/>
                      </a:pPr>
                      <a:r>
                        <a:rPr lang="en-GB" sz="1200">
                          <a:latin typeface="Arial" panose="020B0604020202020204" pitchFamily="34" charset="0"/>
                          <a:cs typeface="Arial" panose="020B0604020202020204" pitchFamily="34" charset="0"/>
                        </a:rPr>
                        <a:t>the 28-Day Faster Diagnosis Standard (FDS) which means patients with suspected cancer who are referred for urgent cancer checks from a GP, screening programme or other route should be diagnosed or have cancer ruled out within 28 days.</a:t>
                      </a:r>
                    </a:p>
                    <a:p>
                      <a:pPr marL="285750" lvl="0" indent="-285750">
                        <a:buFont typeface="Arial" panose="020B0604020202020204" pitchFamily="34" charset="0"/>
                        <a:buChar char="•"/>
                      </a:pPr>
                      <a:r>
                        <a:rPr lang="en-GB" sz="1200">
                          <a:latin typeface="Arial" panose="020B0604020202020204" pitchFamily="34" charset="0"/>
                          <a:cs typeface="Arial" panose="020B0604020202020204" pitchFamily="34" charset="0"/>
                        </a:rPr>
                        <a:t>the 62-day referral to treatment standard which means patients who have been referred for suspected cancer from any source and go on to receive a diagnosis should start treatment within 62 days of their referral.</a:t>
                      </a:r>
                    </a:p>
                    <a:p>
                      <a:pPr marL="285750" lvl="0" indent="-285750">
                        <a:buFont typeface="Arial" panose="020B0604020202020204" pitchFamily="34" charset="0"/>
                        <a:buChar char="•"/>
                      </a:pPr>
                      <a:r>
                        <a:rPr lang="en-GB" sz="1200">
                          <a:latin typeface="Arial" panose="020B0604020202020204" pitchFamily="34" charset="0"/>
                          <a:cs typeface="Arial" panose="020B0604020202020204" pitchFamily="34" charset="0"/>
                        </a:rPr>
                        <a:t>the 31-day decision to treat to treatment standard which means patients who have a cancer diagnosis, and who have had a decision made on their first or subsequent treatment, should then start that treatment within 31 days.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0">
                          <a:latin typeface="Arial" panose="020B0604020202020204" pitchFamily="34" charset="0"/>
                          <a:cs typeface="Arial" panose="020B0604020202020204" pitchFamily="34" charset="0"/>
                        </a:rPr>
                        <a:t>We intend to commission Medefer as a provider of virtual outpatient services to support the gastro/ colorectal pathways.</a:t>
                      </a:r>
                      <a:endParaRPr lang="en-GB" sz="120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b="0" u="none">
                          <a:solidFill>
                            <a:schemeClr val="tx1">
                              <a:lumMod val="95000"/>
                              <a:lumOff val="5000"/>
                            </a:schemeClr>
                          </a:solidFill>
                          <a:latin typeface="Arial" panose="020B0604020202020204" pitchFamily="34" charset="0"/>
                          <a:cs typeface="Arial" panose="020B0604020202020204" pitchFamily="34" charset="0"/>
                        </a:rPr>
                        <a:t>Please see more detailed slides with the project detail across the main theme areas within the portfolio (as reported to Portfolio Board in July 2023), although please note we are currently working through the most consistent way to rate these projects. </a:t>
                      </a:r>
                    </a:p>
                  </a:txBody>
                  <a:tcPr/>
                </a:tc>
                <a:tc>
                  <a:txBody>
                    <a:bodyPr/>
                    <a:lstStyle/>
                    <a:p>
                      <a:pPr marL="171450" indent="-171450">
                        <a:buFont typeface="Arial" panose="020B0604020202020204" pitchFamily="34" charset="0"/>
                        <a:buChar char="•"/>
                      </a:pPr>
                      <a:r>
                        <a:rPr lang="en-GB" sz="1200">
                          <a:latin typeface="Arial" panose="020B0604020202020204" pitchFamily="34" charset="0"/>
                          <a:cs typeface="Arial" panose="020B0604020202020204" pitchFamily="34" charset="0"/>
                        </a:rPr>
                        <a:t>No update to note</a:t>
                      </a:r>
                    </a:p>
                  </a:txBody>
                  <a:tcPr/>
                </a:tc>
                <a:extLst>
                  <a:ext uri="{0D108BD9-81ED-4DB2-BD59-A6C34878D82A}">
                    <a16:rowId xmlns:a16="http://schemas.microsoft.com/office/drawing/2014/main" val="3260377104"/>
                  </a:ext>
                </a:extLst>
              </a:tr>
            </a:tbl>
          </a:graphicData>
        </a:graphic>
      </p:graphicFrame>
      <p:graphicFrame>
        <p:nvGraphicFramePr>
          <p:cNvPr id="10" name="Table 9">
            <a:extLst>
              <a:ext uri="{FF2B5EF4-FFF2-40B4-BE49-F238E27FC236}">
                <a16:creationId xmlns:a16="http://schemas.microsoft.com/office/drawing/2014/main" id="{1F117A15-6EE2-75F5-2873-FBE5FD331796}"/>
              </a:ext>
            </a:extLst>
          </p:cNvPr>
          <p:cNvGraphicFramePr>
            <a:graphicFrameLocks noGrp="1"/>
          </p:cNvGraphicFramePr>
          <p:nvPr>
            <p:extLst>
              <p:ext uri="{D42A27DB-BD31-4B8C-83A1-F6EECF244321}">
                <p14:modId xmlns:p14="http://schemas.microsoft.com/office/powerpoint/2010/main" val="1551883518"/>
              </p:ext>
            </p:extLst>
          </p:nvPr>
        </p:nvGraphicFramePr>
        <p:xfrm>
          <a:off x="137651" y="3987338"/>
          <a:ext cx="11985523" cy="914400"/>
        </p:xfrm>
        <a:graphic>
          <a:graphicData uri="http://schemas.openxmlformats.org/drawingml/2006/table">
            <a:tbl>
              <a:tblPr firstRow="1" bandRow="1">
                <a:tableStyleId>{5C22544A-7EE6-4342-B048-85BDC9FD1C3A}</a:tableStyleId>
              </a:tblPr>
              <a:tblGrid>
                <a:gridCol w="3942736">
                  <a:extLst>
                    <a:ext uri="{9D8B030D-6E8A-4147-A177-3AD203B41FA5}">
                      <a16:colId xmlns:a16="http://schemas.microsoft.com/office/drawing/2014/main" val="4061580566"/>
                    </a:ext>
                  </a:extLst>
                </a:gridCol>
                <a:gridCol w="4375355">
                  <a:extLst>
                    <a:ext uri="{9D8B030D-6E8A-4147-A177-3AD203B41FA5}">
                      <a16:colId xmlns:a16="http://schemas.microsoft.com/office/drawing/2014/main" val="3425727998"/>
                    </a:ext>
                  </a:extLst>
                </a:gridCol>
                <a:gridCol w="3667432">
                  <a:extLst>
                    <a:ext uri="{9D8B030D-6E8A-4147-A177-3AD203B41FA5}">
                      <a16:colId xmlns:a16="http://schemas.microsoft.com/office/drawing/2014/main" val="4076478887"/>
                    </a:ext>
                  </a:extLst>
                </a:gridCol>
              </a:tblGrid>
              <a:tr h="414000">
                <a:tc>
                  <a:txBody>
                    <a:bodyPr/>
                    <a:lstStyle/>
                    <a:p>
                      <a:r>
                        <a:rPr lang="en-GB" sz="1200">
                          <a:latin typeface="Arial" panose="020B0604020202020204" pitchFamily="34" charset="0"/>
                          <a:cs typeface="Arial" panose="020B0604020202020204" pitchFamily="34" charset="0"/>
                        </a:rPr>
                        <a:t>QUALITY</a:t>
                      </a:r>
                    </a:p>
                  </a:txBody>
                  <a:tcPr>
                    <a:solidFill>
                      <a:srgbClr val="00B0F0"/>
                    </a:solidFill>
                  </a:tcPr>
                </a:tc>
                <a:tc>
                  <a:txBody>
                    <a:bodyPr/>
                    <a:lstStyle/>
                    <a:p>
                      <a:r>
                        <a:rPr lang="en-GB" sz="1200">
                          <a:latin typeface="Arial" panose="020B0604020202020204" pitchFamily="34" charset="0"/>
                          <a:cs typeface="Arial" panose="020B0604020202020204" pitchFamily="34" charset="0"/>
                        </a:rPr>
                        <a:t>FINANCE, CONTRACTING &amp;  PROCUREMENT</a:t>
                      </a:r>
                    </a:p>
                  </a:txBody>
                  <a:tcPr>
                    <a:solidFill>
                      <a:schemeClr val="accent1">
                        <a:lumMod val="75000"/>
                      </a:schemeClr>
                    </a:solidFill>
                  </a:tcPr>
                </a:tc>
                <a:tc>
                  <a:txBody>
                    <a:bodyPr/>
                    <a:lstStyle/>
                    <a:p>
                      <a:r>
                        <a:rPr lang="en-GB" sz="1200">
                          <a:latin typeface="Arial" panose="020B0604020202020204" pitchFamily="34" charset="0"/>
                          <a:cs typeface="Arial" panose="020B0604020202020204" pitchFamily="34" charset="0"/>
                        </a:rPr>
                        <a:t>REQUESTS FOR ANOTHER PORTFOLIO / ENABLER</a:t>
                      </a:r>
                    </a:p>
                  </a:txBody>
                  <a:tcPr>
                    <a:solidFill>
                      <a:srgbClr val="002060"/>
                    </a:solidFill>
                  </a:tcPr>
                </a:tc>
                <a:extLst>
                  <a:ext uri="{0D108BD9-81ED-4DB2-BD59-A6C34878D82A}">
                    <a16:rowId xmlns:a16="http://schemas.microsoft.com/office/drawing/2014/main" val="2146505360"/>
                  </a:ext>
                </a:extLst>
              </a:tr>
              <a:tr h="41400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0">
                          <a:latin typeface="Arial" panose="020B0604020202020204" pitchFamily="34" charset="0"/>
                          <a:cs typeface="Arial" panose="020B0604020202020204" pitchFamily="34" charset="0"/>
                        </a:rPr>
                        <a:t>The QIA for Medefer is going to panel on 23rd August. </a:t>
                      </a:r>
                      <a:endParaRPr lang="en-GB" sz="1200">
                        <a:latin typeface="Arial" panose="020B0604020202020204" pitchFamily="34" charset="0"/>
                        <a:cs typeface="Arial" panose="020B0604020202020204" pitchFamily="34" charset="0"/>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0">
                          <a:latin typeface="Arial" panose="020B0604020202020204" pitchFamily="34" charset="0"/>
                          <a:cs typeface="Arial" panose="020B0604020202020204" pitchFamily="34" charset="0"/>
                        </a:rPr>
                        <a:t>The Medefer contract is expected to be signed by the end of </a:t>
                      </a:r>
                      <a:r>
                        <a:rPr lang="en-GB" sz="1200" i="0" u="none">
                          <a:latin typeface="Arial" panose="020B0604020202020204" pitchFamily="34" charset="0"/>
                          <a:cs typeface="Arial" panose="020B0604020202020204" pitchFamily="34" charset="0"/>
                        </a:rPr>
                        <a:t>August</a:t>
                      </a:r>
                      <a:r>
                        <a:rPr lang="en-GB" sz="1200" b="1" i="0" u="none">
                          <a:solidFill>
                            <a:schemeClr val="tx1"/>
                          </a:solidFill>
                          <a:latin typeface="Arial" panose="020B0604020202020204" pitchFamily="34" charset="0"/>
                          <a:cs typeface="Arial" panose="020B0604020202020204" pitchFamily="34" charset="0"/>
                        </a:rPr>
                        <a:t>.</a:t>
                      </a:r>
                      <a:endParaRPr lang="en-GB" sz="1200" u="none">
                        <a:latin typeface="Arial" panose="020B0604020202020204" pitchFamily="34" charset="0"/>
                        <a:cs typeface="Arial" panose="020B0604020202020204" pitchFamily="34" charset="0"/>
                      </a:endParaRPr>
                    </a:p>
                  </a:txBody>
                  <a:tcPr/>
                </a:tc>
                <a:tc>
                  <a:txBody>
                    <a:bodyPr/>
                    <a:lstStyle/>
                    <a:p>
                      <a:pPr marL="171450" lvl="0" indent="-171450">
                        <a:buFont typeface="Arial" panose="020B0604020202020204" pitchFamily="34" charset="0"/>
                        <a:buChar char="•"/>
                      </a:pPr>
                      <a:r>
                        <a:rPr lang="en-GB" sz="1200">
                          <a:solidFill>
                            <a:schemeClr val="tx1"/>
                          </a:solidFill>
                          <a:latin typeface="Arial" panose="020B0604020202020204" pitchFamily="34" charset="0"/>
                          <a:cs typeface="Arial" panose="020B0604020202020204" pitchFamily="34" charset="0"/>
                        </a:rPr>
                        <a:t>No update to note</a:t>
                      </a:r>
                      <a:endParaRPr lang="en-GB" sz="12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22357932"/>
                  </a:ext>
                </a:extLst>
              </a:tr>
            </a:tbl>
          </a:graphicData>
        </a:graphic>
      </p:graphicFrame>
      <p:graphicFrame>
        <p:nvGraphicFramePr>
          <p:cNvPr id="11" name="Content Placeholder 5">
            <a:extLst>
              <a:ext uri="{FF2B5EF4-FFF2-40B4-BE49-F238E27FC236}">
                <a16:creationId xmlns:a16="http://schemas.microsoft.com/office/drawing/2014/main" id="{81688ABA-0A53-A586-2F35-AD1097691627}"/>
              </a:ext>
            </a:extLst>
          </p:cNvPr>
          <p:cNvGraphicFramePr>
            <a:graphicFrameLocks/>
          </p:cNvGraphicFramePr>
          <p:nvPr>
            <p:extLst>
              <p:ext uri="{D42A27DB-BD31-4B8C-83A1-F6EECF244321}">
                <p14:modId xmlns:p14="http://schemas.microsoft.com/office/powerpoint/2010/main" val="3760429435"/>
              </p:ext>
            </p:extLst>
          </p:nvPr>
        </p:nvGraphicFramePr>
        <p:xfrm>
          <a:off x="137651" y="4901738"/>
          <a:ext cx="11998323" cy="548640"/>
        </p:xfrm>
        <a:graphic>
          <a:graphicData uri="http://schemas.openxmlformats.org/drawingml/2006/table">
            <a:tbl>
              <a:tblPr firstRow="1" bandRow="1">
                <a:tableStyleId>{5C22544A-7EE6-4342-B048-85BDC9FD1C3A}</a:tableStyleId>
              </a:tblPr>
              <a:tblGrid>
                <a:gridCol w="11998323">
                  <a:extLst>
                    <a:ext uri="{9D8B030D-6E8A-4147-A177-3AD203B41FA5}">
                      <a16:colId xmlns:a16="http://schemas.microsoft.com/office/drawing/2014/main" val="2242980742"/>
                    </a:ext>
                  </a:extLst>
                </a:gridCol>
              </a:tblGrid>
              <a:tr h="198899">
                <a:tc>
                  <a:txBody>
                    <a:bodyPr/>
                    <a:lstStyle/>
                    <a:p>
                      <a:r>
                        <a:rPr lang="en-GB" sz="1200">
                          <a:latin typeface="Arial" panose="020B0604020202020204" pitchFamily="34" charset="0"/>
                          <a:cs typeface="Arial" panose="020B0604020202020204" pitchFamily="34" charset="0"/>
                        </a:rPr>
                        <a:t>ESCALATIONS</a:t>
                      </a:r>
                    </a:p>
                  </a:txBody>
                  <a:tcPr>
                    <a:solidFill>
                      <a:srgbClr val="FF0000"/>
                    </a:solidFill>
                  </a:tcPr>
                </a:tc>
                <a:extLst>
                  <a:ext uri="{0D108BD9-81ED-4DB2-BD59-A6C34878D82A}">
                    <a16:rowId xmlns:a16="http://schemas.microsoft.com/office/drawing/2014/main" val="3168321068"/>
                  </a:ext>
                </a:extLst>
              </a:tr>
              <a:tr h="252828">
                <a:tc>
                  <a:txBody>
                    <a:bodyPr/>
                    <a:lstStyle/>
                    <a:p>
                      <a:pPr marL="171450" indent="-171450">
                        <a:buFont typeface="Arial" panose="020B0604020202020204" pitchFamily="34" charset="0"/>
                        <a:buChar char="•"/>
                      </a:pPr>
                      <a:r>
                        <a:rPr lang="en-GB" sz="1200">
                          <a:latin typeface="Arial" panose="020B0604020202020204" pitchFamily="34" charset="0"/>
                          <a:cs typeface="Arial" panose="020B0604020202020204" pitchFamily="34" charset="0"/>
                        </a:rPr>
                        <a:t>None</a:t>
                      </a:r>
                    </a:p>
                  </a:txBody>
                  <a:tcPr/>
                </a:tc>
                <a:extLst>
                  <a:ext uri="{0D108BD9-81ED-4DB2-BD59-A6C34878D82A}">
                    <a16:rowId xmlns:a16="http://schemas.microsoft.com/office/drawing/2014/main" val="3260377104"/>
                  </a:ext>
                </a:extLst>
              </a:tr>
            </a:tbl>
          </a:graphicData>
        </a:graphic>
      </p:graphicFrame>
      <p:sp>
        <p:nvSpPr>
          <p:cNvPr id="2" name="Footer Placeholder 4">
            <a:extLst>
              <a:ext uri="{FF2B5EF4-FFF2-40B4-BE49-F238E27FC236}">
                <a16:creationId xmlns:a16="http://schemas.microsoft.com/office/drawing/2014/main" id="{41693D8E-5EF8-72FC-F2F8-2547BA921CCA}"/>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5" name="Slide Number Placeholder 3">
            <a:extLst>
              <a:ext uri="{FF2B5EF4-FFF2-40B4-BE49-F238E27FC236}">
                <a16:creationId xmlns:a16="http://schemas.microsoft.com/office/drawing/2014/main" id="{181FD862-0F44-92E0-E0E6-9856CF9DE143}"/>
              </a:ext>
            </a:extLst>
          </p:cNvPr>
          <p:cNvSpPr>
            <a:spLocks noGrp="1"/>
          </p:cNvSpPr>
          <p:nvPr>
            <p:ph type="sldNum" sz="quarter" idx="12"/>
          </p:nvPr>
        </p:nvSpPr>
        <p:spPr>
          <a:xfrm>
            <a:off x="8610600" y="6460600"/>
            <a:ext cx="2743200" cy="276993"/>
          </a:xfrm>
        </p:spPr>
        <p:txBody>
          <a:bodyPr/>
          <a:lstStyle/>
          <a:p>
            <a:fld id="{CD8E907E-315C-F745-8CA6-CE49E976B740}" type="slidenum">
              <a:rPr lang="en-US" dirty="0" smtClean="0">
                <a:latin typeface="Arial" panose="020B0604020202020204" pitchFamily="34" charset="0"/>
                <a:cs typeface="Arial" panose="020B0604020202020204" pitchFamily="34" charset="0"/>
              </a:rPr>
              <a:pPr/>
              <a:t>17</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4422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E29793FD-802D-4C34-90AE-C17DAD2493AF}"/>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833016144"/>
              </p:ext>
            </p:extLst>
          </p:nvPr>
        </p:nvGraphicFramePr>
        <p:xfrm>
          <a:off x="116249" y="2462771"/>
          <a:ext cx="850992" cy="10597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Diagram 15">
            <a:extLst>
              <a:ext uri="{FF2B5EF4-FFF2-40B4-BE49-F238E27FC236}">
                <a16:creationId xmlns:a16="http://schemas.microsoft.com/office/drawing/2014/main" id="{DA4B7FBA-E28B-4F26-A038-F378A2A399EE}"/>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315954292"/>
              </p:ext>
            </p:extLst>
          </p:nvPr>
        </p:nvGraphicFramePr>
        <p:xfrm>
          <a:off x="-171701" y="5571966"/>
          <a:ext cx="850992" cy="105979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008360716"/>
              </p:ext>
            </p:extLst>
          </p:nvPr>
        </p:nvGraphicFramePr>
        <p:xfrm>
          <a:off x="6705597" y="363626"/>
          <a:ext cx="5232665" cy="716280"/>
        </p:xfrm>
        <a:graphic>
          <a:graphicData uri="http://schemas.openxmlformats.org/drawingml/2006/table">
            <a:tbl>
              <a:tblPr firstRow="1" bandRow="1">
                <a:tableStyleId>{5C22544A-7EE6-4342-B048-85BDC9FD1C3A}</a:tableStyleId>
              </a:tblPr>
              <a:tblGrid>
                <a:gridCol w="4275374">
                  <a:extLst>
                    <a:ext uri="{9D8B030D-6E8A-4147-A177-3AD203B41FA5}">
                      <a16:colId xmlns:a16="http://schemas.microsoft.com/office/drawing/2014/main" val="3115241511"/>
                    </a:ext>
                  </a:extLst>
                </a:gridCol>
                <a:gridCol w="957291">
                  <a:extLst>
                    <a:ext uri="{9D8B030D-6E8A-4147-A177-3AD203B41FA5}">
                      <a16:colId xmlns:a16="http://schemas.microsoft.com/office/drawing/2014/main" val="457782981"/>
                    </a:ext>
                  </a:extLst>
                </a:gridCol>
              </a:tblGrid>
              <a:tr h="227270">
                <a:tc>
                  <a:txBody>
                    <a:bodyPr/>
                    <a:lstStyle/>
                    <a:p>
                      <a:r>
                        <a:rPr lang="en-GB" sz="900">
                          <a:latin typeface="Arial" panose="020B0604020202020204" pitchFamily="34" charset="0"/>
                          <a:cs typeface="Arial" panose="020B0604020202020204" pitchFamily="34" charset="0"/>
                        </a:rPr>
                        <a:t>PROVIDER COLLABORATIVE OPPORTUNITIES</a:t>
                      </a:r>
                    </a:p>
                  </a:txBody>
                  <a:tcPr/>
                </a:tc>
                <a:tc>
                  <a:txBody>
                    <a:bodyPr/>
                    <a:lstStyle/>
                    <a:p>
                      <a:r>
                        <a:rPr lang="en-GB" sz="9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27270">
                <a:tc>
                  <a:txBody>
                    <a:bodyPr/>
                    <a:lstStyle/>
                    <a:p>
                      <a:r>
                        <a:rPr lang="en-GB" sz="1000" b="1">
                          <a:latin typeface="Arial" panose="020B0604020202020204" pitchFamily="34" charset="0"/>
                          <a:cs typeface="Arial" panose="020B0604020202020204" pitchFamily="34" charset="0"/>
                        </a:rPr>
                        <a:t>MSK</a:t>
                      </a:r>
                    </a:p>
                  </a:txBody>
                  <a:tcPr/>
                </a:tc>
                <a:tc>
                  <a:txBody>
                    <a:bodyPr/>
                    <a:lstStyle/>
                    <a:p>
                      <a:r>
                        <a:rPr lang="en-GB" sz="1000">
                          <a:solidFill>
                            <a:schemeClr val="bg1"/>
                          </a:solidFill>
                          <a:latin typeface="Arial" panose="020B0604020202020204" pitchFamily="34" charset="0"/>
                          <a:cs typeface="Arial" panose="020B0604020202020204" pitchFamily="34" charset="0"/>
                        </a:rPr>
                        <a:t>Stage 2</a:t>
                      </a:r>
                    </a:p>
                  </a:txBody>
                  <a:tcPr>
                    <a:solidFill>
                      <a:srgbClr val="7030A0"/>
                    </a:solidFill>
                  </a:tcPr>
                </a:tc>
                <a:extLst>
                  <a:ext uri="{0D108BD9-81ED-4DB2-BD59-A6C34878D82A}">
                    <a16:rowId xmlns:a16="http://schemas.microsoft.com/office/drawing/2014/main" val="2264847321"/>
                  </a:ext>
                </a:extLst>
              </a:tr>
              <a:tr h="227270">
                <a:tc>
                  <a:txBody>
                    <a:bodyPr/>
                    <a:lstStyle/>
                    <a:p>
                      <a:r>
                        <a:rPr lang="en-GB" sz="1000" b="1">
                          <a:latin typeface="Arial" panose="020B0604020202020204" pitchFamily="34" charset="0"/>
                          <a:cs typeface="Arial" panose="020B0604020202020204" pitchFamily="34" charset="0"/>
                        </a:rPr>
                        <a:t>Weight Management (Tier 3 and 4)</a:t>
                      </a:r>
                    </a:p>
                  </a:txBody>
                  <a:tcPr/>
                </a:tc>
                <a:tc>
                  <a:txBody>
                    <a:bodyPr/>
                    <a:lstStyle/>
                    <a:p>
                      <a:r>
                        <a:rPr lang="en-GB" sz="1000">
                          <a:solidFill>
                            <a:schemeClr val="bg1"/>
                          </a:solidFill>
                          <a:latin typeface="Arial" panose="020B0604020202020204" pitchFamily="34" charset="0"/>
                          <a:cs typeface="Arial" panose="020B0604020202020204" pitchFamily="34" charset="0"/>
                        </a:rPr>
                        <a:t>Stage 2</a:t>
                      </a:r>
                    </a:p>
                  </a:txBody>
                  <a:tcPr>
                    <a:solidFill>
                      <a:srgbClr val="7030A0"/>
                    </a:solidFill>
                  </a:tcPr>
                </a:tc>
                <a:extLst>
                  <a:ext uri="{0D108BD9-81ED-4DB2-BD59-A6C34878D82A}">
                    <a16:rowId xmlns:a16="http://schemas.microsoft.com/office/drawing/2014/main" val="42653490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289991028"/>
              </p:ext>
            </p:extLst>
          </p:nvPr>
        </p:nvGraphicFramePr>
        <p:xfrm>
          <a:off x="116249" y="452339"/>
          <a:ext cx="5232665" cy="472440"/>
        </p:xfrm>
        <a:graphic>
          <a:graphicData uri="http://schemas.openxmlformats.org/drawingml/2006/table">
            <a:tbl>
              <a:tblPr firstRow="1" bandRow="1">
                <a:tableStyleId>{5C22544A-7EE6-4342-B048-85BDC9FD1C3A}</a:tableStyleId>
              </a:tblPr>
              <a:tblGrid>
                <a:gridCol w="4275374">
                  <a:extLst>
                    <a:ext uri="{9D8B030D-6E8A-4147-A177-3AD203B41FA5}">
                      <a16:colId xmlns:a16="http://schemas.microsoft.com/office/drawing/2014/main" val="3115241511"/>
                    </a:ext>
                  </a:extLst>
                </a:gridCol>
                <a:gridCol w="957291">
                  <a:extLst>
                    <a:ext uri="{9D8B030D-6E8A-4147-A177-3AD203B41FA5}">
                      <a16:colId xmlns:a16="http://schemas.microsoft.com/office/drawing/2014/main" val="457782981"/>
                    </a:ext>
                  </a:extLst>
                </a:gridCol>
              </a:tblGrid>
              <a:tr h="227270">
                <a:tc>
                  <a:txBody>
                    <a:bodyPr/>
                    <a:lstStyle/>
                    <a:p>
                      <a:r>
                        <a:rPr lang="en-GB" sz="900">
                          <a:latin typeface="Arial" panose="020B0604020202020204" pitchFamily="34" charset="0"/>
                          <a:cs typeface="Arial" panose="020B0604020202020204" pitchFamily="34" charset="0"/>
                        </a:rPr>
                        <a:t>STRATEGIC TRANSFORMATION PRIORITIES</a:t>
                      </a:r>
                    </a:p>
                  </a:txBody>
                  <a:tcPr/>
                </a:tc>
                <a:tc>
                  <a:txBody>
                    <a:bodyPr/>
                    <a:lstStyle/>
                    <a:p>
                      <a:r>
                        <a:rPr lang="en-GB" sz="9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27270">
                <a:tc>
                  <a:txBody>
                    <a:bodyPr/>
                    <a:lstStyle/>
                    <a:p>
                      <a:r>
                        <a:rPr lang="en-GB" sz="1000" b="1">
                          <a:latin typeface="Arial" panose="020B0604020202020204" pitchFamily="34" charset="0"/>
                          <a:cs typeface="Arial" panose="020B0604020202020204" pitchFamily="34" charset="0"/>
                        </a:rPr>
                        <a:t>Community Diagnostic Centres</a:t>
                      </a:r>
                    </a:p>
                  </a:txBody>
                  <a:tcPr/>
                </a:tc>
                <a:tc>
                  <a:txBody>
                    <a:bodyPr/>
                    <a:lstStyle/>
                    <a:p>
                      <a:r>
                        <a:rPr lang="en-GB" sz="1000">
                          <a:latin typeface="Arial" panose="020B0604020202020204" pitchFamily="34" charset="0"/>
                          <a:cs typeface="Arial" panose="020B0604020202020204" pitchFamily="34" charset="0"/>
                        </a:rPr>
                        <a:t>Green</a:t>
                      </a:r>
                    </a:p>
                  </a:txBody>
                  <a:tcPr>
                    <a:solidFill>
                      <a:srgbClr val="92D050"/>
                    </a:solidFill>
                  </a:tcPr>
                </a:tc>
                <a:extLst>
                  <a:ext uri="{0D108BD9-81ED-4DB2-BD59-A6C34878D82A}">
                    <a16:rowId xmlns:a16="http://schemas.microsoft.com/office/drawing/2014/main" val="2264847321"/>
                  </a:ext>
                </a:extLst>
              </a:tr>
            </a:tbl>
          </a:graphicData>
        </a:graphic>
      </p:graphicFrame>
      <p:graphicFrame>
        <p:nvGraphicFramePr>
          <p:cNvPr id="2" name="Table 1">
            <a:extLst>
              <a:ext uri="{FF2B5EF4-FFF2-40B4-BE49-F238E27FC236}">
                <a16:creationId xmlns:a16="http://schemas.microsoft.com/office/drawing/2014/main" id="{17627E48-C2D4-19A0-B60C-25D961655D4C}"/>
              </a:ext>
            </a:extLst>
          </p:cNvPr>
          <p:cNvGraphicFramePr>
            <a:graphicFrameLocks noGrp="1"/>
          </p:cNvGraphicFramePr>
          <p:nvPr>
            <p:extLst>
              <p:ext uri="{D42A27DB-BD31-4B8C-83A1-F6EECF244321}">
                <p14:modId xmlns:p14="http://schemas.microsoft.com/office/powerpoint/2010/main" val="3579726151"/>
              </p:ext>
            </p:extLst>
          </p:nvPr>
        </p:nvGraphicFramePr>
        <p:xfrm>
          <a:off x="116249" y="1174192"/>
          <a:ext cx="11822013" cy="5204714"/>
        </p:xfrm>
        <a:graphic>
          <a:graphicData uri="http://schemas.openxmlformats.org/drawingml/2006/table">
            <a:tbl>
              <a:tblPr firstRow="1" bandRow="1">
                <a:tableStyleId>{5C22544A-7EE6-4342-B048-85BDC9FD1C3A}</a:tableStyleId>
              </a:tblPr>
              <a:tblGrid>
                <a:gridCol w="1279024">
                  <a:extLst>
                    <a:ext uri="{9D8B030D-6E8A-4147-A177-3AD203B41FA5}">
                      <a16:colId xmlns:a16="http://schemas.microsoft.com/office/drawing/2014/main" val="3548119907"/>
                    </a:ext>
                  </a:extLst>
                </a:gridCol>
                <a:gridCol w="1238420">
                  <a:extLst>
                    <a:ext uri="{9D8B030D-6E8A-4147-A177-3AD203B41FA5}">
                      <a16:colId xmlns:a16="http://schemas.microsoft.com/office/drawing/2014/main" val="1995689419"/>
                    </a:ext>
                  </a:extLst>
                </a:gridCol>
                <a:gridCol w="7313979">
                  <a:extLst>
                    <a:ext uri="{9D8B030D-6E8A-4147-A177-3AD203B41FA5}">
                      <a16:colId xmlns:a16="http://schemas.microsoft.com/office/drawing/2014/main" val="1910494337"/>
                    </a:ext>
                  </a:extLst>
                </a:gridCol>
                <a:gridCol w="536008">
                  <a:extLst>
                    <a:ext uri="{9D8B030D-6E8A-4147-A177-3AD203B41FA5}">
                      <a16:colId xmlns:a16="http://schemas.microsoft.com/office/drawing/2014/main" val="975328434"/>
                    </a:ext>
                  </a:extLst>
                </a:gridCol>
                <a:gridCol w="531703">
                  <a:extLst>
                    <a:ext uri="{9D8B030D-6E8A-4147-A177-3AD203B41FA5}">
                      <a16:colId xmlns:a16="http://schemas.microsoft.com/office/drawing/2014/main" val="200706590"/>
                    </a:ext>
                  </a:extLst>
                </a:gridCol>
                <a:gridCol w="386871">
                  <a:extLst>
                    <a:ext uri="{9D8B030D-6E8A-4147-A177-3AD203B41FA5}">
                      <a16:colId xmlns:a16="http://schemas.microsoft.com/office/drawing/2014/main" val="2234980572"/>
                    </a:ext>
                  </a:extLst>
                </a:gridCol>
                <a:gridCol w="536008">
                  <a:extLst>
                    <a:ext uri="{9D8B030D-6E8A-4147-A177-3AD203B41FA5}">
                      <a16:colId xmlns:a16="http://schemas.microsoft.com/office/drawing/2014/main" val="558276205"/>
                    </a:ext>
                  </a:extLst>
                </a:gridCol>
              </a:tblGrid>
              <a:tr h="370840">
                <a:tc rowSpan="2">
                  <a:txBody>
                    <a:bodyPr/>
                    <a:lstStyle/>
                    <a:p>
                      <a:r>
                        <a:rPr lang="en-GB" sz="1000">
                          <a:latin typeface="Arial" panose="020B0604020202020204" pitchFamily="34" charset="0"/>
                          <a:cs typeface="Arial" panose="020B0604020202020204" pitchFamily="34" charset="0"/>
                        </a:rPr>
                        <a:t>Areas</a:t>
                      </a:r>
                    </a:p>
                  </a:txBody>
                  <a:tcPr/>
                </a:tc>
                <a:tc rowSpan="2">
                  <a:txBody>
                    <a:bodyPr/>
                    <a:lstStyle/>
                    <a:p>
                      <a:r>
                        <a:rPr lang="en-GB" sz="1000">
                          <a:latin typeface="Arial" panose="020B0604020202020204" pitchFamily="34" charset="0"/>
                          <a:cs typeface="Arial" panose="020B0604020202020204" pitchFamily="34" charset="0"/>
                        </a:rPr>
                        <a:t>Lead</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Comments/ Updates July 2023</a:t>
                      </a:r>
                    </a:p>
                  </a:txBody>
                  <a:tcPr/>
                </a:tc>
                <a:tc gridSpan="4">
                  <a:txBody>
                    <a:bodyPr/>
                    <a:lstStyle/>
                    <a:p>
                      <a:r>
                        <a:rPr lang="en-GB" sz="1000">
                          <a:latin typeface="Arial" panose="020B0604020202020204" pitchFamily="34" charset="0"/>
                          <a:cs typeface="Arial" panose="020B0604020202020204" pitchFamily="34" charset="0"/>
                        </a:rPr>
                        <a:t>Delivery Timeframe</a:t>
                      </a:r>
                    </a:p>
                  </a:txBody>
                  <a:tcPr/>
                </a:tc>
                <a:tc hMerge="1">
                  <a:txBody>
                    <a:bodyPr/>
                    <a:lstStyle/>
                    <a:p>
                      <a:endParaRPr lang="en-GB" sz="900"/>
                    </a:p>
                  </a:txBody>
                  <a:tcPr/>
                </a:tc>
                <a:tc hMerge="1">
                  <a:txBody>
                    <a:bodyPr/>
                    <a:lstStyle/>
                    <a:p>
                      <a:endParaRPr lang="en-GB" sz="900"/>
                    </a:p>
                  </a:txBody>
                  <a:tcPr/>
                </a:tc>
                <a:tc hMerge="1">
                  <a:txBody>
                    <a:bodyPr/>
                    <a:lstStyle/>
                    <a:p>
                      <a:endParaRPr lang="en-GB" sz="900"/>
                    </a:p>
                  </a:txBody>
                  <a:tcPr/>
                </a:tc>
                <a:extLst>
                  <a:ext uri="{0D108BD9-81ED-4DB2-BD59-A6C34878D82A}">
                    <a16:rowId xmlns:a16="http://schemas.microsoft.com/office/drawing/2014/main" val="3549786444"/>
                  </a:ext>
                </a:extLst>
              </a:tr>
              <a:tr h="204894">
                <a:tc vMerge="1">
                  <a:txBody>
                    <a:bodyPr/>
                    <a:lstStyle/>
                    <a:p>
                      <a:endParaRPr lang="en-GB" sz="900"/>
                    </a:p>
                  </a:txBody>
                  <a:tcPr/>
                </a:tc>
                <a:tc vMerge="1">
                  <a:txBody>
                    <a:bodyPr/>
                    <a:lstStyle/>
                    <a:p>
                      <a:endParaRPr lang="en-GB"/>
                    </a:p>
                  </a:txBody>
                  <a:tcPr/>
                </a:tc>
                <a:tc vMerge="1">
                  <a:txBody>
                    <a:bodyPr/>
                    <a:lstStyle/>
                    <a:p>
                      <a:endParaRPr lang="en-GB" sz="900"/>
                    </a:p>
                  </a:txBody>
                  <a:tcPr/>
                </a:tc>
                <a:tc>
                  <a:txBody>
                    <a:bodyPr/>
                    <a:lstStyle/>
                    <a:p>
                      <a:r>
                        <a:rPr lang="en-GB" sz="1000">
                          <a:latin typeface="Arial" panose="020B0604020202020204" pitchFamily="34" charset="0"/>
                          <a:cs typeface="Arial" panose="020B0604020202020204" pitchFamily="34" charset="0"/>
                        </a:rPr>
                        <a:t>Q1</a:t>
                      </a:r>
                    </a:p>
                  </a:txBody>
                  <a:tcPr/>
                </a:tc>
                <a:tc>
                  <a:txBody>
                    <a:bodyPr/>
                    <a:lstStyle/>
                    <a:p>
                      <a:r>
                        <a:rPr lang="en-GB" sz="1000">
                          <a:latin typeface="Arial" panose="020B0604020202020204" pitchFamily="34" charset="0"/>
                          <a:cs typeface="Arial" panose="020B0604020202020204" pitchFamily="34" charset="0"/>
                        </a:rPr>
                        <a:t>Q2</a:t>
                      </a:r>
                    </a:p>
                  </a:txBody>
                  <a:tcPr/>
                </a:tc>
                <a:tc>
                  <a:txBody>
                    <a:bodyPr/>
                    <a:lstStyle/>
                    <a:p>
                      <a:r>
                        <a:rPr lang="en-GB" sz="1000">
                          <a:latin typeface="Arial" panose="020B0604020202020204" pitchFamily="34" charset="0"/>
                          <a:cs typeface="Arial" panose="020B0604020202020204" pitchFamily="34" charset="0"/>
                        </a:rPr>
                        <a:t>Q3</a:t>
                      </a:r>
                    </a:p>
                  </a:txBody>
                  <a:tcPr/>
                </a:tc>
                <a:tc>
                  <a:txBody>
                    <a:bodyPr/>
                    <a:lstStyle/>
                    <a:p>
                      <a:r>
                        <a:rPr lang="en-GB" sz="1000">
                          <a:latin typeface="Arial" panose="020B0604020202020204" pitchFamily="34" charset="0"/>
                          <a:cs typeface="Arial" panose="020B0604020202020204" pitchFamily="34" charset="0"/>
                        </a:rPr>
                        <a:t>Q4</a:t>
                      </a:r>
                    </a:p>
                  </a:txBody>
                  <a:tcPr/>
                </a:tc>
                <a:extLst>
                  <a:ext uri="{0D108BD9-81ED-4DB2-BD59-A6C34878D82A}">
                    <a16:rowId xmlns:a16="http://schemas.microsoft.com/office/drawing/2014/main" val="679417190"/>
                  </a:ext>
                </a:extLst>
              </a:tr>
              <a:tr h="332047">
                <a:tc>
                  <a:txBody>
                    <a:bodyPr/>
                    <a:lstStyle/>
                    <a:p>
                      <a:r>
                        <a:rPr lang="en-GB" sz="1000" b="1">
                          <a:latin typeface="Arial" panose="020B0604020202020204" pitchFamily="34" charset="0"/>
                          <a:cs typeface="Arial" panose="020B0604020202020204" pitchFamily="34" charset="0"/>
                        </a:rPr>
                        <a:t>Cancer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Andrea Gordon/ Andrew Hall</a:t>
                      </a:r>
                    </a:p>
                  </a:txBody>
                  <a:tcPr/>
                </a:tc>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i="1">
                          <a:solidFill>
                            <a:schemeClr val="accent3"/>
                          </a:solidFill>
                          <a:latin typeface="Arial" panose="020B0604020202020204" pitchFamily="34" charset="0"/>
                          <a:cs typeface="Arial" panose="020B0604020202020204" pitchFamily="34" charset="0"/>
                        </a:rPr>
                        <a:t>See detailed workplan on pages below – in addition to the detailed workplan we have also created a Cancer Steering Group to drive the projects included in the work plan, the first meeting took place in June 2023.</a:t>
                      </a:r>
                    </a:p>
                  </a:txBody>
                  <a:tcPr/>
                </a:tc>
                <a:tc hMerge="1">
                  <a:txBody>
                    <a:bodyPr/>
                    <a:lstStyle/>
                    <a:p>
                      <a:pPr algn="ctr"/>
                      <a:endParaRPr lang="en-GB" sz="800" i="1"/>
                    </a:p>
                  </a:txBody>
                  <a:tcPr anchor="ctr">
                    <a:solidFill>
                      <a:srgbClr val="E7EAF3"/>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50591515"/>
                  </a:ext>
                </a:extLst>
              </a:tr>
              <a:tr h="591312">
                <a:tc>
                  <a:txBody>
                    <a:bodyPr/>
                    <a:lstStyle/>
                    <a:p>
                      <a:r>
                        <a:rPr lang="en-GB" sz="1000" b="1">
                          <a:latin typeface="Arial" panose="020B0604020202020204" pitchFamily="34" charset="0"/>
                          <a:cs typeface="Arial" panose="020B0604020202020204" pitchFamily="34" charset="0"/>
                        </a:rPr>
                        <a:t>Diagnostics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Elaine Andrews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Initial scope of work to be focussed on modelling demand and capacity for whole system to identify opportunities, as well as working with providers to develop pathways for the community diagnostic centres (CDCs) that are under development in Cannock, Tamworth and Stoke-on-Trent. There is also scope to build on the work currently being done by the various diagnostics networks across the Midlands. </a:t>
                      </a:r>
                    </a:p>
                  </a:txBody>
                  <a:tcPr/>
                </a:tc>
                <a:tc gridSpan="4">
                  <a:txBody>
                    <a:bodyPr/>
                    <a:lstStyle/>
                    <a:p>
                      <a:pPr algn="ctr"/>
                      <a:r>
                        <a:rPr lang="en-GB" sz="1000" i="1">
                          <a:latin typeface="Arial" panose="020B0604020202020204" pitchFamily="34" charset="0"/>
                          <a:cs typeface="Arial" panose="020B0604020202020204" pitchFamily="34" charset="0"/>
                        </a:rPr>
                        <a:t>tbc</a:t>
                      </a:r>
                    </a:p>
                  </a:txBody>
                  <a:tcPr anchor="ctr">
                    <a:solidFill>
                      <a:srgbClr val="CBD2E6"/>
                    </a:solidFill>
                  </a:tcPr>
                </a:tc>
                <a:tc hMerge="1">
                  <a:txBody>
                    <a:bodyPr/>
                    <a:lstStyle/>
                    <a:p>
                      <a:endParaRPr lang="en-GB" sz="800"/>
                    </a:p>
                  </a:txBody>
                  <a:tcPr anchor="ctr">
                    <a:solidFill>
                      <a:srgbClr val="CBD2E6"/>
                    </a:solidFill>
                  </a:tcPr>
                </a:tc>
                <a:tc hMerge="1">
                  <a:txBody>
                    <a:bodyPr/>
                    <a:lstStyle/>
                    <a:p>
                      <a:endParaRPr lang="en-GB" sz="800"/>
                    </a:p>
                  </a:txBody>
                  <a:tcPr anchor="ctr">
                    <a:solidFill>
                      <a:srgbClr val="CBD2E6"/>
                    </a:solidFill>
                  </a:tcPr>
                </a:tc>
                <a:tc hMerge="1">
                  <a:txBody>
                    <a:bodyPr/>
                    <a:lstStyle/>
                    <a:p>
                      <a:endParaRPr lang="en-GB" sz="800"/>
                    </a:p>
                  </a:txBody>
                  <a:tcPr anchor="ctr">
                    <a:solidFill>
                      <a:srgbClr val="CBD2E6"/>
                    </a:solidFill>
                  </a:tcPr>
                </a:tc>
                <a:extLst>
                  <a:ext uri="{0D108BD9-81ED-4DB2-BD59-A6C34878D82A}">
                    <a16:rowId xmlns:a16="http://schemas.microsoft.com/office/drawing/2014/main" val="1113577033"/>
                  </a:ext>
                </a:extLst>
              </a:tr>
              <a:tr h="289560">
                <a:tc rowSpan="2">
                  <a:txBody>
                    <a:bodyPr/>
                    <a:lstStyle/>
                    <a:p>
                      <a:r>
                        <a:rPr lang="en-GB" sz="1000" b="1">
                          <a:latin typeface="Arial" panose="020B0604020202020204" pitchFamily="34" charset="0"/>
                          <a:cs typeface="Arial" panose="020B0604020202020204" pitchFamily="34" charset="0"/>
                        </a:rPr>
                        <a:t>Referral Optimisation/ Care Optimisation</a:t>
                      </a:r>
                    </a:p>
                  </a:txBody>
                  <a:tcPr/>
                </a:tc>
                <a:tc rowSpan="2">
                  <a:txBody>
                    <a:bodyPr/>
                    <a:lstStyle/>
                    <a:p>
                      <a:r>
                        <a:rPr lang="en-GB" sz="1000">
                          <a:latin typeface="Arial" panose="020B0604020202020204" pitchFamily="34" charset="0"/>
                          <a:cs typeface="Arial" panose="020B0604020202020204" pitchFamily="34" charset="0"/>
                        </a:rPr>
                        <a:t>Dr Gary Free</a:t>
                      </a:r>
                    </a:p>
                  </a:txBody>
                  <a:tcPr/>
                </a:tc>
                <a:tc rowSpan="2">
                  <a:txBody>
                    <a:bodyPr/>
                    <a:lstStyle/>
                    <a:p>
                      <a:r>
                        <a:rPr lang="en-GB" sz="1000">
                          <a:latin typeface="Arial" panose="020B0604020202020204" pitchFamily="34" charset="0"/>
                          <a:cs typeface="Arial" panose="020B0604020202020204" pitchFamily="34" charset="0"/>
                        </a:rPr>
                        <a:t>The group have agreed to focus on two project:</a:t>
                      </a:r>
                    </a:p>
                    <a:p>
                      <a:pPr marL="171450" indent="-171450">
                        <a:buFontTx/>
                        <a:buChar char="-"/>
                      </a:pPr>
                      <a:r>
                        <a:rPr lang="en-GB" sz="1000">
                          <a:latin typeface="Arial" panose="020B0604020202020204" pitchFamily="34" charset="0"/>
                          <a:cs typeface="Arial" panose="020B0604020202020204" pitchFamily="34" charset="0"/>
                        </a:rPr>
                        <a:t>developing a set of guidelines for primary and secondary care to detail the roles and responsibilities when using A&amp;G</a:t>
                      </a:r>
                    </a:p>
                    <a:p>
                      <a:pPr marL="171450" indent="-171450">
                        <a:buFontTx/>
                        <a:buChar char="-"/>
                      </a:pPr>
                      <a:r>
                        <a:rPr lang="en-GB" sz="1000">
                          <a:latin typeface="Arial" panose="020B0604020202020204" pitchFamily="34" charset="0"/>
                          <a:cs typeface="Arial" panose="020B0604020202020204" pitchFamily="34" charset="0"/>
                        </a:rPr>
                        <a:t>clinical decision support tools, to include reviewing options and making a decision about the best replacement/ upgrade to the map of medicine system (including improving/ creating structured referral forms). Following this review a decision will be made about the next steps (e.g. business case to fund a new system/ expansion of an existing service)</a:t>
                      </a:r>
                    </a:p>
                    <a:p>
                      <a:pPr marL="0" indent="0">
                        <a:buFontTx/>
                        <a:buNone/>
                      </a:pPr>
                      <a:r>
                        <a:rPr lang="en-GB" sz="1000">
                          <a:latin typeface="Arial" panose="020B0604020202020204" pitchFamily="34" charset="0"/>
                          <a:cs typeface="Arial" panose="020B0604020202020204" pitchFamily="34" charset="0"/>
                        </a:rPr>
                        <a:t>T&amp;F groups will be created to work on the above. Additional projects will be scoped over the next 3 to 6 months</a:t>
                      </a:r>
                    </a:p>
                  </a:txBody>
                  <a:tcPr/>
                </a:tc>
                <a:tc gridSpan="2">
                  <a:txBody>
                    <a:bodyPr/>
                    <a:lstStyle/>
                    <a:p>
                      <a:r>
                        <a:rPr lang="en-GB" sz="1000">
                          <a:solidFill>
                            <a:schemeClr val="bg1"/>
                          </a:solidFill>
                          <a:latin typeface="Arial" panose="020B0604020202020204" pitchFamily="34" charset="0"/>
                          <a:cs typeface="Arial" panose="020B0604020202020204" pitchFamily="34" charset="0"/>
                        </a:rPr>
                        <a:t>A&amp;G Guidelines</a:t>
                      </a:r>
                    </a:p>
                  </a:txBody>
                  <a:tcPr anchor="ctr">
                    <a:solidFill>
                      <a:srgbClr val="00B0F0"/>
                    </a:solidFill>
                  </a:tcPr>
                </a:tc>
                <a:tc hMerge="1">
                  <a:txBody>
                    <a:bodyPr/>
                    <a:lstStyle/>
                    <a:p>
                      <a:endParaRPr lang="en-GB" sz="800"/>
                    </a:p>
                  </a:txBody>
                  <a:tcPr anchor="ctr">
                    <a:solidFill>
                      <a:srgbClr val="00B0F0"/>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E7EAF3"/>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E7EAF3"/>
                    </a:solidFill>
                  </a:tcPr>
                </a:tc>
                <a:extLst>
                  <a:ext uri="{0D108BD9-81ED-4DB2-BD59-A6C34878D82A}">
                    <a16:rowId xmlns:a16="http://schemas.microsoft.com/office/drawing/2014/main" val="771780441"/>
                  </a:ext>
                </a:extLst>
              </a:tr>
              <a:tr h="289560">
                <a:tc vMerge="1">
                  <a:txBody>
                    <a:bodyPr/>
                    <a:lstStyle/>
                    <a:p>
                      <a:endParaRPr lang="en-GB"/>
                    </a:p>
                  </a:txBody>
                  <a:tcPr/>
                </a:tc>
                <a:tc vMerge="1">
                  <a:txBody>
                    <a:bodyPr/>
                    <a:lstStyle/>
                    <a:p>
                      <a:endParaRPr lang="en-GB"/>
                    </a:p>
                  </a:txBody>
                  <a:tcPr/>
                </a:tc>
                <a:tc vMerge="1">
                  <a:txBody>
                    <a:bodyPr/>
                    <a:lstStyle/>
                    <a:p>
                      <a:endParaRPr lang="en-GB"/>
                    </a:p>
                  </a:txBody>
                  <a:tcPr/>
                </a:tc>
                <a:tc gridSpan="3">
                  <a:txBody>
                    <a:bodyPr/>
                    <a:lstStyle/>
                    <a:p>
                      <a:r>
                        <a:rPr lang="en-GB" sz="1000">
                          <a:solidFill>
                            <a:schemeClr val="bg1"/>
                          </a:solidFill>
                          <a:latin typeface="Arial" panose="020B0604020202020204" pitchFamily="34" charset="0"/>
                          <a:cs typeface="Arial" panose="020B0604020202020204" pitchFamily="34" charset="0"/>
                        </a:rPr>
                        <a:t>Clinical support tools</a:t>
                      </a:r>
                    </a:p>
                  </a:txBody>
                  <a:tcPr anchor="ctr">
                    <a:solidFill>
                      <a:srgbClr val="00B0F0"/>
                    </a:solidFill>
                  </a:tcPr>
                </a:tc>
                <a:tc hMerge="1">
                  <a:txBody>
                    <a:bodyPr/>
                    <a:lstStyle/>
                    <a:p>
                      <a:endParaRPr lang="en-GB" sz="800"/>
                    </a:p>
                  </a:txBody>
                  <a:tcPr anchor="ctr">
                    <a:solidFill>
                      <a:srgbClr val="00B0F0"/>
                    </a:solidFill>
                  </a:tcPr>
                </a:tc>
                <a:tc hMerge="1">
                  <a:txBody>
                    <a:bodyPr/>
                    <a:lstStyle/>
                    <a:p>
                      <a:endParaRPr lang="en-GB" sz="800"/>
                    </a:p>
                  </a:txBody>
                  <a:tcPr anchor="ctr">
                    <a:solidFill>
                      <a:srgbClr val="00B0F0"/>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E7EAF3"/>
                    </a:solidFill>
                  </a:tcPr>
                </a:tc>
                <a:extLst>
                  <a:ext uri="{0D108BD9-81ED-4DB2-BD59-A6C34878D82A}">
                    <a16:rowId xmlns:a16="http://schemas.microsoft.com/office/drawing/2014/main" val="261394383"/>
                  </a:ext>
                </a:extLst>
              </a:tr>
              <a:tr h="277945">
                <a:tc>
                  <a:txBody>
                    <a:bodyPr/>
                    <a:lstStyle/>
                    <a:p>
                      <a:r>
                        <a:rPr lang="en-GB" sz="1000" b="1">
                          <a:latin typeface="Arial" panose="020B0604020202020204" pitchFamily="34" charset="0"/>
                          <a:cs typeface="Arial" panose="020B0604020202020204" pitchFamily="34" charset="0"/>
                        </a:rPr>
                        <a:t>MSK</a:t>
                      </a:r>
                    </a:p>
                  </a:txBody>
                  <a:tcPr>
                    <a:solidFill>
                      <a:srgbClr val="CBD2E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Kay Stevenson</a:t>
                      </a:r>
                    </a:p>
                  </a:txBody>
                  <a:tcPr>
                    <a:solidFill>
                      <a:srgbClr val="CBD2E6"/>
                    </a:solidFill>
                  </a:tcPr>
                </a:tc>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i="1">
                          <a:solidFill>
                            <a:schemeClr val="accent3"/>
                          </a:solidFill>
                          <a:latin typeface="Arial" panose="020B0604020202020204" pitchFamily="34" charset="0"/>
                          <a:cs typeface="Arial" panose="020B0604020202020204" pitchFamily="34" charset="0"/>
                        </a:rPr>
                        <a:t>See detailed workplan on pages below</a:t>
                      </a:r>
                    </a:p>
                  </a:txBody>
                  <a:tcPr>
                    <a:solidFill>
                      <a:srgbClr val="CBD2E6"/>
                    </a:solidFill>
                  </a:tcPr>
                </a:tc>
                <a:tc hMerge="1">
                  <a:txBody>
                    <a:bodyPr/>
                    <a:lstStyle/>
                    <a:p>
                      <a:endParaRPr lang="en-GB" sz="800"/>
                    </a:p>
                  </a:txBody>
                  <a:tcPr anchor="ctr">
                    <a:solidFill>
                      <a:srgbClr val="CBD2E6"/>
                    </a:solidFill>
                  </a:tcPr>
                </a:tc>
                <a:tc hMerge="1">
                  <a:txBody>
                    <a:bodyPr/>
                    <a:lstStyle/>
                    <a:p>
                      <a:endParaRPr lang="en-GB" sz="800"/>
                    </a:p>
                  </a:txBody>
                  <a:tcPr anchor="ctr">
                    <a:solidFill>
                      <a:srgbClr val="CBD2E6"/>
                    </a:solidFill>
                  </a:tcPr>
                </a:tc>
                <a:tc hMerge="1">
                  <a:txBody>
                    <a:bodyPr/>
                    <a:lstStyle/>
                    <a:p>
                      <a:endParaRPr lang="en-GB" sz="800"/>
                    </a:p>
                  </a:txBody>
                  <a:tcPr anchor="ctr">
                    <a:solidFill>
                      <a:srgbClr val="CBD2E6"/>
                    </a:solidFill>
                  </a:tcPr>
                </a:tc>
                <a:tc hMerge="1">
                  <a:txBody>
                    <a:bodyPr/>
                    <a:lstStyle/>
                    <a:p>
                      <a:endParaRPr lang="en-GB" sz="800"/>
                    </a:p>
                  </a:txBody>
                  <a:tcPr anchor="ctr">
                    <a:solidFill>
                      <a:srgbClr val="CBD2E6"/>
                    </a:solidFill>
                  </a:tcPr>
                </a:tc>
                <a:extLst>
                  <a:ext uri="{0D108BD9-81ED-4DB2-BD59-A6C34878D82A}">
                    <a16:rowId xmlns:a16="http://schemas.microsoft.com/office/drawing/2014/main" val="618338726"/>
                  </a:ext>
                </a:extLst>
              </a:tr>
              <a:tr h="346525">
                <a:tc>
                  <a:txBody>
                    <a:bodyPr/>
                    <a:lstStyle/>
                    <a:p>
                      <a:r>
                        <a:rPr lang="en-GB" sz="1000" b="1">
                          <a:latin typeface="Arial" panose="020B0604020202020204" pitchFamily="34" charset="0"/>
                          <a:cs typeface="Arial" panose="020B0604020202020204" pitchFamily="34" charset="0"/>
                        </a:rPr>
                        <a:t>Ophthalmology</a:t>
                      </a:r>
                    </a:p>
                  </a:txBody>
                  <a:tcPr>
                    <a:solidFill>
                      <a:srgbClr val="E7EAF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Claire Roberts/ Joanne Marsh</a:t>
                      </a:r>
                    </a:p>
                  </a:txBody>
                  <a:tcPr>
                    <a:solidFill>
                      <a:srgbClr val="E7EAF3"/>
                    </a:solidFill>
                  </a:tcPr>
                </a:tc>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i="1">
                          <a:solidFill>
                            <a:schemeClr val="accent3"/>
                          </a:solidFill>
                          <a:latin typeface="Arial" panose="020B0604020202020204" pitchFamily="34" charset="0"/>
                          <a:cs typeface="Arial" panose="020B0604020202020204" pitchFamily="34" charset="0"/>
                        </a:rPr>
                        <a:t>See detailed workplan on pages below</a:t>
                      </a:r>
                    </a:p>
                  </a:txBody>
                  <a:tcPr>
                    <a:solidFill>
                      <a:srgbClr val="E7EAF3"/>
                    </a:solidFill>
                  </a:tcPr>
                </a:tc>
                <a:tc hMerge="1">
                  <a:txBody>
                    <a:bodyPr/>
                    <a:lstStyle/>
                    <a:p>
                      <a:endParaRPr lang="en-GB" sz="800"/>
                    </a:p>
                  </a:txBody>
                  <a:tcPr anchor="ctr">
                    <a:solidFill>
                      <a:srgbClr val="E7EAF3"/>
                    </a:solidFill>
                  </a:tcPr>
                </a:tc>
                <a:tc hMerge="1">
                  <a:txBody>
                    <a:bodyPr/>
                    <a:lstStyle/>
                    <a:p>
                      <a:endParaRPr lang="en-GB" sz="800"/>
                    </a:p>
                  </a:txBody>
                  <a:tcPr anchor="ctr">
                    <a:solidFill>
                      <a:srgbClr val="E7EAF3"/>
                    </a:solidFill>
                  </a:tcPr>
                </a:tc>
                <a:tc hMerge="1">
                  <a:txBody>
                    <a:bodyPr/>
                    <a:lstStyle/>
                    <a:p>
                      <a:endParaRPr lang="en-GB" sz="800"/>
                    </a:p>
                  </a:txBody>
                  <a:tcPr anchor="ctr">
                    <a:solidFill>
                      <a:srgbClr val="E7EAF3"/>
                    </a:solidFill>
                  </a:tcPr>
                </a:tc>
                <a:tc hMerge="1">
                  <a:txBody>
                    <a:bodyPr/>
                    <a:lstStyle/>
                    <a:p>
                      <a:endParaRPr lang="en-GB" sz="800"/>
                    </a:p>
                  </a:txBody>
                  <a:tcPr anchor="ctr">
                    <a:solidFill>
                      <a:srgbClr val="E7EAF3"/>
                    </a:solidFill>
                  </a:tcPr>
                </a:tc>
                <a:extLst>
                  <a:ext uri="{0D108BD9-81ED-4DB2-BD59-A6C34878D82A}">
                    <a16:rowId xmlns:a16="http://schemas.microsoft.com/office/drawing/2014/main" val="1925756794"/>
                  </a:ext>
                </a:extLst>
              </a:tr>
              <a:tr h="228600">
                <a:tc rowSpan="2">
                  <a:txBody>
                    <a:bodyPr/>
                    <a:lstStyle/>
                    <a:p>
                      <a:r>
                        <a:rPr lang="en-GB" sz="1000" b="1">
                          <a:latin typeface="Arial" panose="020B0604020202020204" pitchFamily="34" charset="0"/>
                          <a:cs typeface="Arial" panose="020B0604020202020204" pitchFamily="34" charset="0"/>
                        </a:rPr>
                        <a:t>Colorectal/ Gastroenterology</a:t>
                      </a:r>
                    </a:p>
                  </a:txBody>
                  <a:tcPr>
                    <a:solidFill>
                      <a:srgbClr val="CBD2E6"/>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Vanessa Weaver/ Dr Gary Free</a:t>
                      </a:r>
                    </a:p>
                  </a:txBody>
                  <a:tcPr>
                    <a:solidFill>
                      <a:srgbClr val="CBD2E6"/>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Significant work has been completed by the group on development of the lower GI pathway (including FIT testing). The group are working through options to focus on including the liver pathway and expansion of CAS/ RAS services across system. In addition to this an opportunity to work with an external company providing triage for referrals has arisen. The project group will look at the options to roll this out as a pilot with UHNM.</a:t>
                      </a:r>
                    </a:p>
                  </a:txBody>
                  <a:tcPr>
                    <a:solidFill>
                      <a:srgbClr val="CBD2E6"/>
                    </a:solidFill>
                  </a:tcPr>
                </a:tc>
                <a:tc gridSpan="2">
                  <a:txBody>
                    <a:bodyPr/>
                    <a:lstStyle/>
                    <a:p>
                      <a:r>
                        <a:rPr lang="en-GB" sz="1000">
                          <a:solidFill>
                            <a:schemeClr val="bg1"/>
                          </a:solidFill>
                          <a:latin typeface="Arial" panose="020B0604020202020204" pitchFamily="34" charset="0"/>
                          <a:cs typeface="Arial" panose="020B0604020202020204" pitchFamily="34" charset="0"/>
                        </a:rPr>
                        <a:t>Medefer Pilot</a:t>
                      </a:r>
                    </a:p>
                  </a:txBody>
                  <a:tcPr anchor="ctr">
                    <a:solidFill>
                      <a:srgbClr val="00B0F0"/>
                    </a:solidFill>
                  </a:tcPr>
                </a:tc>
                <a:tc hMerge="1">
                  <a:txBody>
                    <a:bodyPr/>
                    <a:lstStyle/>
                    <a:p>
                      <a:endParaRPr lang="en-GB" sz="800"/>
                    </a:p>
                  </a:txBody>
                  <a:tcPr anchor="ctr">
                    <a:solidFill>
                      <a:srgbClr val="00B0F0"/>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CBD2E6"/>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CBD2E6"/>
                    </a:solidFill>
                  </a:tcPr>
                </a:tc>
                <a:extLst>
                  <a:ext uri="{0D108BD9-81ED-4DB2-BD59-A6C34878D82A}">
                    <a16:rowId xmlns:a16="http://schemas.microsoft.com/office/drawing/2014/main" val="2702288048"/>
                  </a:ext>
                </a:extLst>
              </a:tr>
              <a:tr h="228600">
                <a:tc vMerge="1">
                  <a:txBody>
                    <a:bodyPr/>
                    <a:lstStyle/>
                    <a:p>
                      <a:endParaRPr lang="en-GB"/>
                    </a:p>
                  </a:txBody>
                  <a:tcPr/>
                </a:tc>
                <a:tc vMerge="1">
                  <a:txBody>
                    <a:bodyPr/>
                    <a:lstStyle/>
                    <a:p>
                      <a:endParaRPr lang="en-GB"/>
                    </a:p>
                  </a:txBody>
                  <a:tcPr/>
                </a:tc>
                <a:tc vMerge="1">
                  <a:txBody>
                    <a:bodyPr/>
                    <a:lstStyle/>
                    <a:p>
                      <a:endParaRPr lang="en-GB"/>
                    </a:p>
                  </a:txBody>
                  <a:tcPr/>
                </a:tc>
                <a:tc gridSpan="3">
                  <a:txBody>
                    <a:bodyPr/>
                    <a:lstStyle/>
                    <a:p>
                      <a:r>
                        <a:rPr lang="en-GB" sz="1000">
                          <a:solidFill>
                            <a:schemeClr val="bg1"/>
                          </a:solidFill>
                          <a:latin typeface="Arial" panose="020B0604020202020204" pitchFamily="34" charset="0"/>
                          <a:cs typeface="Arial" panose="020B0604020202020204" pitchFamily="34" charset="0"/>
                        </a:rPr>
                        <a:t>Liver Pathways</a:t>
                      </a:r>
                    </a:p>
                  </a:txBody>
                  <a:tcPr anchor="ctr">
                    <a:solidFill>
                      <a:srgbClr val="00B0F0"/>
                    </a:solidFill>
                  </a:tcPr>
                </a:tc>
                <a:tc hMerge="1">
                  <a:txBody>
                    <a:bodyPr/>
                    <a:lstStyle/>
                    <a:p>
                      <a:endParaRPr lang="en-GB" sz="800"/>
                    </a:p>
                  </a:txBody>
                  <a:tcPr anchor="ctr">
                    <a:solidFill>
                      <a:srgbClr val="00B0F0"/>
                    </a:solidFill>
                  </a:tcPr>
                </a:tc>
                <a:tc hMerge="1">
                  <a:txBody>
                    <a:bodyPr/>
                    <a:lstStyle/>
                    <a:p>
                      <a:endParaRPr lang="en-GB" sz="800"/>
                    </a:p>
                  </a:txBody>
                  <a:tcPr anchor="ctr">
                    <a:solidFill>
                      <a:srgbClr val="00B0F0"/>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CBD2E6"/>
                    </a:solidFill>
                  </a:tcPr>
                </a:tc>
                <a:extLst>
                  <a:ext uri="{0D108BD9-81ED-4DB2-BD59-A6C34878D82A}">
                    <a16:rowId xmlns:a16="http://schemas.microsoft.com/office/drawing/2014/main" val="3394597173"/>
                  </a:ext>
                </a:extLst>
              </a:tr>
              <a:tr h="258249">
                <a:tc>
                  <a:txBody>
                    <a:bodyPr/>
                    <a:lstStyle/>
                    <a:p>
                      <a:r>
                        <a:rPr lang="en-GB" sz="1000" b="1">
                          <a:latin typeface="Arial" panose="020B0604020202020204" pitchFamily="34" charset="0"/>
                          <a:cs typeface="Arial" panose="020B0604020202020204" pitchFamily="34" charset="0"/>
                        </a:rPr>
                        <a:t>Urology/ Gynae</a:t>
                      </a:r>
                    </a:p>
                  </a:txBody>
                  <a:tcPr>
                    <a:solidFill>
                      <a:srgbClr val="E7EAF3"/>
                    </a:solidFill>
                  </a:tcPr>
                </a:tc>
                <a:tc>
                  <a:txBody>
                    <a:bodyPr/>
                    <a:lstStyle/>
                    <a:p>
                      <a:r>
                        <a:rPr lang="en-GB" sz="1000">
                          <a:latin typeface="Arial" panose="020B0604020202020204" pitchFamily="34" charset="0"/>
                          <a:cs typeface="Arial" panose="020B0604020202020204" pitchFamily="34" charset="0"/>
                        </a:rPr>
                        <a:t>Dr Gary Free</a:t>
                      </a:r>
                    </a:p>
                  </a:txBody>
                  <a:tcPr>
                    <a:solidFill>
                      <a:srgbClr val="E7EAF3"/>
                    </a:solidFill>
                  </a:tcPr>
                </a:tc>
                <a:tc>
                  <a:txBody>
                    <a:bodyPr/>
                    <a:lstStyle/>
                    <a:p>
                      <a:r>
                        <a:rPr lang="en-GB" sz="1000">
                          <a:latin typeface="Arial" panose="020B0604020202020204" pitchFamily="34" charset="0"/>
                          <a:cs typeface="Arial" panose="020B0604020202020204" pitchFamily="34" charset="0"/>
                        </a:rPr>
                        <a:t>Group currently in set up phase, data being gathered to begin to understand opportunities</a:t>
                      </a:r>
                    </a:p>
                  </a:txBody>
                  <a:tcPr>
                    <a:solidFill>
                      <a:srgbClr val="E7EAF3"/>
                    </a:solidFill>
                  </a:tcPr>
                </a:tc>
                <a:tc gridSpan="4">
                  <a:txBody>
                    <a:bodyPr/>
                    <a:lstStyle/>
                    <a:p>
                      <a:pPr algn="ctr"/>
                      <a:r>
                        <a:rPr lang="en-GB" sz="1000" i="1">
                          <a:latin typeface="Arial" panose="020B0604020202020204" pitchFamily="34" charset="0"/>
                          <a:cs typeface="Arial" panose="020B0604020202020204" pitchFamily="34" charset="0"/>
                        </a:rPr>
                        <a:t>tbc</a:t>
                      </a:r>
                    </a:p>
                  </a:txBody>
                  <a:tcPr anchor="ctr">
                    <a:solidFill>
                      <a:srgbClr val="E7EAF3"/>
                    </a:solidFill>
                  </a:tcPr>
                </a:tc>
                <a:tc hMerge="1">
                  <a:txBody>
                    <a:bodyPr/>
                    <a:lstStyle/>
                    <a:p>
                      <a:endParaRPr lang="en-GB" sz="800"/>
                    </a:p>
                  </a:txBody>
                  <a:tcPr anchor="ctr">
                    <a:solidFill>
                      <a:srgbClr val="E7EAF3"/>
                    </a:solidFill>
                  </a:tcPr>
                </a:tc>
                <a:tc hMerge="1">
                  <a:txBody>
                    <a:bodyPr/>
                    <a:lstStyle/>
                    <a:p>
                      <a:endParaRPr lang="en-GB" sz="800"/>
                    </a:p>
                  </a:txBody>
                  <a:tcPr anchor="ctr">
                    <a:solidFill>
                      <a:srgbClr val="E7EAF3"/>
                    </a:solidFill>
                  </a:tcPr>
                </a:tc>
                <a:tc hMerge="1">
                  <a:txBody>
                    <a:bodyPr/>
                    <a:lstStyle/>
                    <a:p>
                      <a:endParaRPr lang="en-GB" sz="800"/>
                    </a:p>
                  </a:txBody>
                  <a:tcPr anchor="ctr">
                    <a:solidFill>
                      <a:srgbClr val="E7EAF3"/>
                    </a:solidFill>
                  </a:tcPr>
                </a:tc>
                <a:extLst>
                  <a:ext uri="{0D108BD9-81ED-4DB2-BD59-A6C34878D82A}">
                    <a16:rowId xmlns:a16="http://schemas.microsoft.com/office/drawing/2014/main" val="2934334111"/>
                  </a:ext>
                </a:extLst>
              </a:tr>
              <a:tr h="701040">
                <a:tc>
                  <a:txBody>
                    <a:bodyPr/>
                    <a:lstStyle/>
                    <a:p>
                      <a:r>
                        <a:rPr lang="en-GB" sz="1000" b="1">
                          <a:latin typeface="Arial" panose="020B0604020202020204" pitchFamily="34" charset="0"/>
                          <a:cs typeface="Arial" panose="020B0604020202020204" pitchFamily="34" charset="0"/>
                        </a:rPr>
                        <a:t>Weight Management</a:t>
                      </a:r>
                    </a:p>
                  </a:txBody>
                  <a:tcPr>
                    <a:solidFill>
                      <a:srgbClr val="CBD2E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Lindsay Cary</a:t>
                      </a:r>
                    </a:p>
                  </a:txBody>
                  <a:tcPr>
                    <a:solidFill>
                      <a:srgbClr val="CBD2E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This work stream was initially identified through the provider collaborative and it has been agreed it will sit primarily within planned care, due to the initial ambition to commission tier 3 &amp; 4 and post bariatric surgery services, however it is acknowledged that there will be significant cross over into the ELF portfolio, and others and this will be managed by the project teams. Additionally, the scope of the work stream is also likely look at ensuring interfaces are working well between tier 1&amp;2 services and the tier 3&amp;4 services. </a:t>
                      </a:r>
                    </a:p>
                  </a:txBody>
                  <a:tcPr>
                    <a:solidFill>
                      <a:srgbClr val="CBD2E6"/>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00B0F0"/>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00B0F0"/>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00B0F0"/>
                    </a:solidFill>
                  </a:tcPr>
                </a:tc>
                <a:tc>
                  <a:txBody>
                    <a:bodyPr/>
                    <a:lstStyle/>
                    <a:p>
                      <a:endParaRPr lang="en-GB" sz="1000">
                        <a:latin typeface="Arial" panose="020B0604020202020204" pitchFamily="34" charset="0"/>
                        <a:cs typeface="Arial" panose="020B0604020202020204" pitchFamily="34" charset="0"/>
                      </a:endParaRPr>
                    </a:p>
                  </a:txBody>
                  <a:tcPr anchor="ctr">
                    <a:solidFill>
                      <a:srgbClr val="00B0F0"/>
                    </a:solidFill>
                  </a:tcPr>
                </a:tc>
                <a:extLst>
                  <a:ext uri="{0D108BD9-81ED-4DB2-BD59-A6C34878D82A}">
                    <a16:rowId xmlns:a16="http://schemas.microsoft.com/office/drawing/2014/main" val="3932929817"/>
                  </a:ext>
                </a:extLst>
              </a:tr>
            </a:tbl>
          </a:graphicData>
        </a:graphic>
      </p:graphicFrame>
      <p:sp>
        <p:nvSpPr>
          <p:cNvPr id="3" name="Title 2"/>
          <p:cNvSpPr>
            <a:spLocks noGrp="1"/>
          </p:cNvSpPr>
          <p:nvPr>
            <p:ph type="title" idx="4294967295"/>
          </p:nvPr>
        </p:nvSpPr>
        <p:spPr>
          <a:xfrm>
            <a:off x="-2" y="-11279"/>
            <a:ext cx="12192001"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4472C4"/>
                </a:solidFill>
                <a:effectLst/>
                <a:uLnTx/>
                <a:uFillTx/>
                <a:latin typeface="Arial" panose="020B0604020202020204" pitchFamily="34" charset="0"/>
                <a:ea typeface="+mn-ea"/>
                <a:cs typeface="Arial" panose="020B0604020202020204" pitchFamily="34" charset="0"/>
              </a:rPr>
              <a:t>PLANNED CARE TRANSFORMATION PROGRAMME – OVERVIEW (1/4)</a:t>
            </a:r>
            <a:endParaRPr kumimoji="0" lang="en-GB" sz="20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233138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374BFDFC-C038-8258-5DC7-4FF4127265A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Staffordshire and Stoke-on-Trent Integrated Care 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
</a:t>
            </a:r>
          </a:p>
        </p:txBody>
      </p:sp>
      <p:sp>
        <p:nvSpPr>
          <p:cNvPr id="8" name="Slide Number Placeholder 7">
            <a:extLst>
              <a:ext uri="{FF2B5EF4-FFF2-40B4-BE49-F238E27FC236}">
                <a16:creationId xmlns:a16="http://schemas.microsoft.com/office/drawing/2014/main" id="{74DE47C7-4CF8-512B-F9BF-8C5D83601FE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C1A760A4-5237-A9D9-6568-CE1411BE0A7B}"/>
              </a:ext>
            </a:extLst>
          </p:cNvPr>
          <p:cNvGraphicFramePr>
            <a:graphicFrameLocks noGrp="1"/>
          </p:cNvGraphicFramePr>
          <p:nvPr>
            <p:extLst>
              <p:ext uri="{D42A27DB-BD31-4B8C-83A1-F6EECF244321}">
                <p14:modId xmlns:p14="http://schemas.microsoft.com/office/powerpoint/2010/main" val="3210446958"/>
              </p:ext>
            </p:extLst>
          </p:nvPr>
        </p:nvGraphicFramePr>
        <p:xfrm>
          <a:off x="100556" y="426720"/>
          <a:ext cx="11925539" cy="6431280"/>
        </p:xfrm>
        <a:graphic>
          <a:graphicData uri="http://schemas.openxmlformats.org/drawingml/2006/table">
            <a:tbl>
              <a:tblPr firstRow="1" bandRow="1">
                <a:tableStyleId>{5C22544A-7EE6-4342-B048-85BDC9FD1C3A}</a:tableStyleId>
              </a:tblPr>
              <a:tblGrid>
                <a:gridCol w="924677">
                  <a:extLst>
                    <a:ext uri="{9D8B030D-6E8A-4147-A177-3AD203B41FA5}">
                      <a16:colId xmlns:a16="http://schemas.microsoft.com/office/drawing/2014/main" val="3548119907"/>
                    </a:ext>
                  </a:extLst>
                </a:gridCol>
                <a:gridCol w="6615424">
                  <a:extLst>
                    <a:ext uri="{9D8B030D-6E8A-4147-A177-3AD203B41FA5}">
                      <a16:colId xmlns:a16="http://schemas.microsoft.com/office/drawing/2014/main" val="1910494337"/>
                    </a:ext>
                  </a:extLst>
                </a:gridCol>
                <a:gridCol w="3534261">
                  <a:extLst>
                    <a:ext uri="{9D8B030D-6E8A-4147-A177-3AD203B41FA5}">
                      <a16:colId xmlns:a16="http://schemas.microsoft.com/office/drawing/2014/main" val="4133148463"/>
                    </a:ext>
                  </a:extLst>
                </a:gridCol>
                <a:gridCol w="212470">
                  <a:extLst>
                    <a:ext uri="{9D8B030D-6E8A-4147-A177-3AD203B41FA5}">
                      <a16:colId xmlns:a16="http://schemas.microsoft.com/office/drawing/2014/main" val="975328434"/>
                    </a:ext>
                  </a:extLst>
                </a:gridCol>
                <a:gridCol w="212470">
                  <a:extLst>
                    <a:ext uri="{9D8B030D-6E8A-4147-A177-3AD203B41FA5}">
                      <a16:colId xmlns:a16="http://schemas.microsoft.com/office/drawing/2014/main" val="200706590"/>
                    </a:ext>
                  </a:extLst>
                </a:gridCol>
                <a:gridCol w="213767">
                  <a:extLst>
                    <a:ext uri="{9D8B030D-6E8A-4147-A177-3AD203B41FA5}">
                      <a16:colId xmlns:a16="http://schemas.microsoft.com/office/drawing/2014/main" val="2234980572"/>
                    </a:ext>
                  </a:extLst>
                </a:gridCol>
                <a:gridCol w="212470">
                  <a:extLst>
                    <a:ext uri="{9D8B030D-6E8A-4147-A177-3AD203B41FA5}">
                      <a16:colId xmlns:a16="http://schemas.microsoft.com/office/drawing/2014/main" val="558276205"/>
                    </a:ext>
                  </a:extLst>
                </a:gridCol>
              </a:tblGrid>
              <a:tr h="370840">
                <a:tc rowSpan="2">
                  <a:txBody>
                    <a:bodyPr/>
                    <a:lstStyle/>
                    <a:p>
                      <a:r>
                        <a:rPr lang="en-GB" sz="1000">
                          <a:latin typeface="Arial" panose="020B0604020202020204" pitchFamily="34" charset="0"/>
                          <a:cs typeface="Arial" panose="020B0604020202020204" pitchFamily="34" charset="0"/>
                        </a:rPr>
                        <a:t>Title</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Proposed Outcomes</a:t>
                      </a:r>
                    </a:p>
                    <a:p>
                      <a:endParaRPr lang="en-GB" sz="1000">
                        <a:latin typeface="Arial" panose="020B0604020202020204" pitchFamily="34" charset="0"/>
                        <a:cs typeface="Arial" panose="020B0604020202020204" pitchFamily="34" charset="0"/>
                      </a:endParaRPr>
                    </a:p>
                  </a:txBody>
                  <a:tcPr/>
                </a:tc>
                <a:tc rowSpan="2">
                  <a:txBody>
                    <a:bodyPr/>
                    <a:lstStyle/>
                    <a:p>
                      <a:r>
                        <a:rPr lang="en-GB" sz="1000">
                          <a:latin typeface="Arial" panose="020B0604020202020204" pitchFamily="34" charset="0"/>
                          <a:cs typeface="Arial" panose="020B0604020202020204" pitchFamily="34" charset="0"/>
                        </a:rPr>
                        <a:t>Current Status – July 2023</a:t>
                      </a:r>
                    </a:p>
                  </a:txBody>
                  <a:tcPr/>
                </a:tc>
                <a:tc gridSpan="4">
                  <a:txBody>
                    <a:bodyPr/>
                    <a:lstStyle/>
                    <a:p>
                      <a:r>
                        <a:rPr lang="en-GB" sz="1000" b="1">
                          <a:latin typeface="Arial" panose="020B0604020202020204" pitchFamily="34" charset="0"/>
                          <a:cs typeface="Arial" panose="020B0604020202020204" pitchFamily="34" charset="0"/>
                        </a:rPr>
                        <a:t>Timeframe  </a:t>
                      </a:r>
                    </a:p>
                    <a:p>
                      <a:r>
                        <a:rPr lang="en-GB" sz="1000" b="0" i="1">
                          <a:latin typeface="Arial" panose="020B0604020202020204" pitchFamily="34" charset="0"/>
                          <a:cs typeface="Arial" panose="020B0604020202020204" pitchFamily="34" charset="0"/>
                        </a:rPr>
                        <a:t>Qs 2023/23</a:t>
                      </a:r>
                    </a:p>
                  </a:txBody>
                  <a:tcPr/>
                </a:tc>
                <a:tc hMerge="1">
                  <a:txBody>
                    <a:bodyPr/>
                    <a:lstStyle/>
                    <a:p>
                      <a:endParaRPr lang="en-GB" sz="900"/>
                    </a:p>
                  </a:txBody>
                  <a:tcPr/>
                </a:tc>
                <a:tc hMerge="1">
                  <a:txBody>
                    <a:bodyPr/>
                    <a:lstStyle/>
                    <a:p>
                      <a:endParaRPr lang="en-GB" sz="900"/>
                    </a:p>
                  </a:txBody>
                  <a:tcPr/>
                </a:tc>
                <a:tc hMerge="1">
                  <a:txBody>
                    <a:bodyPr/>
                    <a:lstStyle/>
                    <a:p>
                      <a:endParaRPr lang="en-GB" sz="900"/>
                    </a:p>
                  </a:txBody>
                  <a:tcPr/>
                </a:tc>
                <a:extLst>
                  <a:ext uri="{0D108BD9-81ED-4DB2-BD59-A6C34878D82A}">
                    <a16:rowId xmlns:a16="http://schemas.microsoft.com/office/drawing/2014/main" val="3549786444"/>
                  </a:ext>
                </a:extLst>
              </a:tr>
              <a:tr h="204894">
                <a:tc vMerge="1">
                  <a:txBody>
                    <a:bodyPr/>
                    <a:lstStyle/>
                    <a:p>
                      <a:endParaRPr lang="en-GB" sz="900"/>
                    </a:p>
                  </a:txBody>
                  <a:tcPr/>
                </a:tc>
                <a:tc vMerge="1">
                  <a:txBody>
                    <a:bodyPr/>
                    <a:lstStyle/>
                    <a:p>
                      <a:endParaRPr lang="en-GB" sz="900"/>
                    </a:p>
                  </a:txBody>
                  <a:tcPr/>
                </a:tc>
                <a:tc vMerge="1">
                  <a:txBody>
                    <a:bodyPr/>
                    <a:lstStyle/>
                    <a:p>
                      <a:endParaRPr lang="en-GB"/>
                    </a:p>
                  </a:txBody>
                  <a:tcPr/>
                </a:tc>
                <a:tc>
                  <a:txBody>
                    <a:bodyPr/>
                    <a:lstStyle/>
                    <a:p>
                      <a:r>
                        <a:rPr lang="en-GB" sz="1000">
                          <a:latin typeface="Arial" panose="020B0604020202020204" pitchFamily="34" charset="0"/>
                          <a:cs typeface="Arial" panose="020B0604020202020204" pitchFamily="34" charset="0"/>
                        </a:rPr>
                        <a:t>1</a:t>
                      </a:r>
                    </a:p>
                  </a:txBody>
                  <a:tcPr/>
                </a:tc>
                <a:tc>
                  <a:txBody>
                    <a:bodyPr/>
                    <a:lstStyle/>
                    <a:p>
                      <a:r>
                        <a:rPr lang="en-GB" sz="1000">
                          <a:latin typeface="Arial" panose="020B0604020202020204" pitchFamily="34" charset="0"/>
                          <a:cs typeface="Arial" panose="020B0604020202020204" pitchFamily="34" charset="0"/>
                        </a:rPr>
                        <a:t>2</a:t>
                      </a:r>
                    </a:p>
                  </a:txBody>
                  <a:tcPr/>
                </a:tc>
                <a:tc>
                  <a:txBody>
                    <a:bodyPr/>
                    <a:lstStyle/>
                    <a:p>
                      <a:r>
                        <a:rPr lang="en-GB" sz="1000">
                          <a:latin typeface="Arial" panose="020B0604020202020204" pitchFamily="34" charset="0"/>
                          <a:cs typeface="Arial" panose="020B0604020202020204" pitchFamily="34" charset="0"/>
                        </a:rPr>
                        <a:t>3</a:t>
                      </a:r>
                    </a:p>
                  </a:txBody>
                  <a:tcPr/>
                </a:tc>
                <a:tc>
                  <a:txBody>
                    <a:bodyPr/>
                    <a:lstStyle/>
                    <a:p>
                      <a:r>
                        <a:rPr lang="en-GB" sz="1000">
                          <a:latin typeface="Arial" panose="020B0604020202020204" pitchFamily="34" charset="0"/>
                          <a:cs typeface="Arial" panose="020B0604020202020204" pitchFamily="34" charset="0"/>
                        </a:rPr>
                        <a:t>4</a:t>
                      </a:r>
                    </a:p>
                  </a:txBody>
                  <a:tcPr/>
                </a:tc>
                <a:extLst>
                  <a:ext uri="{0D108BD9-81ED-4DB2-BD59-A6C34878D82A}">
                    <a16:rowId xmlns:a16="http://schemas.microsoft.com/office/drawing/2014/main" val="679417190"/>
                  </a:ext>
                </a:extLst>
              </a:tr>
              <a:tr h="370840">
                <a:tc>
                  <a:txBody>
                    <a:bodyPr/>
                    <a:lstStyle/>
                    <a:p>
                      <a:r>
                        <a:rPr lang="en-GB" sz="1000">
                          <a:latin typeface="Arial" panose="020B0604020202020204" pitchFamily="34" charset="0"/>
                          <a:cs typeface="Arial" panose="020B0604020202020204" pitchFamily="34" charset="0"/>
                        </a:rPr>
                        <a:t>Tele-dermatology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Ensuring as many two</a:t>
                      </a:r>
                      <a:r>
                        <a:rPr lang="en-GB" sz="1000" baseline="0">
                          <a:latin typeface="Arial" panose="020B0604020202020204" pitchFamily="34" charset="0"/>
                          <a:cs typeface="Arial" panose="020B0604020202020204" pitchFamily="34" charset="0"/>
                        </a:rPr>
                        <a:t> week wait</a:t>
                      </a:r>
                      <a:r>
                        <a:rPr lang="en-GB" sz="1000">
                          <a:latin typeface="Arial" panose="020B0604020202020204" pitchFamily="34" charset="0"/>
                          <a:cs typeface="Arial" panose="020B0604020202020204" pitchFamily="34" charset="0"/>
                        </a:rPr>
                        <a:t> skin referrals as possible are accompanied by high quality images to enable remote triage and maximise discharge / straight to excision without OP apt</a:t>
                      </a:r>
                      <a:r>
                        <a:rPr lang="en-GB" sz="1000" baseline="0">
                          <a:latin typeface="Arial" panose="020B0604020202020204" pitchFamily="34" charset="0"/>
                          <a:cs typeface="Arial" panose="020B0604020202020204" pitchFamily="34" charset="0"/>
                        </a:rPr>
                        <a:t> across the system which will help to improve both the 62 Day and 28 Day FDS Targets. </a:t>
                      </a:r>
                      <a:endParaRPr lang="en-GB" sz="10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Service is live in the North (UHNM facing practices), further work required to ensure equitable outcomes for all SSoT patients however expansion into UHDB facing providers is dependent upon UHDB</a:t>
                      </a:r>
                    </a:p>
                  </a:txBody>
                  <a:tcPr>
                    <a:solidFill>
                      <a:srgbClr val="E7EAF3"/>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13577033"/>
                  </a:ext>
                </a:extLst>
              </a:tr>
              <a:tr h="370840">
                <a:tc>
                  <a:txBody>
                    <a:bodyPr/>
                    <a:lstStyle/>
                    <a:p>
                      <a:r>
                        <a:rPr lang="en-GB" sz="1000">
                          <a:latin typeface="Arial" panose="020B0604020202020204" pitchFamily="34" charset="0"/>
                          <a:cs typeface="Arial" panose="020B0604020202020204" pitchFamily="34" charset="0"/>
                        </a:rPr>
                        <a:t>Lower GI Hub</a:t>
                      </a:r>
                    </a:p>
                  </a:txBody>
                  <a:tcPr/>
                </a:tc>
                <a:tc>
                  <a:txBody>
                    <a:bodyPr/>
                    <a:lstStyle/>
                    <a:p>
                      <a:r>
                        <a:rPr lang="en-GB" sz="1000">
                          <a:latin typeface="Arial" panose="020B0604020202020204" pitchFamily="34" charset="0"/>
                          <a:cs typeface="Arial" panose="020B0604020202020204" pitchFamily="34" charset="0"/>
                        </a:rPr>
                        <a:t>The</a:t>
                      </a:r>
                      <a:r>
                        <a:rPr lang="en-GB" sz="1000" baseline="0">
                          <a:latin typeface="Arial" panose="020B0604020202020204" pitchFamily="34" charset="0"/>
                          <a:cs typeface="Arial" panose="020B0604020202020204" pitchFamily="34" charset="0"/>
                        </a:rPr>
                        <a:t> hub serves two purposes, one is to triage referrals based on patient symptoms and FIT test results into the appropriate secondary care service and the other is to ensure referrals going into the lower GI two week wait pathway are complete, to reduce unnecessary delays within secondary care. The hub can also triage patients into the non-site specific pathway where appropriate.</a:t>
                      </a:r>
                      <a:endParaRPr lang="en-GB" sz="10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Service is live in the North (UHNM facing practices), further work required to ensure equitable outcomes for all SSoT patients. </a:t>
                      </a:r>
                    </a:p>
                  </a:txBody>
                  <a:tcPr>
                    <a:solidFill>
                      <a:srgbClr val="CBD2E6"/>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71780441"/>
                  </a:ext>
                </a:extLst>
              </a:tr>
              <a:tr h="370840">
                <a:tc>
                  <a:txBody>
                    <a:bodyPr/>
                    <a:lstStyle/>
                    <a:p>
                      <a:r>
                        <a:rPr lang="en-GB" sz="1000">
                          <a:latin typeface="Arial" panose="020B0604020202020204" pitchFamily="34" charset="0"/>
                          <a:cs typeface="Arial" panose="020B0604020202020204" pitchFamily="34" charset="0"/>
                        </a:rPr>
                        <a:t>Breast Pain Clinics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Reduce referrals</a:t>
                      </a:r>
                      <a:r>
                        <a:rPr lang="en-GB" sz="1000" baseline="0">
                          <a:latin typeface="Arial" panose="020B0604020202020204" pitchFamily="34" charset="0"/>
                          <a:cs typeface="Arial" panose="020B0604020202020204" pitchFamily="34" charset="0"/>
                        </a:rPr>
                        <a:t> via two week wait breast pathway to improve performance agaisnt both the 62 Day and 28 Day FDS Targets and also improve patient outcomes by providing a tailored service where pain is the only symptom.</a:t>
                      </a:r>
                      <a:endParaRPr lang="en-GB" sz="10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Service is live for both UHNM and UHDB facing practices, however uptake (and therefore ability to make improvements on targets) is low</a:t>
                      </a:r>
                    </a:p>
                  </a:txBody>
                  <a:tcPr>
                    <a:solidFill>
                      <a:srgbClr val="E7EAF3"/>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02288048"/>
                  </a:ext>
                </a:extLst>
              </a:tr>
              <a:tr h="370840">
                <a:tc>
                  <a:txBody>
                    <a:bodyPr/>
                    <a:lstStyle/>
                    <a:p>
                      <a:r>
                        <a:rPr lang="en-GB" sz="1000">
                          <a:latin typeface="Arial" panose="020B0604020202020204" pitchFamily="34" charset="0"/>
                          <a:cs typeface="Arial" panose="020B0604020202020204" pitchFamily="34" charset="0"/>
                        </a:rPr>
                        <a:t>Non-site</a:t>
                      </a:r>
                      <a:r>
                        <a:rPr lang="en-GB" sz="1000" baseline="0">
                          <a:latin typeface="Arial" panose="020B0604020202020204" pitchFamily="34" charset="0"/>
                          <a:cs typeface="Arial" panose="020B0604020202020204" pitchFamily="34" charset="0"/>
                        </a:rPr>
                        <a:t> Specific Pathway</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panose="020B0604020202020204" pitchFamily="34" charset="0"/>
                          <a:cs typeface="Arial" panose="020B0604020202020204" pitchFamily="34" charset="0"/>
                        </a:rPr>
                        <a:t>Increase awareness and use of the non-site specific pathway across the system to increase rates of early diagnosis. </a:t>
                      </a:r>
                    </a:p>
                  </a:txBody>
                  <a:tcPr/>
                </a:tc>
                <a:tc>
                  <a:txBody>
                    <a:bodyPr/>
                    <a:lstStyle/>
                    <a:p>
                      <a:r>
                        <a:rPr lang="en-GB" sz="1000">
                          <a:latin typeface="Arial" panose="020B0604020202020204" pitchFamily="34" charset="0"/>
                          <a:cs typeface="Arial" panose="020B0604020202020204" pitchFamily="34" charset="0"/>
                        </a:rPr>
                        <a:t>Pathway is live for UHNM facing practices, further work is needed to access services for UHDB/ RWT patients. Expansion into UHDB facing providers is dependent upon ICE access in UHDB and may be Q2 or Q3 depending upon pace of ICE roll out</a:t>
                      </a:r>
                    </a:p>
                  </a:txBody>
                  <a:tcPr>
                    <a:solidFill>
                      <a:srgbClr val="CBD2E6"/>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rgbClr val="5B9BD5"/>
                    </a:solidFill>
                  </a:tcPr>
                </a:tc>
                <a:tc>
                  <a:txBody>
                    <a:bodyPr/>
                    <a:lstStyle/>
                    <a:p>
                      <a:endParaRPr lang="en-GB" sz="1000">
                        <a:latin typeface="Arial" panose="020B0604020202020204" pitchFamily="34" charset="0"/>
                        <a:cs typeface="Arial" panose="020B0604020202020204" pitchFamily="34" charset="0"/>
                      </a:endParaRPr>
                    </a:p>
                  </a:txBody>
                  <a:tcPr>
                    <a:solidFill>
                      <a:srgbClr val="5B9BD5"/>
                    </a:solidFill>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0041686"/>
                  </a:ext>
                </a:extLst>
              </a:tr>
              <a:tr h="370840">
                <a:tc>
                  <a:txBody>
                    <a:bodyPr/>
                    <a:lstStyle/>
                    <a:p>
                      <a:r>
                        <a:rPr lang="en-GB" sz="1000">
                          <a:latin typeface="Arial" panose="020B0604020202020204" pitchFamily="34" charset="0"/>
                          <a:cs typeface="Arial" panose="020B0604020202020204" pitchFamily="34" charset="0"/>
                        </a:rPr>
                        <a:t>GP Direct Access</a:t>
                      </a:r>
                    </a:p>
                  </a:txBody>
                  <a:tcPr/>
                </a:tc>
                <a:tc>
                  <a:txBody>
                    <a:bodyPr/>
                    <a:lstStyle/>
                    <a:p>
                      <a:r>
                        <a:rPr lang="en-GB" sz="1000">
                          <a:latin typeface="Arial" panose="020B0604020202020204" pitchFamily="34" charset="0"/>
                          <a:cs typeface="Arial" panose="020B0604020202020204" pitchFamily="34" charset="0"/>
                        </a:rPr>
                        <a:t>Pilot novel options for GP direct access  including for example direct CT for elevated CA125, direct mpMRI for raised PSA or direct referral for cytosponge. These initiatives will requires clinical governance sign off.</a:t>
                      </a:r>
                    </a:p>
                  </a:txBody>
                  <a:tcPr/>
                </a:tc>
                <a:tc>
                  <a:txBody>
                    <a:bodyPr/>
                    <a:lstStyle/>
                    <a:p>
                      <a:r>
                        <a:rPr lang="en-GB" sz="1000">
                          <a:latin typeface="Arial" panose="020B0604020202020204" pitchFamily="34" charset="0"/>
                          <a:cs typeface="Arial" panose="020B0604020202020204" pitchFamily="34" charset="0"/>
                        </a:rPr>
                        <a:t>In scoping</a:t>
                      </a:r>
                    </a:p>
                  </a:txBody>
                  <a:tcPr>
                    <a:solidFill>
                      <a:srgbClr val="E7EAF3"/>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51951817"/>
                  </a:ext>
                </a:extLst>
              </a:tr>
              <a:tr h="370840">
                <a:tc>
                  <a:txBody>
                    <a:bodyPr/>
                    <a:lstStyle/>
                    <a:p>
                      <a:r>
                        <a:rPr lang="en-GB" sz="1000">
                          <a:latin typeface="Arial" panose="020B0604020202020204" pitchFamily="34" charset="0"/>
                          <a:cs typeface="Arial" panose="020B0604020202020204" pitchFamily="34" charset="0"/>
                        </a:rPr>
                        <a:t>Expansion of Targeted Lung</a:t>
                      </a:r>
                      <a:r>
                        <a:rPr lang="en-GB" sz="1000" baseline="0">
                          <a:latin typeface="Arial" panose="020B0604020202020204" pitchFamily="34" charset="0"/>
                          <a:cs typeface="Arial" panose="020B0604020202020204" pitchFamily="34" charset="0"/>
                        </a:rPr>
                        <a:t> Health</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panose="020B0604020202020204" pitchFamily="34" charset="0"/>
                          <a:cs typeface="Arial" panose="020B0604020202020204" pitchFamily="34" charset="0"/>
                        </a:rPr>
                        <a:t>Ensure there is an equitable, system wide service.</a:t>
                      </a:r>
                    </a:p>
                  </a:txBody>
                  <a:tcPr/>
                </a:tc>
                <a:tc>
                  <a:txBody>
                    <a:bodyPr/>
                    <a:lstStyle/>
                    <a:p>
                      <a:r>
                        <a:rPr lang="en-GB" sz="1000">
                          <a:latin typeface="Arial" panose="020B0604020202020204" pitchFamily="34" charset="0"/>
                          <a:cs typeface="Arial" panose="020B0604020202020204" pitchFamily="34" charset="0"/>
                        </a:rPr>
                        <a:t>Live across North Staffordshire and Stoke-on-Trent and currently expanding to Stafford. Next stage is to expand into South (West and East)</a:t>
                      </a:r>
                    </a:p>
                  </a:txBody>
                  <a:tcPr>
                    <a:solidFill>
                      <a:srgbClr val="CBD2E6"/>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extLst>
                  <a:ext uri="{0D108BD9-81ED-4DB2-BD59-A6C34878D82A}">
                    <a16:rowId xmlns:a16="http://schemas.microsoft.com/office/drawing/2014/main" val="62696323"/>
                  </a:ext>
                </a:extLst>
              </a:tr>
              <a:tr h="370840">
                <a:tc>
                  <a:txBody>
                    <a:bodyPr/>
                    <a:lstStyle/>
                    <a:p>
                      <a:r>
                        <a:rPr lang="en-GB" sz="1000">
                          <a:latin typeface="Arial" panose="020B0604020202020204" pitchFamily="34" charset="0"/>
                          <a:cs typeface="Arial" panose="020B0604020202020204" pitchFamily="34" charset="0"/>
                        </a:rPr>
                        <a:t>Screening</a:t>
                      </a:r>
                    </a:p>
                  </a:txBody>
                  <a:tcPr/>
                </a:tc>
                <a:tc>
                  <a:txBody>
                    <a:bodyPr/>
                    <a:lstStyle/>
                    <a:p>
                      <a:r>
                        <a:rPr lang="en-GB" sz="1000">
                          <a:latin typeface="Arial" panose="020B0604020202020204" pitchFamily="34" charset="0"/>
                          <a:cs typeface="Arial" panose="020B0604020202020204" pitchFamily="34" charset="0"/>
                        </a:rPr>
                        <a:t>Targeted Social Media (and occasionally traditional media) Campaigns to increase community awareness of cancer symptoms and support early presentation. Bias towards communities and cohorts with poorer outcomes.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In scoping</a:t>
                      </a:r>
                    </a:p>
                    <a:p>
                      <a:endParaRPr lang="en-GB" sz="1000">
                        <a:latin typeface="Arial" panose="020B0604020202020204" pitchFamily="34" charset="0"/>
                        <a:cs typeface="Arial" panose="020B0604020202020204" pitchFamily="34" charset="0"/>
                      </a:endParaRPr>
                    </a:p>
                  </a:txBody>
                  <a:tcPr>
                    <a:solidFill>
                      <a:srgbClr val="E7EAF3"/>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extLst>
                  <a:ext uri="{0D108BD9-81ED-4DB2-BD59-A6C34878D82A}">
                    <a16:rowId xmlns:a16="http://schemas.microsoft.com/office/drawing/2014/main" val="3324065043"/>
                  </a:ext>
                </a:extLst>
              </a:tr>
              <a:tr h="370840">
                <a:tc>
                  <a:txBody>
                    <a:bodyPr/>
                    <a:lstStyle/>
                    <a:p>
                      <a:r>
                        <a:rPr lang="en-GB" sz="1000" baseline="0">
                          <a:latin typeface="Arial" panose="020B0604020202020204" pitchFamily="34" charset="0"/>
                          <a:cs typeface="Arial" panose="020B0604020202020204" pitchFamily="34" charset="0"/>
                        </a:rPr>
                        <a:t>Audits</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panose="020B0604020202020204" pitchFamily="34" charset="0"/>
                          <a:cs typeface="Arial" panose="020B0604020202020204" pitchFamily="34" charset="0"/>
                        </a:rPr>
                        <a:t>Develop three audits to provide insight as to where opportunities for improvement lie:</a:t>
                      </a:r>
                    </a:p>
                    <a:p>
                      <a:pPr marL="171450" indent="-171450">
                        <a:buFontTx/>
                        <a:buChar char="-"/>
                      </a:pPr>
                      <a:r>
                        <a:rPr lang="en-GB" sz="1000">
                          <a:latin typeface="Arial" panose="020B0604020202020204" pitchFamily="34" charset="0"/>
                          <a:cs typeface="Arial" panose="020B0604020202020204" pitchFamily="34" charset="0"/>
                        </a:rPr>
                        <a:t>Audit of 2ww referrals focussed on consistency and quality of referral</a:t>
                      </a:r>
                    </a:p>
                    <a:p>
                      <a:pPr marL="171450" indent="-171450">
                        <a:buFontTx/>
                        <a:buChar char="-"/>
                      </a:pPr>
                      <a:r>
                        <a:rPr lang="en-GB" sz="1000">
                          <a:latin typeface="Arial" panose="020B0604020202020204" pitchFamily="34" charset="0"/>
                          <a:cs typeface="Arial" panose="020B0604020202020204" pitchFamily="34" charset="0"/>
                        </a:rPr>
                        <a:t>Audit of late stage presentation (specifically emergency portal presentation)</a:t>
                      </a:r>
                    </a:p>
                    <a:p>
                      <a:pPr marL="171450" indent="-171450">
                        <a:buFontTx/>
                        <a:buChar char="-"/>
                      </a:pPr>
                      <a:r>
                        <a:rPr lang="en-GB" sz="1000">
                          <a:latin typeface="Arial" panose="020B0604020202020204" pitchFamily="34" charset="0"/>
                          <a:cs typeface="Arial" panose="020B0604020202020204" pitchFamily="34" charset="0"/>
                        </a:rPr>
                        <a:t>Audit of variation in treatment/ outcomes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In scoping</a:t>
                      </a:r>
                    </a:p>
                    <a:p>
                      <a:endParaRPr lang="en-GB" sz="1000">
                        <a:latin typeface="Arial" panose="020B0604020202020204" pitchFamily="34" charset="0"/>
                        <a:cs typeface="Arial" panose="020B0604020202020204" pitchFamily="34" charset="0"/>
                      </a:endParaRPr>
                    </a:p>
                  </a:txBody>
                  <a:tcPr>
                    <a:solidFill>
                      <a:srgbClr val="CBD2E6"/>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extLst>
                  <a:ext uri="{0D108BD9-81ED-4DB2-BD59-A6C34878D82A}">
                    <a16:rowId xmlns:a16="http://schemas.microsoft.com/office/drawing/2014/main" val="2912923558"/>
                  </a:ext>
                </a:extLst>
              </a:tr>
              <a:tr h="370840">
                <a:tc>
                  <a:txBody>
                    <a:bodyPr/>
                    <a:lstStyle/>
                    <a:p>
                      <a:r>
                        <a:rPr lang="en-GB" sz="1000">
                          <a:latin typeface="Arial" panose="020B0604020202020204" pitchFamily="34" charset="0"/>
                          <a:cs typeface="Arial" panose="020B0604020202020204" pitchFamily="34" charset="0"/>
                        </a:rPr>
                        <a:t>Living Beyond</a:t>
                      </a:r>
                      <a:r>
                        <a:rPr lang="en-GB" sz="1000" baseline="0">
                          <a:latin typeface="Arial" panose="020B0604020202020204" pitchFamily="34" charset="0"/>
                          <a:cs typeface="Arial" panose="020B0604020202020204" pitchFamily="34" charset="0"/>
                        </a:rPr>
                        <a:t> Cancer</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panose="020B0604020202020204" pitchFamily="34" charset="0"/>
                          <a:cs typeface="Arial" panose="020B0604020202020204" pitchFamily="34" charset="0"/>
                        </a:rPr>
                        <a:t>Develop Cancer Care coordination and psychospial support programme at PCN level supported by ICB programme nurses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In scoping</a:t>
                      </a:r>
                    </a:p>
                    <a:p>
                      <a:endParaRPr lang="en-GB" sz="1000">
                        <a:latin typeface="Arial" panose="020B0604020202020204" pitchFamily="34" charset="0"/>
                        <a:cs typeface="Arial" panose="020B0604020202020204" pitchFamily="34" charset="0"/>
                      </a:endParaRPr>
                    </a:p>
                  </a:txBody>
                  <a:tcPr>
                    <a:solidFill>
                      <a:srgbClr val="E7EAF3"/>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extLst>
                  <a:ext uri="{0D108BD9-81ED-4DB2-BD59-A6C34878D82A}">
                    <a16:rowId xmlns:a16="http://schemas.microsoft.com/office/drawing/2014/main" val="1706506847"/>
                  </a:ext>
                </a:extLst>
              </a:tr>
              <a:tr h="370840">
                <a:tc>
                  <a:txBody>
                    <a:bodyPr/>
                    <a:lstStyle/>
                    <a:p>
                      <a:r>
                        <a:rPr lang="en-GB" sz="1000">
                          <a:latin typeface="Arial" panose="020B0604020202020204" pitchFamily="34" charset="0"/>
                          <a:cs typeface="Arial" panose="020B0604020202020204" pitchFamily="34" charset="0"/>
                        </a:rPr>
                        <a:t>Support Therapies</a:t>
                      </a:r>
                    </a:p>
                  </a:txBody>
                  <a:tcPr/>
                </a:tc>
                <a:tc>
                  <a:txBody>
                    <a:bodyPr/>
                    <a:lstStyle/>
                    <a:p>
                      <a:r>
                        <a:rPr lang="en-GB" sz="1000">
                          <a:latin typeface="Arial" panose="020B0604020202020204" pitchFamily="34" charset="0"/>
                          <a:cs typeface="Arial" panose="020B0604020202020204" pitchFamily="34" charset="0"/>
                        </a:rPr>
                        <a:t>Ensure cancer support therapies are delivered efficiently, patient experience and resource based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In scoping</a:t>
                      </a:r>
                    </a:p>
                    <a:p>
                      <a:endParaRPr lang="en-GB" sz="1000">
                        <a:latin typeface="Arial" panose="020B0604020202020204" pitchFamily="34" charset="0"/>
                        <a:cs typeface="Arial" panose="020B0604020202020204" pitchFamily="34" charset="0"/>
                      </a:endParaRPr>
                    </a:p>
                  </a:txBody>
                  <a:tcPr>
                    <a:solidFill>
                      <a:srgbClr val="CBD2E6"/>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extLst>
                  <a:ext uri="{0D108BD9-81ED-4DB2-BD59-A6C34878D82A}">
                    <a16:rowId xmlns:a16="http://schemas.microsoft.com/office/drawing/2014/main" val="1347310113"/>
                  </a:ext>
                </a:extLst>
              </a:tr>
            </a:tbl>
          </a:graphicData>
        </a:graphic>
      </p:graphicFrame>
      <p:sp>
        <p:nvSpPr>
          <p:cNvPr id="9" name="Title 8"/>
          <p:cNvSpPr>
            <a:spLocks noGrp="1"/>
          </p:cNvSpPr>
          <p:nvPr>
            <p:ph type="title" idx="4294967295"/>
          </p:nvPr>
        </p:nvSpPr>
        <p:spPr>
          <a:xfrm>
            <a:off x="0" y="0"/>
            <a:ext cx="12026096"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4472C4"/>
                </a:solidFill>
                <a:effectLst/>
                <a:uLnTx/>
                <a:uFillTx/>
                <a:latin typeface="Arial" panose="020B0604020202020204" pitchFamily="34" charset="0"/>
                <a:ea typeface="+mn-ea"/>
                <a:cs typeface="Arial" panose="020B0604020202020204" pitchFamily="34" charset="0"/>
              </a:rPr>
              <a:t>PLANNED CARE TRANSFORMATION PROGRAMME – CANCER (2/4)</a:t>
            </a:r>
            <a:endParaRPr kumimoji="0" lang="en-GB" sz="20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056896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C048D-6573-CDBC-5719-633FA957AD32}"/>
              </a:ext>
            </a:extLst>
          </p:cNvPr>
          <p:cNvSpPr>
            <a:spLocks noGrp="1"/>
          </p:cNvSpPr>
          <p:nvPr>
            <p:ph type="title"/>
          </p:nvPr>
        </p:nvSpPr>
        <p:spPr>
          <a:xfrm>
            <a:off x="360000" y="72000"/>
            <a:ext cx="10515600" cy="315912"/>
          </a:xfrm>
        </p:spPr>
        <p:txBody>
          <a:bodyPr anchor="t">
            <a:noAutofit/>
          </a:bodyPr>
          <a:lstStyle/>
          <a:p>
            <a:r>
              <a:rPr lang="en-GB" sz="2800"/>
              <a:t>Overview</a:t>
            </a:r>
          </a:p>
        </p:txBody>
      </p:sp>
      <p:sp>
        <p:nvSpPr>
          <p:cNvPr id="3" name="Content Placeholder 2">
            <a:extLst>
              <a:ext uri="{FF2B5EF4-FFF2-40B4-BE49-F238E27FC236}">
                <a16:creationId xmlns:a16="http://schemas.microsoft.com/office/drawing/2014/main" id="{F4342063-E4A5-97A0-4F93-5EB5F28BA26C}"/>
              </a:ext>
            </a:extLst>
          </p:cNvPr>
          <p:cNvSpPr>
            <a:spLocks noGrp="1"/>
          </p:cNvSpPr>
          <p:nvPr>
            <p:ph idx="1"/>
          </p:nvPr>
        </p:nvSpPr>
        <p:spPr>
          <a:xfrm>
            <a:off x="838200" y="741024"/>
            <a:ext cx="10515599" cy="2211726"/>
          </a:xfrm>
          <a:solidFill>
            <a:schemeClr val="bg1">
              <a:lumMod val="95000"/>
            </a:schemeClr>
          </a:solidFill>
          <a:ln w="57150">
            <a:solidFill>
              <a:schemeClr val="accent4"/>
            </a:solidFill>
          </a:ln>
        </p:spPr>
        <p:txBody>
          <a:bodyPr lIns="72000" tIns="72000" rIns="72000" bIns="72000" anchor="t">
            <a:noAutofit/>
          </a:bodyPr>
          <a:lstStyle/>
          <a:p>
            <a:pPr marL="0" indent="0" algn="ctr">
              <a:lnSpc>
                <a:spcPct val="100000"/>
              </a:lnSpc>
              <a:spcBef>
                <a:spcPts val="300"/>
              </a:spcBef>
              <a:spcAft>
                <a:spcPts val="300"/>
              </a:spcAft>
              <a:buClr>
                <a:schemeClr val="accent1"/>
              </a:buClr>
              <a:buNone/>
            </a:pPr>
            <a:r>
              <a:rPr lang="en-GB" sz="1800" b="1">
                <a:solidFill>
                  <a:schemeClr val="tx1"/>
                </a:solidFill>
                <a:latin typeface="+mn-lt"/>
              </a:rPr>
              <a:t>This report contains for discussion:</a:t>
            </a:r>
          </a:p>
          <a:p>
            <a:pPr marL="342900" indent="-342900">
              <a:lnSpc>
                <a:spcPct val="100000"/>
              </a:lnSpc>
              <a:spcBef>
                <a:spcPts val="300"/>
              </a:spcBef>
              <a:spcAft>
                <a:spcPts val="300"/>
              </a:spcAft>
              <a:buFont typeface="+mj-lt"/>
              <a:buAutoNum type="arabicPeriod"/>
            </a:pPr>
            <a:r>
              <a:rPr lang="en-GB" sz="1600">
                <a:solidFill>
                  <a:schemeClr val="tx1"/>
                </a:solidFill>
                <a:latin typeface="+mn-lt"/>
                <a:cs typeface="Arial"/>
              </a:rPr>
              <a:t>An </a:t>
            </a:r>
            <a:r>
              <a:rPr lang="en-GB" sz="1600">
                <a:solidFill>
                  <a:schemeClr val="accent2"/>
                </a:solidFill>
                <a:latin typeface="+mn-lt"/>
                <a:cs typeface="Arial"/>
                <a:hlinkClick r:id="rId3" action="ppaction://hlinksldjump">
                  <a:extLst>
                    <a:ext uri="{A12FA001-AC4F-418D-AE19-62706E023703}">
                      <ahyp:hlinkClr xmlns:ahyp="http://schemas.microsoft.com/office/drawing/2018/hyperlinkcolor" val="tx"/>
                    </a:ext>
                  </a:extLst>
                </a:hlinkClick>
              </a:rPr>
              <a:t>executive summary </a:t>
            </a:r>
            <a:r>
              <a:rPr lang="en-GB" sz="1600">
                <a:solidFill>
                  <a:schemeClr val="tx1"/>
                </a:solidFill>
                <a:latin typeface="+mn-lt"/>
                <a:cs typeface="Arial"/>
              </a:rPr>
              <a:t>outlining key headlines and escalations.</a:t>
            </a:r>
          </a:p>
          <a:p>
            <a:pPr marL="342900" indent="-342900">
              <a:lnSpc>
                <a:spcPct val="100000"/>
              </a:lnSpc>
              <a:spcBef>
                <a:spcPts val="300"/>
              </a:spcBef>
              <a:spcAft>
                <a:spcPts val="300"/>
              </a:spcAft>
              <a:buFont typeface="+mj-lt"/>
              <a:buAutoNum type="arabicPeriod"/>
            </a:pPr>
            <a:r>
              <a:rPr lang="en-GB" sz="1600">
                <a:solidFill>
                  <a:schemeClr val="tx1"/>
                </a:solidFill>
                <a:latin typeface="+mn-lt"/>
                <a:cs typeface="Arial"/>
              </a:rPr>
              <a:t>An</a:t>
            </a:r>
            <a:r>
              <a:rPr lang="en-GB" sz="1600">
                <a:latin typeface="+mn-lt"/>
                <a:cs typeface="Arial"/>
              </a:rPr>
              <a:t> </a:t>
            </a:r>
            <a:r>
              <a:rPr lang="en-GB" sz="1600">
                <a:solidFill>
                  <a:schemeClr val="accent2"/>
                </a:solidFill>
                <a:latin typeface="+mn-lt"/>
                <a:cs typeface="Arial"/>
                <a:hlinkClick r:id="rId4" action="ppaction://hlinksldjump">
                  <a:extLst>
                    <a:ext uri="{A12FA001-AC4F-418D-AE19-62706E023703}">
                      <ahyp:hlinkClr xmlns:ahyp="http://schemas.microsoft.com/office/drawing/2018/hyperlinkcolor" val="tx"/>
                    </a:ext>
                  </a:extLst>
                </a:hlinkClick>
              </a:rPr>
              <a:t>overview</a:t>
            </a:r>
            <a:r>
              <a:rPr lang="en-GB" sz="1600">
                <a:latin typeface="+mn-lt"/>
                <a:cs typeface="Arial"/>
              </a:rPr>
              <a:t> </a:t>
            </a:r>
            <a:r>
              <a:rPr lang="en-GB" sz="1600">
                <a:solidFill>
                  <a:schemeClr val="tx1"/>
                </a:solidFill>
                <a:latin typeface="+mn-lt"/>
                <a:cs typeface="Arial"/>
              </a:rPr>
              <a:t>of programme delivery and exceptions which includes</a:t>
            </a:r>
          </a:p>
          <a:p>
            <a:pPr lvl="1" fontAlgn="b">
              <a:lnSpc>
                <a:spcPct val="100000"/>
              </a:lnSpc>
              <a:spcBef>
                <a:spcPts val="300"/>
              </a:spcBef>
              <a:spcAft>
                <a:spcPts val="300"/>
              </a:spcAft>
            </a:pPr>
            <a:r>
              <a:rPr lang="en-GB" sz="1600" u="none" strike="noStrike">
                <a:solidFill>
                  <a:schemeClr val="tx1"/>
                </a:solidFill>
                <a:effectLst/>
              </a:rPr>
              <a:t>a proposed </a:t>
            </a:r>
            <a:r>
              <a:rPr lang="en-GB" sz="1600" u="none" strike="noStrike">
                <a:solidFill>
                  <a:schemeClr val="tx1"/>
                </a:solidFill>
                <a:effectLst/>
                <a:hlinkClick r:id="rId5" action="ppaction://hlinksldjump"/>
              </a:rPr>
              <a:t>methodology</a:t>
            </a:r>
            <a:r>
              <a:rPr lang="en-GB" sz="1600" u="none" strike="noStrike">
                <a:solidFill>
                  <a:schemeClr val="tx1"/>
                </a:solidFill>
                <a:effectLst/>
              </a:rPr>
              <a:t> </a:t>
            </a:r>
            <a:r>
              <a:rPr lang="en-GB" sz="1600" strike="noStrike">
                <a:solidFill>
                  <a:schemeClr val="tx1"/>
                </a:solidFill>
                <a:effectLst/>
              </a:rPr>
              <a:t>on a</a:t>
            </a:r>
            <a:r>
              <a:rPr lang="en-GB" sz="1600" i="1" strike="noStrike">
                <a:solidFill>
                  <a:schemeClr val="tx1"/>
                </a:solidFill>
                <a:effectLst/>
              </a:rPr>
              <a:t> </a:t>
            </a:r>
            <a:r>
              <a:rPr lang="en-GB" sz="1600" u="none" strike="noStrike">
                <a:solidFill>
                  <a:schemeClr val="tx1"/>
                </a:solidFill>
                <a:effectLst/>
              </a:rPr>
              <a:t>system RAG rating for discussion.</a:t>
            </a:r>
          </a:p>
          <a:p>
            <a:pPr marL="358775" indent="-358775" fontAlgn="b">
              <a:lnSpc>
                <a:spcPct val="100000"/>
              </a:lnSpc>
              <a:spcBef>
                <a:spcPts val="300"/>
              </a:spcBef>
              <a:spcAft>
                <a:spcPts val="300"/>
              </a:spcAft>
              <a:buFont typeface="+mj-lt"/>
              <a:buAutoNum type="arabicPeriod"/>
            </a:pPr>
            <a:r>
              <a:rPr lang="en-GB" sz="1600">
                <a:solidFill>
                  <a:schemeClr val="tx1"/>
                </a:solidFill>
                <a:latin typeface="+mn-lt"/>
              </a:rPr>
              <a:t>A </a:t>
            </a:r>
            <a:r>
              <a:rPr lang="en-GB" sz="1600">
                <a:solidFill>
                  <a:schemeClr val="tx1"/>
                </a:solidFill>
                <a:latin typeface="+mn-lt"/>
                <a:hlinkClick r:id="rId6" action="ppaction://hlinksldjump"/>
              </a:rPr>
              <a:t>placemat</a:t>
            </a:r>
            <a:r>
              <a:rPr lang="en-GB" sz="1600">
                <a:solidFill>
                  <a:schemeClr val="tx1"/>
                </a:solidFill>
                <a:latin typeface="+mn-lt"/>
              </a:rPr>
              <a:t> that </a:t>
            </a:r>
            <a:r>
              <a:rPr lang="en-GB" sz="1600">
                <a:solidFill>
                  <a:schemeClr val="tx1"/>
                </a:solidFill>
                <a:latin typeface="+mn-lt"/>
                <a:cs typeface="Calibri" panose="020F0502020204030204" pitchFamily="34" charset="0"/>
              </a:rPr>
              <a:t>demonstrates at a high level key metrics and deliverables within the 2023/24 operating plan</a:t>
            </a:r>
            <a:r>
              <a:rPr lang="en-GB" sz="1800">
                <a:solidFill>
                  <a:schemeClr val="tx1"/>
                </a:solidFill>
                <a:latin typeface="+mn-lt"/>
                <a:cs typeface="Calibri" panose="020F0502020204030204" pitchFamily="34" charset="0"/>
              </a:rPr>
              <a:t>.</a:t>
            </a:r>
          </a:p>
          <a:p>
            <a:pPr marL="358775" indent="-358775" fontAlgn="b">
              <a:lnSpc>
                <a:spcPct val="100000"/>
              </a:lnSpc>
              <a:spcBef>
                <a:spcPts val="300"/>
              </a:spcBef>
              <a:spcAft>
                <a:spcPts val="300"/>
              </a:spcAft>
              <a:buFont typeface="+mj-lt"/>
              <a:buAutoNum type="arabicPeriod"/>
            </a:pPr>
            <a:r>
              <a:rPr lang="en-GB" sz="1600">
                <a:solidFill>
                  <a:schemeClr val="tx1"/>
                </a:solidFill>
                <a:latin typeface="+mn-lt"/>
                <a:cs typeface="Calibri" panose="020F0502020204030204" pitchFamily="34" charset="0"/>
              </a:rPr>
              <a:t>Exception reporting against our </a:t>
            </a:r>
            <a:r>
              <a:rPr lang="en-GB" sz="1600">
                <a:solidFill>
                  <a:schemeClr val="accent2"/>
                </a:solidFill>
                <a:latin typeface="+mn-lt"/>
                <a:cs typeface="Calibri" panose="020F0502020204030204" pitchFamily="34" charset="0"/>
                <a:hlinkClick r:id="rId7" action="ppaction://hlinksldjump">
                  <a:extLst>
                    <a:ext uri="{A12FA001-AC4F-418D-AE19-62706E023703}">
                      <ahyp:hlinkClr xmlns:ahyp="http://schemas.microsoft.com/office/drawing/2018/hyperlinkcolor" val="tx"/>
                    </a:ext>
                  </a:extLst>
                </a:hlinkClick>
              </a:rPr>
              <a:t>One Collective Aim </a:t>
            </a:r>
            <a:r>
              <a:rPr lang="en-GB" sz="1600">
                <a:solidFill>
                  <a:schemeClr val="tx1"/>
                </a:solidFill>
                <a:latin typeface="+mn-lt"/>
                <a:cs typeface="Calibri" panose="020F0502020204030204" pitchFamily="34" charset="0"/>
              </a:rPr>
              <a:t>and </a:t>
            </a:r>
            <a:r>
              <a:rPr lang="en-GB" sz="1600">
                <a:solidFill>
                  <a:schemeClr val="tx1"/>
                </a:solidFill>
                <a:latin typeface="+mn-lt"/>
                <a:cs typeface="Calibri" panose="020F0502020204030204" pitchFamily="34" charset="0"/>
                <a:hlinkClick r:id="rId8" action="ppaction://hlinksldjump"/>
              </a:rPr>
              <a:t>4 system priorities</a:t>
            </a:r>
            <a:r>
              <a:rPr lang="en-GB" sz="1600">
                <a:solidFill>
                  <a:schemeClr val="tx1"/>
                </a:solidFill>
                <a:latin typeface="+mn-lt"/>
                <a:cs typeface="Calibri" panose="020F0502020204030204" pitchFamily="34" charset="0"/>
              </a:rPr>
              <a:t>.</a:t>
            </a:r>
          </a:p>
          <a:p>
            <a:pPr marL="815975" lvl="1" indent="-358775" fontAlgn="b">
              <a:lnSpc>
                <a:spcPct val="100000"/>
              </a:lnSpc>
              <a:spcBef>
                <a:spcPts val="300"/>
              </a:spcBef>
              <a:spcAft>
                <a:spcPts val="300"/>
              </a:spcAft>
            </a:pPr>
            <a:endParaRPr kumimoji="0" lang="en-GB" sz="14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endParaRPr>
          </a:p>
          <a:p>
            <a:pPr marL="285750" indent="-285750">
              <a:lnSpc>
                <a:spcPct val="100000"/>
              </a:lnSpc>
              <a:spcBef>
                <a:spcPts val="300"/>
              </a:spcBef>
              <a:spcAft>
                <a:spcPts val="300"/>
              </a:spcAft>
              <a:buFont typeface="Arial" panose="020B0604020202020204" pitchFamily="34" charset="0"/>
              <a:buChar char="•"/>
            </a:pPr>
            <a:endParaRPr lang="en-GB" sz="1400">
              <a:solidFill>
                <a:schemeClr val="tx1"/>
              </a:solidFill>
              <a:latin typeface="+mn-lt"/>
            </a:endParaRPr>
          </a:p>
        </p:txBody>
      </p:sp>
      <p:sp>
        <p:nvSpPr>
          <p:cNvPr id="5" name="Footer Placeholder 4">
            <a:extLst>
              <a:ext uri="{FF2B5EF4-FFF2-40B4-BE49-F238E27FC236}">
                <a16:creationId xmlns:a16="http://schemas.microsoft.com/office/drawing/2014/main" id="{EC480BB9-7A22-8F3E-DBCD-2CF9ED107205}"/>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D898DBBB-DAF6-64A1-2205-2E7ABCE87418}"/>
              </a:ext>
            </a:extLst>
          </p:cNvPr>
          <p:cNvSpPr>
            <a:spLocks noGrp="1"/>
          </p:cNvSpPr>
          <p:nvPr>
            <p:ph type="sldNum" sz="quarter" idx="12"/>
          </p:nvPr>
        </p:nvSpPr>
        <p:spPr/>
        <p:txBody>
          <a:bodyPr/>
          <a:lstStyle/>
          <a:p>
            <a:fld id="{CD8E907E-315C-F745-8CA6-CE49E976B740}" type="slidenum">
              <a:rPr lang="en-US" smtClean="0"/>
              <a:pPr/>
              <a:t>2</a:t>
            </a:fld>
            <a:endParaRPr lang="en-US"/>
          </a:p>
        </p:txBody>
      </p:sp>
      <p:sp>
        <p:nvSpPr>
          <p:cNvPr id="7" name="TextBox 6">
            <a:extLst>
              <a:ext uri="{FF2B5EF4-FFF2-40B4-BE49-F238E27FC236}">
                <a16:creationId xmlns:a16="http://schemas.microsoft.com/office/drawing/2014/main" id="{7F56CF1E-99A4-3100-0EDF-E71E774652BE}"/>
              </a:ext>
            </a:extLst>
          </p:cNvPr>
          <p:cNvSpPr txBox="1"/>
          <p:nvPr/>
        </p:nvSpPr>
        <p:spPr>
          <a:xfrm>
            <a:off x="838200" y="5993865"/>
            <a:ext cx="10515599" cy="307777"/>
          </a:xfrm>
          <a:prstGeom prst="rect">
            <a:avLst/>
          </a:prstGeom>
          <a:solidFill>
            <a:srgbClr val="004461">
              <a:lumMod val="75000"/>
              <a:lumOff val="25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FFFFFF"/>
                </a:solidFill>
                <a:effectLst/>
                <a:uLnTx/>
                <a:uFillTx/>
              </a:rPr>
              <a:t>Ctrl and click on any underlined text for further detail.</a:t>
            </a:r>
          </a:p>
        </p:txBody>
      </p:sp>
      <p:sp>
        <p:nvSpPr>
          <p:cNvPr id="8" name="TextBox 7">
            <a:extLst>
              <a:ext uri="{FF2B5EF4-FFF2-40B4-BE49-F238E27FC236}">
                <a16:creationId xmlns:a16="http://schemas.microsoft.com/office/drawing/2014/main" id="{5BD8F2B7-9648-4B52-FD3D-702A05878FA1}"/>
              </a:ext>
            </a:extLst>
          </p:cNvPr>
          <p:cNvSpPr txBox="1"/>
          <p:nvPr/>
        </p:nvSpPr>
        <p:spPr>
          <a:xfrm>
            <a:off x="838200" y="3812010"/>
            <a:ext cx="10515599" cy="2039020"/>
          </a:xfrm>
          <a:prstGeom prst="rect">
            <a:avLst/>
          </a:prstGeom>
          <a:solidFill>
            <a:schemeClr val="bg1">
              <a:lumMod val="95000"/>
            </a:schemeClr>
          </a:solidFill>
          <a:ln>
            <a:solidFill>
              <a:schemeClr val="accent4"/>
            </a:solidFill>
          </a:ln>
        </p:spPr>
        <p:txBody>
          <a:bodyPr wrap="square">
            <a:spAutoFit/>
          </a:bodyPr>
          <a:lstStyle/>
          <a:p>
            <a:pPr>
              <a:lnSpc>
                <a:spcPct val="100000"/>
              </a:lnSpc>
              <a:spcBef>
                <a:spcPts val="600"/>
              </a:spcBef>
              <a:spcAft>
                <a:spcPts val="300"/>
              </a:spcAft>
            </a:pPr>
            <a:r>
              <a:rPr lang="en-GB" sz="1300">
                <a:solidFill>
                  <a:schemeClr val="tx1"/>
                </a:solidFill>
                <a:latin typeface="+mn-lt"/>
              </a:rPr>
              <a:t>A further detailed set of appendices is included providing more information on:</a:t>
            </a:r>
          </a:p>
          <a:p>
            <a:pPr marL="285750" indent="-285750">
              <a:spcBef>
                <a:spcPts val="600"/>
              </a:spcBef>
              <a:spcAft>
                <a:spcPts val="300"/>
              </a:spcAft>
              <a:buFont typeface="Arial" panose="020B0604020202020204" pitchFamily="34" charset="0"/>
              <a:buChar char="•"/>
            </a:pPr>
            <a:r>
              <a:rPr lang="en-GB" sz="1300">
                <a:solidFill>
                  <a:schemeClr val="accent2"/>
                </a:solidFill>
                <a:latin typeface="+mn-lt"/>
                <a:hlinkClick r:id="rId9" action="ppaction://hlinksldjump">
                  <a:extLst>
                    <a:ext uri="{A12FA001-AC4F-418D-AE19-62706E023703}">
                      <ahyp:hlinkClr xmlns:ahyp="http://schemas.microsoft.com/office/drawing/2018/hyperlinkcolor" val="tx"/>
                    </a:ext>
                  </a:extLst>
                </a:hlinkClick>
              </a:rPr>
              <a:t>Portfolio Programme Highlight Reports (Appendix 1)</a:t>
            </a:r>
            <a:r>
              <a:rPr lang="en-GB" sz="1300">
                <a:solidFill>
                  <a:schemeClr val="accent2"/>
                </a:solidFill>
                <a:latin typeface="+mn-lt"/>
                <a:cs typeface="Arial"/>
              </a:rPr>
              <a:t> </a:t>
            </a:r>
            <a:r>
              <a:rPr lang="en-GB" sz="1300">
                <a:solidFill>
                  <a:schemeClr val="tx1"/>
                </a:solidFill>
                <a:latin typeface="+mn-lt"/>
                <a:cs typeface="Arial"/>
              </a:rPr>
              <a:t>where p</a:t>
            </a:r>
            <a:r>
              <a:rPr lang="en-GB" sz="1300">
                <a:solidFill>
                  <a:schemeClr val="tx1"/>
                </a:solidFill>
                <a:latin typeface="+mn-lt"/>
              </a:rPr>
              <a:t>ortfolios provide an update on key operational, transformational, workforce, quality, finance, contracts, procurement issues, along with requests for another portfolio/enable and recommendations or escalations.</a:t>
            </a:r>
          </a:p>
          <a:p>
            <a:pPr marL="285750" indent="-285750">
              <a:spcBef>
                <a:spcPts val="600"/>
              </a:spcBef>
              <a:spcAft>
                <a:spcPts val="300"/>
              </a:spcAft>
              <a:buFont typeface="Arial" panose="020B0604020202020204" pitchFamily="34" charset="0"/>
              <a:buChar char="•"/>
            </a:pPr>
            <a:r>
              <a:rPr lang="en-GB" sz="1300">
                <a:solidFill>
                  <a:schemeClr val="accent2"/>
                </a:solidFill>
                <a:latin typeface="+mn-lt"/>
                <a:hlinkClick r:id="rId10" action="ppaction://hlinksldjump">
                  <a:extLst>
                    <a:ext uri="{A12FA001-AC4F-418D-AE19-62706E023703}">
                      <ahyp:hlinkClr xmlns:ahyp="http://schemas.microsoft.com/office/drawing/2018/hyperlinkcolor" val="tx"/>
                    </a:ext>
                  </a:extLst>
                </a:hlinkClick>
              </a:rPr>
              <a:t>Efficiency Delivery Plan (Appendix 2) </a:t>
            </a:r>
            <a:r>
              <a:rPr lang="en-GB" sz="1300">
                <a:solidFill>
                  <a:schemeClr val="tx1"/>
                </a:solidFill>
                <a:latin typeface="+mn-lt"/>
              </a:rPr>
              <a:t>where leads outline oversight on the efficiency programme performance, current status on actions and key headlines including any escalations.  This includes areas such as CHC (Continuing Healthcare), Estates and Medicines Optimisation.</a:t>
            </a:r>
          </a:p>
          <a:p>
            <a:pPr marL="285750" indent="-285750">
              <a:spcBef>
                <a:spcPts val="600"/>
              </a:spcBef>
              <a:spcAft>
                <a:spcPts val="300"/>
              </a:spcAft>
              <a:buFont typeface="Arial" panose="020B0604020202020204" pitchFamily="34" charset="0"/>
              <a:buChar char="•"/>
            </a:pPr>
            <a:r>
              <a:rPr lang="en-GB" sz="1300">
                <a:solidFill>
                  <a:schemeClr val="accent2"/>
                </a:solidFill>
                <a:latin typeface="+mn-lt"/>
                <a:hlinkClick r:id="rId11" action="ppaction://hlinksldjump">
                  <a:extLst>
                    <a:ext uri="{A12FA001-AC4F-418D-AE19-62706E023703}">
                      <ahyp:hlinkClr xmlns:ahyp="http://schemas.microsoft.com/office/drawing/2018/hyperlinkcolor" val="tx"/>
                    </a:ext>
                  </a:extLst>
                </a:hlinkClick>
              </a:rPr>
              <a:t>National NHS objectives 2023/24 Performance (Appendix 3)</a:t>
            </a:r>
            <a:r>
              <a:rPr lang="en-GB" sz="1300">
                <a:solidFill>
                  <a:schemeClr val="accent2"/>
                </a:solidFill>
                <a:latin typeface="+mn-lt"/>
              </a:rPr>
              <a:t> </a:t>
            </a:r>
            <a:r>
              <a:rPr lang="en-GB" sz="1300">
                <a:solidFill>
                  <a:schemeClr val="tx1"/>
                </a:solidFill>
                <a:latin typeface="+mn-lt"/>
              </a:rPr>
              <a:t>providing detail on activity and/or performance in relation to the plan and/or target. A Red Amber Green (RAG) rating is applied to the M3 position (and M4 where available).</a:t>
            </a:r>
            <a:endParaRPr lang="en-GB" sz="1300">
              <a:solidFill>
                <a:schemeClr val="tx1"/>
              </a:solidFill>
              <a:latin typeface="+mn-lt"/>
              <a:cs typeface="Arial"/>
            </a:endParaRPr>
          </a:p>
        </p:txBody>
      </p:sp>
    </p:spTree>
    <p:extLst>
      <p:ext uri="{BB962C8B-B14F-4D97-AF65-F5344CB8AC3E}">
        <p14:creationId xmlns:p14="http://schemas.microsoft.com/office/powerpoint/2010/main" val="27243865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374BFDFC-C038-8258-5DC7-4FF4127265A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Staffordshire and Stoke-on-Trent Integrated Care 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
</a:t>
            </a:r>
          </a:p>
        </p:txBody>
      </p:sp>
      <p:sp>
        <p:nvSpPr>
          <p:cNvPr id="8" name="Slide Number Placeholder 7">
            <a:extLst>
              <a:ext uri="{FF2B5EF4-FFF2-40B4-BE49-F238E27FC236}">
                <a16:creationId xmlns:a16="http://schemas.microsoft.com/office/drawing/2014/main" id="{74DE47C7-4CF8-512B-F9BF-8C5D83601FE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le 3">
            <a:extLst>
              <a:ext uri="{FF2B5EF4-FFF2-40B4-BE49-F238E27FC236}">
                <a16:creationId xmlns:a16="http://schemas.microsoft.com/office/drawing/2014/main" id="{28EC524E-748A-0715-B058-D7AE51C1A1DA}"/>
              </a:ext>
            </a:extLst>
          </p:cNvPr>
          <p:cNvGraphicFramePr>
            <a:graphicFrameLocks noGrp="1"/>
          </p:cNvGraphicFramePr>
          <p:nvPr>
            <p:extLst>
              <p:ext uri="{D42A27DB-BD31-4B8C-83A1-F6EECF244321}">
                <p14:modId xmlns:p14="http://schemas.microsoft.com/office/powerpoint/2010/main" val="738573666"/>
              </p:ext>
            </p:extLst>
          </p:nvPr>
        </p:nvGraphicFramePr>
        <p:xfrm>
          <a:off x="84479" y="544195"/>
          <a:ext cx="11953191" cy="6040120"/>
        </p:xfrm>
        <a:graphic>
          <a:graphicData uri="http://schemas.openxmlformats.org/drawingml/2006/table">
            <a:tbl>
              <a:tblPr firstRow="1" bandRow="1">
                <a:tableStyleId>{5C22544A-7EE6-4342-B048-85BDC9FD1C3A}</a:tableStyleId>
              </a:tblPr>
              <a:tblGrid>
                <a:gridCol w="753161">
                  <a:extLst>
                    <a:ext uri="{9D8B030D-6E8A-4147-A177-3AD203B41FA5}">
                      <a16:colId xmlns:a16="http://schemas.microsoft.com/office/drawing/2014/main" val="3107475066"/>
                    </a:ext>
                  </a:extLst>
                </a:gridCol>
                <a:gridCol w="787718">
                  <a:extLst>
                    <a:ext uri="{9D8B030D-6E8A-4147-A177-3AD203B41FA5}">
                      <a16:colId xmlns:a16="http://schemas.microsoft.com/office/drawing/2014/main" val="3548119907"/>
                    </a:ext>
                  </a:extLst>
                </a:gridCol>
                <a:gridCol w="6204996">
                  <a:extLst>
                    <a:ext uri="{9D8B030D-6E8A-4147-A177-3AD203B41FA5}">
                      <a16:colId xmlns:a16="http://schemas.microsoft.com/office/drawing/2014/main" val="1910494337"/>
                    </a:ext>
                  </a:extLst>
                </a:gridCol>
                <a:gridCol w="3525575">
                  <a:extLst>
                    <a:ext uri="{9D8B030D-6E8A-4147-A177-3AD203B41FA5}">
                      <a16:colId xmlns:a16="http://schemas.microsoft.com/office/drawing/2014/main" val="4133148463"/>
                    </a:ext>
                  </a:extLst>
                </a:gridCol>
                <a:gridCol w="168812">
                  <a:extLst>
                    <a:ext uri="{9D8B030D-6E8A-4147-A177-3AD203B41FA5}">
                      <a16:colId xmlns:a16="http://schemas.microsoft.com/office/drawing/2014/main" val="975328434"/>
                    </a:ext>
                  </a:extLst>
                </a:gridCol>
                <a:gridCol w="162319">
                  <a:extLst>
                    <a:ext uri="{9D8B030D-6E8A-4147-A177-3AD203B41FA5}">
                      <a16:colId xmlns:a16="http://schemas.microsoft.com/office/drawing/2014/main" val="200706590"/>
                    </a:ext>
                  </a:extLst>
                </a:gridCol>
                <a:gridCol w="149334">
                  <a:extLst>
                    <a:ext uri="{9D8B030D-6E8A-4147-A177-3AD203B41FA5}">
                      <a16:colId xmlns:a16="http://schemas.microsoft.com/office/drawing/2014/main" val="2234980572"/>
                    </a:ext>
                  </a:extLst>
                </a:gridCol>
                <a:gridCol w="201276">
                  <a:extLst>
                    <a:ext uri="{9D8B030D-6E8A-4147-A177-3AD203B41FA5}">
                      <a16:colId xmlns:a16="http://schemas.microsoft.com/office/drawing/2014/main" val="558276205"/>
                    </a:ext>
                  </a:extLst>
                </a:gridCol>
              </a:tblGrid>
              <a:tr h="370840">
                <a:tc rowSpan="2" gridSpan="2">
                  <a:txBody>
                    <a:bodyPr/>
                    <a:lstStyle/>
                    <a:p>
                      <a:r>
                        <a:rPr lang="en-GB" sz="900">
                          <a:latin typeface="Arial" panose="020B0604020202020204" pitchFamily="34" charset="0"/>
                          <a:cs typeface="Arial" panose="020B0604020202020204" pitchFamily="34" charset="0"/>
                        </a:rPr>
                        <a:t>Title</a:t>
                      </a:r>
                    </a:p>
                  </a:txBody>
                  <a:tcPr marL="45720" marR="45720" anchor="ctr"/>
                </a:tc>
                <a:tc rowSpan="2" hMerge="1">
                  <a:txBody>
                    <a:bodyPr/>
                    <a:lstStyle/>
                    <a:p>
                      <a:r>
                        <a:rPr lang="en-GB" sz="800">
                          <a:latin typeface="+mj-lt"/>
                        </a:rPr>
                        <a:t>Title</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a:latin typeface="Arial" panose="020B0604020202020204" pitchFamily="34" charset="0"/>
                          <a:cs typeface="Arial" panose="020B0604020202020204" pitchFamily="34" charset="0"/>
                        </a:rPr>
                        <a:t>Proposed Outcomes</a:t>
                      </a:r>
                    </a:p>
                    <a:p>
                      <a:endParaRPr lang="en-GB" sz="900">
                        <a:latin typeface="Arial" panose="020B0604020202020204" pitchFamily="34" charset="0"/>
                        <a:cs typeface="Arial" panose="020B0604020202020204" pitchFamily="34" charset="0"/>
                      </a:endParaRPr>
                    </a:p>
                  </a:txBody>
                  <a:tcPr marL="45720" marR="45720" anchor="ctr"/>
                </a:tc>
                <a:tc rowSpan="2">
                  <a:txBody>
                    <a:bodyPr/>
                    <a:lstStyle/>
                    <a:p>
                      <a:pPr marL="0" algn="l" defTabSz="914400" rtl="0" eaLnBrk="1" latinLnBrk="0" hangingPunct="1"/>
                      <a:r>
                        <a:rPr lang="en-GB" sz="900" b="1" kern="1200">
                          <a:solidFill>
                            <a:schemeClr val="lt1"/>
                          </a:solidFill>
                          <a:latin typeface="Arial" panose="020B0604020202020204" pitchFamily="34" charset="0"/>
                          <a:ea typeface="+mn-ea"/>
                          <a:cs typeface="Arial" panose="020B0604020202020204" pitchFamily="34" charset="0"/>
                        </a:rPr>
                        <a:t>Current Status – July 2023</a:t>
                      </a:r>
                    </a:p>
                  </a:txBody>
                  <a:tcPr marL="45720" marR="45720" anchor="ctr"/>
                </a:tc>
                <a:tc gridSpan="4">
                  <a:txBody>
                    <a:bodyPr/>
                    <a:lstStyle/>
                    <a:p>
                      <a:r>
                        <a:rPr lang="en-GB" sz="900" b="1">
                          <a:latin typeface="Arial" panose="020B0604020202020204" pitchFamily="34" charset="0"/>
                          <a:cs typeface="Arial" panose="020B0604020202020204" pitchFamily="34" charset="0"/>
                        </a:rPr>
                        <a:t>Timeframe  </a:t>
                      </a:r>
                    </a:p>
                    <a:p>
                      <a:r>
                        <a:rPr lang="en-GB" sz="900" b="0" i="1">
                          <a:latin typeface="Arial" panose="020B0604020202020204" pitchFamily="34" charset="0"/>
                          <a:cs typeface="Arial" panose="020B0604020202020204" pitchFamily="34" charset="0"/>
                        </a:rPr>
                        <a:t>Qs 2023/23</a:t>
                      </a:r>
                    </a:p>
                  </a:txBody>
                  <a:tcPr marL="45720" marR="45720" anchor="ctr"/>
                </a:tc>
                <a:tc hMerge="1">
                  <a:txBody>
                    <a:bodyPr/>
                    <a:lstStyle/>
                    <a:p>
                      <a:endParaRPr lang="en-GB" sz="900"/>
                    </a:p>
                  </a:txBody>
                  <a:tcPr/>
                </a:tc>
                <a:tc hMerge="1">
                  <a:txBody>
                    <a:bodyPr/>
                    <a:lstStyle/>
                    <a:p>
                      <a:endParaRPr lang="en-GB" sz="900"/>
                    </a:p>
                  </a:txBody>
                  <a:tcPr/>
                </a:tc>
                <a:tc hMerge="1">
                  <a:txBody>
                    <a:bodyPr/>
                    <a:lstStyle/>
                    <a:p>
                      <a:endParaRPr lang="en-GB" sz="900"/>
                    </a:p>
                  </a:txBody>
                  <a:tcPr/>
                </a:tc>
                <a:extLst>
                  <a:ext uri="{0D108BD9-81ED-4DB2-BD59-A6C34878D82A}">
                    <a16:rowId xmlns:a16="http://schemas.microsoft.com/office/drawing/2014/main" val="3549786444"/>
                  </a:ext>
                </a:extLst>
              </a:tr>
              <a:tr h="204894">
                <a:tc gridSpan="2" vMerge="1">
                  <a:txBody>
                    <a:bodyPr/>
                    <a:lstStyle/>
                    <a:p>
                      <a:endParaRPr lang="en-GB"/>
                    </a:p>
                  </a:txBody>
                  <a:tcPr/>
                </a:tc>
                <a:tc hMerge="1" vMerge="1">
                  <a:txBody>
                    <a:bodyPr/>
                    <a:lstStyle/>
                    <a:p>
                      <a:endParaRPr lang="en-GB" sz="900"/>
                    </a:p>
                  </a:txBody>
                  <a:tcPr/>
                </a:tc>
                <a:tc vMerge="1">
                  <a:txBody>
                    <a:bodyPr/>
                    <a:lstStyle/>
                    <a:p>
                      <a:endParaRPr lang="en-GB" sz="900"/>
                    </a:p>
                  </a:txBody>
                  <a:tcPr/>
                </a:tc>
                <a:tc vMerge="1">
                  <a:txBody>
                    <a:bodyPr/>
                    <a:lstStyle/>
                    <a:p>
                      <a:endParaRPr lang="en-GB"/>
                    </a:p>
                  </a:txBody>
                  <a:tcPr/>
                </a:tc>
                <a:tc>
                  <a:txBody>
                    <a:bodyPr/>
                    <a:lstStyle/>
                    <a:p>
                      <a:r>
                        <a:rPr lang="en-GB" sz="900">
                          <a:latin typeface="Arial" panose="020B0604020202020204" pitchFamily="34" charset="0"/>
                          <a:cs typeface="Arial" panose="020B0604020202020204" pitchFamily="34" charset="0"/>
                        </a:rPr>
                        <a:t>1</a:t>
                      </a:r>
                    </a:p>
                  </a:txBody>
                  <a:tcPr marL="45720" marR="45720" anchor="ctr"/>
                </a:tc>
                <a:tc>
                  <a:txBody>
                    <a:bodyPr/>
                    <a:lstStyle/>
                    <a:p>
                      <a:r>
                        <a:rPr lang="en-GB" sz="900">
                          <a:latin typeface="Arial" panose="020B0604020202020204" pitchFamily="34" charset="0"/>
                          <a:cs typeface="Arial" panose="020B0604020202020204" pitchFamily="34" charset="0"/>
                        </a:rPr>
                        <a:t>2</a:t>
                      </a:r>
                    </a:p>
                  </a:txBody>
                  <a:tcPr marL="45720" marR="45720" anchor="ctr"/>
                </a:tc>
                <a:tc>
                  <a:txBody>
                    <a:bodyPr/>
                    <a:lstStyle/>
                    <a:p>
                      <a:r>
                        <a:rPr lang="en-GB" sz="900">
                          <a:latin typeface="Arial" panose="020B0604020202020204" pitchFamily="34" charset="0"/>
                          <a:cs typeface="Arial" panose="020B0604020202020204" pitchFamily="34" charset="0"/>
                        </a:rPr>
                        <a:t>3</a:t>
                      </a:r>
                    </a:p>
                  </a:txBody>
                  <a:tcPr marL="45720" marR="45720" anchor="ctr"/>
                </a:tc>
                <a:tc>
                  <a:txBody>
                    <a:bodyPr/>
                    <a:lstStyle/>
                    <a:p>
                      <a:r>
                        <a:rPr lang="en-GB" sz="900">
                          <a:latin typeface="Arial" panose="020B0604020202020204" pitchFamily="34" charset="0"/>
                          <a:cs typeface="Arial" panose="020B0604020202020204" pitchFamily="34" charset="0"/>
                        </a:rPr>
                        <a:t>4</a:t>
                      </a:r>
                    </a:p>
                  </a:txBody>
                  <a:tcPr marL="45720" marR="45720" anchor="ctr"/>
                </a:tc>
                <a:extLst>
                  <a:ext uri="{0D108BD9-81ED-4DB2-BD59-A6C34878D82A}">
                    <a16:rowId xmlns:a16="http://schemas.microsoft.com/office/drawing/2014/main" val="679417190"/>
                  </a:ext>
                </a:extLst>
              </a:tr>
              <a:tr h="370840">
                <a:tc gridSpan="2">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Selfback/ Startback Digital Solutions</a:t>
                      </a:r>
                    </a:p>
                  </a:txBody>
                  <a:tcPr marL="45720" marR="45720" anchor="ctr"/>
                </a:tc>
                <a:tc hMerge="1">
                  <a:txBody>
                    <a:bodyPr/>
                    <a:lstStyle/>
                    <a:p>
                      <a:pPr algn="l" fontAlgn="b"/>
                      <a:r>
                        <a:rPr lang="en-GB" sz="800" b="0" i="0" u="none" strike="noStrike" err="1">
                          <a:solidFill>
                            <a:srgbClr val="000000"/>
                          </a:solidFill>
                          <a:effectLst/>
                          <a:latin typeface="+mj-lt"/>
                        </a:rPr>
                        <a:t>Selfback</a:t>
                      </a:r>
                      <a:r>
                        <a:rPr lang="en-GB" sz="800" b="0" i="0" u="none" strike="noStrike">
                          <a:solidFill>
                            <a:srgbClr val="000000"/>
                          </a:solidFill>
                          <a:effectLst/>
                          <a:latin typeface="+mj-lt"/>
                        </a:rPr>
                        <a:t>/ </a:t>
                      </a:r>
                      <a:r>
                        <a:rPr lang="en-GB" sz="800" b="0" i="0" u="none" strike="noStrike" err="1">
                          <a:solidFill>
                            <a:srgbClr val="000000"/>
                          </a:solidFill>
                          <a:effectLst/>
                          <a:latin typeface="+mj-lt"/>
                        </a:rPr>
                        <a:t>Startback</a:t>
                      </a:r>
                      <a:r>
                        <a:rPr lang="en-GB" sz="800" b="0" i="0" u="none" strike="noStrike">
                          <a:solidFill>
                            <a:srgbClr val="000000"/>
                          </a:solidFill>
                          <a:effectLst/>
                          <a:latin typeface="+mj-lt"/>
                        </a:rPr>
                        <a:t> Digital Solutions</a:t>
                      </a:r>
                    </a:p>
                  </a:txBody>
                  <a:tcPr marL="0" marR="0" marT="0" marB="0"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a:latin typeface="Arial" panose="020B0604020202020204" pitchFamily="34" charset="0"/>
                          <a:cs typeface="Arial" panose="020B0604020202020204" pitchFamily="34" charset="0"/>
                        </a:rPr>
                        <a:t>Supporting patients to prevent or self-manage </a:t>
                      </a:r>
                      <a:r>
                        <a:rPr lang="en-GB" sz="900" kern="1200">
                          <a:solidFill>
                            <a:schemeClr val="tx1"/>
                          </a:solidFill>
                          <a:latin typeface="Arial" panose="020B0604020202020204" pitchFamily="34" charset="0"/>
                          <a:ea typeface="+mn-ea"/>
                          <a:cs typeface="Arial" panose="020B0604020202020204" pitchFamily="34" charset="0"/>
                        </a:rPr>
                        <a:t>low back pain </a:t>
                      </a:r>
                      <a:r>
                        <a:rPr lang="en-GB" sz="900">
                          <a:latin typeface="Arial" panose="020B0604020202020204" pitchFamily="34" charset="0"/>
                          <a:cs typeface="Arial" panose="020B0604020202020204" pitchFamily="34" charset="0"/>
                        </a:rPr>
                        <a:t>which is intended to lead to a reduction in patients requiring OP appointments, OPFUs (including use of low clinical value interventions) and patients being listed for surgery</a:t>
                      </a:r>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Data is being collected and evaluation of the project will be presented to the MSK board in July 2023, along with recommendations</a:t>
                      </a:r>
                    </a:p>
                  </a:txBody>
                  <a:tcPr marL="45720" marR="45720" anchor="ctr">
                    <a:solidFill>
                      <a:srgbClr val="E7EAF3"/>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tc>
                <a:tc>
                  <a:txBody>
                    <a:bodyPr/>
                    <a:lstStyle/>
                    <a:p>
                      <a:endParaRPr lang="en-GB" sz="900">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1113577033"/>
                  </a:ext>
                </a:extLst>
              </a:tr>
              <a:tr h="370840">
                <a:tc rowSpan="2">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Culture of Stewardship</a:t>
                      </a:r>
                    </a:p>
                  </a:txBody>
                  <a:tcPr marL="45720" marR="45720" anchor="ctr">
                    <a:solidFill>
                      <a:srgbClr val="CBD2E6"/>
                    </a:solidFill>
                  </a:tcPr>
                </a:tc>
                <a:tc>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Back Pain Segment</a:t>
                      </a:r>
                    </a:p>
                  </a:txBody>
                  <a:tcPr marL="45720" marR="45720" anchor="ctr">
                    <a:solidFill>
                      <a:srgbClr val="CBD2E6"/>
                    </a:solidFill>
                  </a:tcPr>
                </a:tc>
                <a:tc rowSpan="2">
                  <a:txBody>
                    <a:bodyPr/>
                    <a:lstStyle/>
                    <a:p>
                      <a:r>
                        <a:rPr lang="en-GB" sz="900">
                          <a:latin typeface="Arial" panose="020B0604020202020204" pitchFamily="34" charset="0"/>
                          <a:cs typeface="Arial" panose="020B0604020202020204" pitchFamily="34" charset="0"/>
                        </a:rPr>
                        <a:t>To achieve the NHS triple aim, and the outcomes as set out on page 10 via moving the system to a value based approach to use of resources</a:t>
                      </a:r>
                    </a:p>
                  </a:txBody>
                  <a:tcPr marL="45720" marR="45720" anchor="ctr">
                    <a:solidFill>
                      <a:srgbClr val="CBD2E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Recommendations following workshops being brought to July Board</a:t>
                      </a:r>
                    </a:p>
                  </a:txBody>
                  <a:tcPr marL="45720" marR="45720" anchor="ctr">
                    <a:solidFill>
                      <a:srgbClr val="CBD2E6"/>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tc>
                <a:tc>
                  <a:txBody>
                    <a:bodyPr/>
                    <a:lstStyle/>
                    <a:p>
                      <a:endParaRPr lang="en-GB" sz="900">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771780441"/>
                  </a:ext>
                </a:extLst>
              </a:tr>
              <a:tr h="159676">
                <a:tc vMerge="1">
                  <a:txBody>
                    <a:bodyPr/>
                    <a:lstStyle/>
                    <a:p>
                      <a:pPr algn="l" fontAlgn="b"/>
                      <a:endParaRPr lang="en-GB" sz="800" b="0" i="0" u="none" strike="noStrike">
                        <a:solidFill>
                          <a:srgbClr val="000000"/>
                        </a:solidFill>
                        <a:effectLst/>
                        <a:latin typeface="+mj-lt"/>
                      </a:endParaRPr>
                    </a:p>
                  </a:txBody>
                  <a:tcPr marL="0" marR="0" marT="0" marB="0" anchor="b"/>
                </a:tc>
                <a:tc>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Hip and Knee OA Segment</a:t>
                      </a:r>
                    </a:p>
                  </a:txBody>
                  <a:tcPr marL="45720" marR="45720" anchor="ctr">
                    <a:solidFill>
                      <a:srgbClr val="CBD2E6"/>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a:latin typeface="+mj-lt"/>
                      </a:endParaRPr>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Knee pain data currently being collected, work underway on QALY values, portfolio board to determine if the system has the skills to carry out the next segment internally</a:t>
                      </a:r>
                    </a:p>
                  </a:txBody>
                  <a:tcPr marL="45720" marR="45720" anchor="ctr">
                    <a:solidFill>
                      <a:srgbClr val="CBD2E6"/>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rgbClr val="E7EAF3"/>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2702288048"/>
                  </a:ext>
                </a:extLst>
              </a:tr>
              <a:tr h="370840">
                <a:tc gridSpan="2">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Personalised Care/ Shared Decision Making</a:t>
                      </a:r>
                    </a:p>
                  </a:txBody>
                  <a:tcPr marL="45720" marR="45720" anchor="ctr">
                    <a:solidFill>
                      <a:srgbClr val="E7EAF3"/>
                    </a:solidFill>
                  </a:tcPr>
                </a:tc>
                <a:tc hMerge="1">
                  <a:txBody>
                    <a:bodyPr/>
                    <a:lstStyle/>
                    <a:p>
                      <a:pPr algn="l" fontAlgn="b"/>
                      <a:r>
                        <a:rPr lang="en-GB" sz="800" b="0" i="0" u="none" strike="noStrike">
                          <a:solidFill>
                            <a:srgbClr val="000000"/>
                          </a:solidFill>
                          <a:effectLst/>
                          <a:latin typeface="+mj-lt"/>
                        </a:rPr>
                        <a:t>Personalised Care/ Shared Decision Making</a:t>
                      </a:r>
                    </a:p>
                  </a:txBody>
                  <a:tcPr marL="0" marR="0" marT="0" marB="0" anchor="b"/>
                </a:tc>
                <a:tc>
                  <a:txBody>
                    <a:bodyPr/>
                    <a:lstStyle/>
                    <a:p>
                      <a:r>
                        <a:rPr lang="en-GB" sz="900">
                          <a:latin typeface="Arial" panose="020B0604020202020204" pitchFamily="34" charset="0"/>
                          <a:cs typeface="Arial" panose="020B0604020202020204" pitchFamily="34" charset="0"/>
                        </a:rPr>
                        <a:t>To implement use of shared decision making (SDM) tools in one PCN in the system, and then to evaluate and make recommendations. SDM tools should help patients understand treatment options, including success/ risk factors, helping patients to better manage their condition and decide on the most appropriate treatment option for themselves, which in time should help to minimise the use of low clinical value interventions</a:t>
                      </a:r>
                    </a:p>
                  </a:txBody>
                  <a:tcPr marL="45720" marR="45720" anchor="ctr">
                    <a:solidFill>
                      <a:srgbClr val="E7EAF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Case Study for NHSE now complete, awaiting feedback. this project is due to be closed down in July</a:t>
                      </a:r>
                    </a:p>
                  </a:txBody>
                  <a:tcPr marL="45720" marR="45720" anchor="ctr">
                    <a:solidFill>
                      <a:srgbClr val="E7EAF3"/>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tc>
                <a:tc>
                  <a:txBody>
                    <a:bodyPr/>
                    <a:lstStyle/>
                    <a:p>
                      <a:endParaRPr lang="en-GB" sz="900">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220041686"/>
                  </a:ext>
                </a:extLst>
              </a:tr>
              <a:tr h="393974">
                <a:tc gridSpan="2">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Nuffield Hip and Knee OA</a:t>
                      </a:r>
                    </a:p>
                  </a:txBody>
                  <a:tcPr marL="45720" marR="45720" anchor="ctr">
                    <a:solidFill>
                      <a:srgbClr val="CBD2E6"/>
                    </a:solidFill>
                  </a:tcPr>
                </a:tc>
                <a:tc hMerge="1">
                  <a:txBody>
                    <a:bodyPr/>
                    <a:lstStyle/>
                    <a:p>
                      <a:pPr algn="l" fontAlgn="b"/>
                      <a:r>
                        <a:rPr lang="en-GB" sz="800" b="0" i="0" u="none" strike="noStrike">
                          <a:solidFill>
                            <a:srgbClr val="000000"/>
                          </a:solidFill>
                          <a:effectLst/>
                          <a:latin typeface="+mj-lt"/>
                        </a:rPr>
                        <a:t>Nuffield Hip and Knee OA</a:t>
                      </a:r>
                    </a:p>
                  </a:txBody>
                  <a:tcPr marL="0" marR="0" marT="0" marB="0" anchor="b"/>
                </a:tc>
                <a:tc>
                  <a:txBody>
                    <a:bodyPr/>
                    <a:lstStyle/>
                    <a:p>
                      <a:r>
                        <a:rPr lang="en-GB" sz="900">
                          <a:latin typeface="Arial" panose="020B0604020202020204" pitchFamily="34" charset="0"/>
                          <a:cs typeface="Arial" panose="020B0604020202020204" pitchFamily="34" charset="0"/>
                        </a:rPr>
                        <a:t>The project offers a pilot 12 week programme to support patients in remaining fit whilst waiting for surgery, to improve the conversion rate for Hip and Knee surgery and also it is expected that some patients will decide to postpone surgery and continue with an exercise programme</a:t>
                      </a:r>
                    </a:p>
                  </a:txBody>
                  <a:tcPr marL="45720" marR="45720" anchor="ctr">
                    <a:solidFill>
                      <a:srgbClr val="CBD2E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UHNM have commenced contacting patients but uptake is minimal, next step is to incorporate this in to the surgeons dialogue with the patient at the listing stage in line with GIRFT requirements around a Joint pain school</a:t>
                      </a:r>
                    </a:p>
                  </a:txBody>
                  <a:tcPr marL="45720" marR="45720" anchor="ctr">
                    <a:solidFill>
                      <a:srgbClr val="CBD2E6"/>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410557530"/>
                  </a:ext>
                </a:extLst>
              </a:tr>
              <a:tr h="370840">
                <a:tc gridSpan="2">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Discharge at First Appointment</a:t>
                      </a:r>
                    </a:p>
                  </a:txBody>
                  <a:tcPr marL="45720" marR="45720" anchor="ctr">
                    <a:solidFill>
                      <a:srgbClr val="E7EAF3"/>
                    </a:solidFill>
                  </a:tcPr>
                </a:tc>
                <a:tc hMerge="1">
                  <a:txBody>
                    <a:bodyPr/>
                    <a:lstStyle/>
                    <a:p>
                      <a:pPr algn="l" fontAlgn="b"/>
                      <a:r>
                        <a:rPr lang="en-GB" sz="800" b="0" i="0" u="none" strike="noStrike">
                          <a:solidFill>
                            <a:srgbClr val="000000"/>
                          </a:solidFill>
                          <a:effectLst/>
                          <a:latin typeface="+mj-lt"/>
                        </a:rPr>
                        <a:t>Discharge at First Appointment</a:t>
                      </a:r>
                    </a:p>
                  </a:txBody>
                  <a:tcPr marL="0" marR="0" marT="0" marB="0" anchor="b"/>
                </a:tc>
                <a:tc>
                  <a:txBody>
                    <a:bodyPr/>
                    <a:lstStyle/>
                    <a:p>
                      <a:r>
                        <a:rPr lang="en-GB" sz="900">
                          <a:latin typeface="Arial" panose="020B0604020202020204" pitchFamily="34" charset="0"/>
                          <a:cs typeface="Arial" panose="020B0604020202020204" pitchFamily="34" charset="0"/>
                        </a:rPr>
                        <a:t>It was identified via national data that Staffordshire and Stoke-on-Trent appeared to have higher than average rates for discharges at first appointment indicating a potential to reduce referrals into secondary care. An audit was designed to understand the reasons and provide recommendations.</a:t>
                      </a:r>
                    </a:p>
                  </a:txBody>
                  <a:tcPr marL="45720" marR="45720" anchor="ctr">
                    <a:solidFill>
                      <a:srgbClr val="E7EAF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The issue appeared to be most prominent in the SW of the system and work is on-going to understand causes, recommendations from the audit carried out in RWT to be discussed at the July MSK board.</a:t>
                      </a:r>
                    </a:p>
                  </a:txBody>
                  <a:tcPr marL="45720" marR="45720" anchor="ctr">
                    <a:solidFill>
                      <a:srgbClr val="E7EAF3"/>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rgbClr val="CBD2E6"/>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rgbClr val="CBD2E6"/>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rgbClr val="CBD2E6"/>
                    </a:solidFill>
                  </a:tcPr>
                </a:tc>
                <a:extLst>
                  <a:ext uri="{0D108BD9-81ED-4DB2-BD59-A6C34878D82A}">
                    <a16:rowId xmlns:a16="http://schemas.microsoft.com/office/drawing/2014/main" val="3751951817"/>
                  </a:ext>
                </a:extLst>
              </a:tr>
              <a:tr h="370840">
                <a:tc gridSpan="2">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Frailty/ Fragility Services in SSoT</a:t>
                      </a:r>
                    </a:p>
                  </a:txBody>
                  <a:tcPr marL="45720" marR="45720" anchor="ctr">
                    <a:solidFill>
                      <a:srgbClr val="CBD2E6"/>
                    </a:solidFill>
                  </a:tcPr>
                </a:tc>
                <a:tc hMerge="1">
                  <a:txBody>
                    <a:bodyPr/>
                    <a:lstStyle/>
                    <a:p>
                      <a:pPr algn="l" fontAlgn="b"/>
                      <a:r>
                        <a:rPr lang="en-GB" sz="800" b="0" i="0" u="none" strike="noStrike" err="1">
                          <a:solidFill>
                            <a:srgbClr val="000000"/>
                          </a:solidFill>
                          <a:effectLst/>
                          <a:latin typeface="+mj-lt"/>
                        </a:rPr>
                        <a:t>Frality</a:t>
                      </a:r>
                      <a:r>
                        <a:rPr lang="en-GB" sz="800" b="0" i="0" u="none" strike="noStrike">
                          <a:solidFill>
                            <a:srgbClr val="000000"/>
                          </a:solidFill>
                          <a:effectLst/>
                          <a:latin typeface="+mj-lt"/>
                        </a:rPr>
                        <a:t>/ Fragility Services in </a:t>
                      </a:r>
                      <a:r>
                        <a:rPr lang="en-GB" sz="800" b="0" i="0" u="none" strike="noStrike" err="1">
                          <a:solidFill>
                            <a:srgbClr val="000000"/>
                          </a:solidFill>
                          <a:effectLst/>
                          <a:latin typeface="+mj-lt"/>
                        </a:rPr>
                        <a:t>SSoT</a:t>
                      </a:r>
                      <a:endParaRPr lang="en-GB" sz="800" b="0" i="0" u="none" strike="noStrike">
                        <a:solidFill>
                          <a:srgbClr val="000000"/>
                        </a:solidFill>
                        <a:effectLst/>
                        <a:latin typeface="+mj-lt"/>
                      </a:endParaRPr>
                    </a:p>
                  </a:txBody>
                  <a:tcPr marL="0" marR="0" marT="0" marB="0" anchor="b"/>
                </a:tc>
                <a:tc>
                  <a:txBody>
                    <a:bodyPr/>
                    <a:lstStyle/>
                    <a:p>
                      <a:r>
                        <a:rPr lang="en-GB" sz="900">
                          <a:latin typeface="Arial" panose="020B0604020202020204" pitchFamily="34" charset="0"/>
                          <a:cs typeface="Arial" panose="020B0604020202020204" pitchFamily="34" charset="0"/>
                        </a:rPr>
                        <a:t>Ensure there is a best practice aligned, equitable fracture liaison service across the system designed with the MSK outcomes in mind, to ensure focus is on the right population, and that prevent is one of the aims of the service. Over time this should ease presentations to emergency portals</a:t>
                      </a:r>
                    </a:p>
                  </a:txBody>
                  <a:tcPr marL="45720" marR="45720" anchor="ctr">
                    <a:solidFill>
                      <a:srgbClr val="CBD2E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Current services across system are being reviewed to understand gaps, South East FLS pathway presented to the portfolio board as a best practice pathway</a:t>
                      </a:r>
                    </a:p>
                  </a:txBody>
                  <a:tcPr marL="45720" marR="45720" anchor="ctr">
                    <a:solidFill>
                      <a:srgbClr val="CBD2E6"/>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extLst>
                  <a:ext uri="{0D108BD9-81ED-4DB2-BD59-A6C34878D82A}">
                    <a16:rowId xmlns:a16="http://schemas.microsoft.com/office/drawing/2014/main" val="62696323"/>
                  </a:ext>
                </a:extLst>
              </a:tr>
              <a:tr h="370840">
                <a:tc gridSpan="2">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MRI Request Audit </a:t>
                      </a:r>
                    </a:p>
                  </a:txBody>
                  <a:tcPr marL="45720" marR="45720" anchor="ctr">
                    <a:solidFill>
                      <a:srgbClr val="E7EAF3"/>
                    </a:solidFill>
                  </a:tcPr>
                </a:tc>
                <a:tc hMerge="1">
                  <a:txBody>
                    <a:bodyPr/>
                    <a:lstStyle/>
                    <a:p>
                      <a:pPr algn="l" fontAlgn="b"/>
                      <a:r>
                        <a:rPr lang="en-GB" sz="800" b="0" i="0" u="none" strike="noStrike">
                          <a:solidFill>
                            <a:srgbClr val="000000"/>
                          </a:solidFill>
                          <a:effectLst/>
                          <a:latin typeface="+mj-lt"/>
                        </a:rPr>
                        <a:t>MRI Request Audit </a:t>
                      </a:r>
                    </a:p>
                  </a:txBody>
                  <a:tcPr marL="0" marR="0" marT="0" marB="0" anchor="b"/>
                </a:tc>
                <a:tc>
                  <a:txBody>
                    <a:bodyPr/>
                    <a:lstStyle/>
                    <a:p>
                      <a:r>
                        <a:rPr lang="en-GB" sz="900">
                          <a:latin typeface="Arial" panose="020B0604020202020204" pitchFamily="34" charset="0"/>
                          <a:cs typeface="Arial" panose="020B0604020202020204" pitchFamily="34" charset="0"/>
                        </a:rPr>
                        <a:t>As a system we have a higher than average use of MRI scans for patients with back pain. In order to further understand and gauge appropriateness an audit will be designed to review a sample of these referrals against best practice and recommendations developed</a:t>
                      </a:r>
                    </a:p>
                  </a:txBody>
                  <a:tcPr marL="45720" marR="45720" anchor="ctr">
                    <a:solidFill>
                      <a:srgbClr val="E7EAF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Audit under design, data currently received from UHNM and RWT and a test on the sample data has been undertaken via the audit team to ensure consistency</a:t>
                      </a:r>
                    </a:p>
                  </a:txBody>
                  <a:tcPr marL="45720" marR="45720" anchor="ctr">
                    <a:solidFill>
                      <a:srgbClr val="E7EAF3"/>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rgbClr val="5B9BD5"/>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rgbClr val="CBD2E6"/>
                    </a:solidFill>
                  </a:tcPr>
                </a:tc>
                <a:extLst>
                  <a:ext uri="{0D108BD9-81ED-4DB2-BD59-A6C34878D82A}">
                    <a16:rowId xmlns:a16="http://schemas.microsoft.com/office/drawing/2014/main" val="3324065043"/>
                  </a:ext>
                </a:extLst>
              </a:tr>
              <a:tr h="370840">
                <a:tc gridSpan="2">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Standardise MSK Interface Service in SSoT</a:t>
                      </a:r>
                    </a:p>
                  </a:txBody>
                  <a:tcPr marL="45720" marR="45720" anchor="ctr">
                    <a:solidFill>
                      <a:srgbClr val="CBD2E6"/>
                    </a:solidFill>
                  </a:tcPr>
                </a:tc>
                <a:tc hMerge="1">
                  <a:txBody>
                    <a:bodyPr/>
                    <a:lstStyle/>
                    <a:p>
                      <a:pPr algn="l" fontAlgn="b"/>
                      <a:r>
                        <a:rPr lang="en-GB" sz="800" b="0" i="0" u="none" strike="noStrike">
                          <a:solidFill>
                            <a:srgbClr val="000000"/>
                          </a:solidFill>
                          <a:effectLst/>
                          <a:latin typeface="+mj-lt"/>
                        </a:rPr>
                        <a:t>Standardise MSK Interface Service in </a:t>
                      </a:r>
                      <a:r>
                        <a:rPr lang="en-GB" sz="800" b="0" i="0" u="none" strike="noStrike" err="1">
                          <a:solidFill>
                            <a:srgbClr val="000000"/>
                          </a:solidFill>
                          <a:effectLst/>
                          <a:latin typeface="+mj-lt"/>
                        </a:rPr>
                        <a:t>SSoT</a:t>
                      </a:r>
                      <a:endParaRPr lang="en-GB" sz="800" b="0" i="0" u="none" strike="noStrike">
                        <a:solidFill>
                          <a:srgbClr val="000000"/>
                        </a:solidFill>
                        <a:effectLst/>
                        <a:latin typeface="+mj-lt"/>
                      </a:endParaRPr>
                    </a:p>
                  </a:txBody>
                  <a:tcPr marL="0" marR="0" marT="0" marB="0" anchor="b"/>
                </a:tc>
                <a:tc>
                  <a:txBody>
                    <a:bodyPr/>
                    <a:lstStyle/>
                    <a:p>
                      <a:r>
                        <a:rPr lang="en-GB" sz="900">
                          <a:latin typeface="Arial" panose="020B0604020202020204" pitchFamily="34" charset="0"/>
                          <a:cs typeface="Arial" panose="020B0604020202020204" pitchFamily="34" charset="0"/>
                        </a:rPr>
                        <a:t>Ensure there is a service with equitable outcomes for all patients across system, noting that there have been historically separately commissioned interface services. The interface service is designed to reduce inappropriate referrals into secondary care. </a:t>
                      </a:r>
                    </a:p>
                  </a:txBody>
                  <a:tcPr marL="45720" marR="45720" anchor="ctr">
                    <a:solidFill>
                      <a:srgbClr val="CBD2E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MSK consistent offer document produced awaiting sign off from MPFT before being shared with ICB colleagues</a:t>
                      </a:r>
                    </a:p>
                  </a:txBody>
                  <a:tcPr marL="45720" marR="45720" anchor="ctr">
                    <a:solidFill>
                      <a:srgbClr val="CBD2E6"/>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extLst>
                  <a:ext uri="{0D108BD9-81ED-4DB2-BD59-A6C34878D82A}">
                    <a16:rowId xmlns:a16="http://schemas.microsoft.com/office/drawing/2014/main" val="2912923558"/>
                  </a:ext>
                </a:extLst>
              </a:tr>
              <a:tr h="370840">
                <a:tc gridSpan="2">
                  <a:txBody>
                    <a:bodyPr/>
                    <a:lstStyle/>
                    <a:p>
                      <a:pPr algn="l" fontAlgn="b"/>
                      <a:r>
                        <a:rPr lang="en-GB" sz="900" b="0" i="0" u="none" strike="noStrike">
                          <a:solidFill>
                            <a:srgbClr val="000000"/>
                          </a:solidFill>
                          <a:effectLst/>
                          <a:latin typeface="Arial" panose="020B0604020202020204" pitchFamily="34" charset="0"/>
                          <a:cs typeface="Arial" panose="020B0604020202020204" pitchFamily="34" charset="0"/>
                        </a:rPr>
                        <a:t>Consistent A&amp;G System Offer</a:t>
                      </a:r>
                    </a:p>
                  </a:txBody>
                  <a:tcPr marL="45720" marR="45720" anchor="ctr">
                    <a:solidFill>
                      <a:srgbClr val="E7EAF3"/>
                    </a:solidFill>
                  </a:tcPr>
                </a:tc>
                <a:tc hMerge="1">
                  <a:txBody>
                    <a:bodyPr/>
                    <a:lstStyle/>
                    <a:p>
                      <a:pPr algn="l" fontAlgn="b"/>
                      <a:r>
                        <a:rPr lang="en-GB" sz="800" b="0" i="0" u="none" strike="noStrike">
                          <a:solidFill>
                            <a:srgbClr val="000000"/>
                          </a:solidFill>
                          <a:effectLst/>
                          <a:latin typeface="+mj-lt"/>
                        </a:rPr>
                        <a:t>Consistent A&amp;G System Offer</a:t>
                      </a:r>
                    </a:p>
                  </a:txBody>
                  <a:tcPr marL="0" marR="0" marT="0" marB="0" anchor="b"/>
                </a:tc>
                <a:tc>
                  <a:txBody>
                    <a:bodyPr/>
                    <a:lstStyle/>
                    <a:p>
                      <a:r>
                        <a:rPr lang="en-GB" sz="900">
                          <a:latin typeface="Arial" panose="020B0604020202020204" pitchFamily="34" charset="0"/>
                          <a:cs typeface="Arial" panose="020B0604020202020204" pitchFamily="34" charset="0"/>
                        </a:rPr>
                        <a:t>Ensure patients are seen in the most appropriate setting, support management of patients outside secondary care therefore helping to reduce waiting times and embedding shared decision making</a:t>
                      </a:r>
                    </a:p>
                  </a:txBody>
                  <a:tcPr marL="45720" marR="45720" anchor="ctr">
                    <a:solidFill>
                      <a:srgbClr val="E7EAF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panose="020B0604020202020204" pitchFamily="34" charset="0"/>
                          <a:ea typeface="+mn-ea"/>
                          <a:cs typeface="Arial" panose="020B0604020202020204" pitchFamily="34" charset="0"/>
                        </a:rPr>
                        <a:t>A&amp;G usage across MSK has now been mapped, areas utilising are now assisting with a protocol and data usage to assist roll out across the other areas within Staffordshire </a:t>
                      </a:r>
                    </a:p>
                  </a:txBody>
                  <a:tcPr marL="45720" marR="45720" anchor="ctr">
                    <a:solidFill>
                      <a:srgbClr val="E7EAF3"/>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chemeClr val="accent1"/>
                    </a:solidFill>
                  </a:tcPr>
                </a:tc>
                <a:tc>
                  <a:txBody>
                    <a:bodyPr/>
                    <a:lstStyle/>
                    <a:p>
                      <a:endParaRPr lang="en-GB" sz="900">
                        <a:latin typeface="Arial" panose="020B0604020202020204" pitchFamily="34" charset="0"/>
                        <a:cs typeface="Arial" panose="020B0604020202020204" pitchFamily="34" charset="0"/>
                      </a:endParaRPr>
                    </a:p>
                  </a:txBody>
                  <a:tcPr marL="45720" marR="45720" anchor="ctr">
                    <a:solidFill>
                      <a:srgbClr val="CBD2E6"/>
                    </a:solidFill>
                  </a:tcPr>
                </a:tc>
                <a:extLst>
                  <a:ext uri="{0D108BD9-81ED-4DB2-BD59-A6C34878D82A}">
                    <a16:rowId xmlns:a16="http://schemas.microsoft.com/office/drawing/2014/main" val="1706506847"/>
                  </a:ext>
                </a:extLst>
              </a:tr>
            </a:tbl>
          </a:graphicData>
        </a:graphic>
      </p:graphicFrame>
      <p:sp>
        <p:nvSpPr>
          <p:cNvPr id="10" name="Title 9"/>
          <p:cNvSpPr>
            <a:spLocks noGrp="1"/>
          </p:cNvSpPr>
          <p:nvPr>
            <p:ph type="title" idx="4294967295"/>
          </p:nvPr>
        </p:nvSpPr>
        <p:spPr>
          <a:xfrm>
            <a:off x="-2" y="-11279"/>
            <a:ext cx="12192001"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4472C4"/>
                </a:solidFill>
                <a:effectLst/>
                <a:uLnTx/>
                <a:uFillTx/>
                <a:latin typeface="Arial" panose="020B0604020202020204" pitchFamily="34" charset="0"/>
                <a:ea typeface="+mn-ea"/>
                <a:cs typeface="Arial" panose="020B0604020202020204" pitchFamily="34" charset="0"/>
              </a:rPr>
              <a:t>PLANNED CARE TRANSFORMATION PROGRAMME – MSK (3/4)</a:t>
            </a:r>
            <a:endParaRPr kumimoji="0" lang="en-GB" sz="20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9794507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374BFDFC-C038-8258-5DC7-4FF4127265A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Staffordshire and Stoke-on-Trent Integrated Care 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
</a:t>
            </a:r>
          </a:p>
        </p:txBody>
      </p:sp>
      <p:sp>
        <p:nvSpPr>
          <p:cNvPr id="8" name="Slide Number Placeholder 7">
            <a:extLst>
              <a:ext uri="{FF2B5EF4-FFF2-40B4-BE49-F238E27FC236}">
                <a16:creationId xmlns:a16="http://schemas.microsoft.com/office/drawing/2014/main" id="{74DE47C7-4CF8-512B-F9BF-8C5D83601FE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le 3">
            <a:extLst>
              <a:ext uri="{FF2B5EF4-FFF2-40B4-BE49-F238E27FC236}">
                <a16:creationId xmlns:a16="http://schemas.microsoft.com/office/drawing/2014/main" id="{876B7EC6-ECB7-6248-1BB2-A30A97394003}"/>
              </a:ext>
            </a:extLst>
          </p:cNvPr>
          <p:cNvGraphicFramePr>
            <a:graphicFrameLocks noGrp="1"/>
          </p:cNvGraphicFramePr>
          <p:nvPr>
            <p:extLst>
              <p:ext uri="{D42A27DB-BD31-4B8C-83A1-F6EECF244321}">
                <p14:modId xmlns:p14="http://schemas.microsoft.com/office/powerpoint/2010/main" val="2231059669"/>
              </p:ext>
            </p:extLst>
          </p:nvPr>
        </p:nvGraphicFramePr>
        <p:xfrm>
          <a:off x="139380" y="555586"/>
          <a:ext cx="11851991" cy="5526126"/>
        </p:xfrm>
        <a:graphic>
          <a:graphicData uri="http://schemas.openxmlformats.org/drawingml/2006/table">
            <a:tbl>
              <a:tblPr firstRow="1" bandRow="1">
                <a:tableStyleId>{5C22544A-7EE6-4342-B048-85BDC9FD1C3A}</a:tableStyleId>
              </a:tblPr>
              <a:tblGrid>
                <a:gridCol w="1543155">
                  <a:extLst>
                    <a:ext uri="{9D8B030D-6E8A-4147-A177-3AD203B41FA5}">
                      <a16:colId xmlns:a16="http://schemas.microsoft.com/office/drawing/2014/main" val="3548119907"/>
                    </a:ext>
                  </a:extLst>
                </a:gridCol>
                <a:gridCol w="6376964">
                  <a:extLst>
                    <a:ext uri="{9D8B030D-6E8A-4147-A177-3AD203B41FA5}">
                      <a16:colId xmlns:a16="http://schemas.microsoft.com/office/drawing/2014/main" val="1910494337"/>
                    </a:ext>
                  </a:extLst>
                </a:gridCol>
                <a:gridCol w="3069432">
                  <a:extLst>
                    <a:ext uri="{9D8B030D-6E8A-4147-A177-3AD203B41FA5}">
                      <a16:colId xmlns:a16="http://schemas.microsoft.com/office/drawing/2014/main" val="4133148463"/>
                    </a:ext>
                  </a:extLst>
                </a:gridCol>
                <a:gridCol w="215610">
                  <a:extLst>
                    <a:ext uri="{9D8B030D-6E8A-4147-A177-3AD203B41FA5}">
                      <a16:colId xmlns:a16="http://schemas.microsoft.com/office/drawing/2014/main" val="975328434"/>
                    </a:ext>
                  </a:extLst>
                </a:gridCol>
                <a:gridCol w="215610">
                  <a:extLst>
                    <a:ext uri="{9D8B030D-6E8A-4147-A177-3AD203B41FA5}">
                      <a16:colId xmlns:a16="http://schemas.microsoft.com/office/drawing/2014/main" val="200706590"/>
                    </a:ext>
                  </a:extLst>
                </a:gridCol>
                <a:gridCol w="215610">
                  <a:extLst>
                    <a:ext uri="{9D8B030D-6E8A-4147-A177-3AD203B41FA5}">
                      <a16:colId xmlns:a16="http://schemas.microsoft.com/office/drawing/2014/main" val="2234980572"/>
                    </a:ext>
                  </a:extLst>
                </a:gridCol>
                <a:gridCol w="215610">
                  <a:extLst>
                    <a:ext uri="{9D8B030D-6E8A-4147-A177-3AD203B41FA5}">
                      <a16:colId xmlns:a16="http://schemas.microsoft.com/office/drawing/2014/main" val="558276205"/>
                    </a:ext>
                  </a:extLst>
                </a:gridCol>
              </a:tblGrid>
              <a:tr h="410512">
                <a:tc rowSpan="2">
                  <a:txBody>
                    <a:bodyPr/>
                    <a:lstStyle/>
                    <a:p>
                      <a:r>
                        <a:rPr lang="en-GB" sz="1000">
                          <a:latin typeface="Arial" panose="020B0604020202020204" pitchFamily="34" charset="0"/>
                          <a:cs typeface="Arial" panose="020B0604020202020204" pitchFamily="34" charset="0"/>
                        </a:rPr>
                        <a:t>Title</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Proposed Outcomes</a:t>
                      </a:r>
                    </a:p>
                    <a:p>
                      <a:endParaRPr lang="en-GB" sz="1000">
                        <a:latin typeface="Arial" panose="020B0604020202020204" pitchFamily="34" charset="0"/>
                        <a:cs typeface="Arial" panose="020B0604020202020204" pitchFamily="34" charset="0"/>
                      </a:endParaRPr>
                    </a:p>
                  </a:txBody>
                  <a:tcPr/>
                </a:tc>
                <a:tc rowSpan="2">
                  <a:txBody>
                    <a:bodyPr/>
                    <a:lstStyle/>
                    <a:p>
                      <a:r>
                        <a:rPr lang="en-GB" sz="1000">
                          <a:latin typeface="Arial" panose="020B0604020202020204" pitchFamily="34" charset="0"/>
                          <a:cs typeface="Arial" panose="020B0604020202020204" pitchFamily="34" charset="0"/>
                        </a:rPr>
                        <a:t>Current Status – July 2023</a:t>
                      </a:r>
                    </a:p>
                  </a:txBody>
                  <a:tcPr/>
                </a:tc>
                <a:tc gridSpan="4">
                  <a:txBody>
                    <a:bodyPr/>
                    <a:lstStyle/>
                    <a:p>
                      <a:r>
                        <a:rPr lang="en-GB" sz="1000" b="1">
                          <a:latin typeface="Arial" panose="020B0604020202020204" pitchFamily="34" charset="0"/>
                          <a:cs typeface="Arial" panose="020B0604020202020204" pitchFamily="34" charset="0"/>
                        </a:rPr>
                        <a:t>Timeframe  </a:t>
                      </a:r>
                    </a:p>
                    <a:p>
                      <a:r>
                        <a:rPr lang="en-GB" sz="1000" b="0" i="1">
                          <a:latin typeface="Arial" panose="020B0604020202020204" pitchFamily="34" charset="0"/>
                          <a:cs typeface="Arial" panose="020B0604020202020204" pitchFamily="34" charset="0"/>
                        </a:rPr>
                        <a:t>Qs 2023/23</a:t>
                      </a:r>
                    </a:p>
                  </a:txBody>
                  <a:tcPr/>
                </a:tc>
                <a:tc hMerge="1">
                  <a:txBody>
                    <a:bodyPr/>
                    <a:lstStyle/>
                    <a:p>
                      <a:endParaRPr lang="en-GB" sz="900"/>
                    </a:p>
                  </a:txBody>
                  <a:tcPr/>
                </a:tc>
                <a:tc hMerge="1">
                  <a:txBody>
                    <a:bodyPr/>
                    <a:lstStyle/>
                    <a:p>
                      <a:endParaRPr lang="en-GB" sz="900"/>
                    </a:p>
                  </a:txBody>
                  <a:tcPr/>
                </a:tc>
                <a:tc hMerge="1">
                  <a:txBody>
                    <a:bodyPr/>
                    <a:lstStyle/>
                    <a:p>
                      <a:endParaRPr lang="en-GB" sz="900"/>
                    </a:p>
                  </a:txBody>
                  <a:tcPr/>
                </a:tc>
                <a:extLst>
                  <a:ext uri="{0D108BD9-81ED-4DB2-BD59-A6C34878D82A}">
                    <a16:rowId xmlns:a16="http://schemas.microsoft.com/office/drawing/2014/main" val="3549786444"/>
                  </a:ext>
                </a:extLst>
              </a:tr>
              <a:tr h="252623">
                <a:tc vMerge="1">
                  <a:txBody>
                    <a:bodyPr/>
                    <a:lstStyle/>
                    <a:p>
                      <a:endParaRPr lang="en-GB" sz="900"/>
                    </a:p>
                  </a:txBody>
                  <a:tcPr/>
                </a:tc>
                <a:tc vMerge="1">
                  <a:txBody>
                    <a:bodyPr/>
                    <a:lstStyle/>
                    <a:p>
                      <a:endParaRPr lang="en-GB" sz="900"/>
                    </a:p>
                  </a:txBody>
                  <a:tcPr/>
                </a:tc>
                <a:tc vMerge="1">
                  <a:txBody>
                    <a:bodyPr/>
                    <a:lstStyle/>
                    <a:p>
                      <a:endParaRPr lang="en-GB"/>
                    </a:p>
                  </a:txBody>
                  <a:tcPr/>
                </a:tc>
                <a:tc>
                  <a:txBody>
                    <a:bodyPr/>
                    <a:lstStyle/>
                    <a:p>
                      <a:r>
                        <a:rPr lang="en-GB" sz="1000">
                          <a:latin typeface="Arial" panose="020B0604020202020204" pitchFamily="34" charset="0"/>
                          <a:cs typeface="Arial" panose="020B0604020202020204" pitchFamily="34" charset="0"/>
                        </a:rPr>
                        <a:t>1</a:t>
                      </a:r>
                    </a:p>
                  </a:txBody>
                  <a:tcPr/>
                </a:tc>
                <a:tc>
                  <a:txBody>
                    <a:bodyPr/>
                    <a:lstStyle/>
                    <a:p>
                      <a:r>
                        <a:rPr lang="en-GB" sz="1000">
                          <a:latin typeface="Arial" panose="020B0604020202020204" pitchFamily="34" charset="0"/>
                          <a:cs typeface="Arial" panose="020B0604020202020204" pitchFamily="34" charset="0"/>
                        </a:rPr>
                        <a:t>2</a:t>
                      </a:r>
                    </a:p>
                  </a:txBody>
                  <a:tcPr/>
                </a:tc>
                <a:tc>
                  <a:txBody>
                    <a:bodyPr/>
                    <a:lstStyle/>
                    <a:p>
                      <a:r>
                        <a:rPr lang="en-GB" sz="1000">
                          <a:latin typeface="Arial" panose="020B0604020202020204" pitchFamily="34" charset="0"/>
                          <a:cs typeface="Arial" panose="020B0604020202020204" pitchFamily="34" charset="0"/>
                        </a:rPr>
                        <a:t>3</a:t>
                      </a:r>
                    </a:p>
                  </a:txBody>
                  <a:tcPr/>
                </a:tc>
                <a:tc>
                  <a:txBody>
                    <a:bodyPr/>
                    <a:lstStyle/>
                    <a:p>
                      <a:r>
                        <a:rPr lang="en-GB" sz="1000">
                          <a:latin typeface="Arial" panose="020B0604020202020204" pitchFamily="34" charset="0"/>
                          <a:cs typeface="Arial" panose="020B0604020202020204" pitchFamily="34" charset="0"/>
                        </a:rPr>
                        <a:t>4</a:t>
                      </a:r>
                    </a:p>
                  </a:txBody>
                  <a:tcPr/>
                </a:tc>
                <a:extLst>
                  <a:ext uri="{0D108BD9-81ED-4DB2-BD59-A6C34878D82A}">
                    <a16:rowId xmlns:a16="http://schemas.microsoft.com/office/drawing/2014/main" val="679417190"/>
                  </a:ext>
                </a:extLst>
              </a:tr>
              <a:tr h="1673627">
                <a:tc>
                  <a:txBody>
                    <a:bodyPr/>
                    <a:lstStyle/>
                    <a:p>
                      <a:r>
                        <a:rPr lang="en-GB" sz="1000">
                          <a:latin typeface="Arial" panose="020B0604020202020204" pitchFamily="34" charset="0"/>
                          <a:cs typeface="Arial" panose="020B0604020202020204" pitchFamily="34" charset="0"/>
                        </a:rPr>
                        <a:t>Cataract – ‘front end’ pathway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latin typeface="Arial" panose="020B0604020202020204" pitchFamily="34" charset="0"/>
                          <a:cs typeface="Arial" panose="020B0604020202020204" pitchFamily="34" charset="0"/>
                        </a:rPr>
                        <a:t>Choice and Referral Centre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Managing referrals into secondary care via expansion of C&amp;R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latin typeface="Arial" panose="020B0604020202020204" pitchFamily="34" charset="0"/>
                          <a:cs typeface="Arial" panose="020B0604020202020204" pitchFamily="34" charset="0"/>
                        </a:rPr>
                        <a:t>Pathway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Conversion to surgery has been historically low (around 50%) and there is scope to improve to around 90% via additional work up of patients in the community: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a:latin typeface="Arial" panose="020B0604020202020204" pitchFamily="34" charset="0"/>
                          <a:cs typeface="Arial" panose="020B0604020202020204" pitchFamily="34" charset="0"/>
                        </a:rPr>
                        <a:t>Further tests/ review to ensure patient is eligible for surgery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a:latin typeface="Arial" panose="020B0604020202020204" pitchFamily="34" charset="0"/>
                          <a:cs typeface="Arial" panose="020B0604020202020204" pitchFamily="34" charset="0"/>
                        </a:rPr>
                        <a:t>Complete additional work up required before referral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a:latin typeface="Arial" panose="020B0604020202020204" pitchFamily="34" charset="0"/>
                          <a:cs typeface="Arial" panose="020B0604020202020204" pitchFamily="34" charset="0"/>
                        </a:rPr>
                        <a:t>Ensure patient understands surgery outcomes and actually wants surgery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This should improve secondary care efficiency, release appointment capacity and provide a more local service for patients</a:t>
                      </a:r>
                    </a:p>
                  </a:txBody>
                  <a:tcPr>
                    <a:solidFill>
                      <a:srgbClr val="E7EAF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Pilot results are being evaluated to assess impact and provide recommendations</a:t>
                      </a: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13577033"/>
                  </a:ext>
                </a:extLst>
              </a:tr>
              <a:tr h="410512">
                <a:tc>
                  <a:txBody>
                    <a:bodyPr/>
                    <a:lstStyle/>
                    <a:p>
                      <a:r>
                        <a:rPr lang="en-GB" sz="1000">
                          <a:latin typeface="Arial" panose="020B0604020202020204" pitchFamily="34" charset="0"/>
                          <a:cs typeface="Arial" panose="020B0604020202020204" pitchFamily="34" charset="0"/>
                        </a:rPr>
                        <a:t>Cataract – ‘back end’ pathway</a:t>
                      </a:r>
                    </a:p>
                  </a:txBody>
                  <a:tcPr/>
                </a:tc>
                <a:tc>
                  <a:txBody>
                    <a:bodyPr/>
                    <a:lstStyle/>
                    <a:p>
                      <a:r>
                        <a:rPr lang="en-GB" sz="1000">
                          <a:latin typeface="Arial" panose="020B0604020202020204" pitchFamily="34" charset="0"/>
                          <a:cs typeface="Arial" panose="020B0604020202020204" pitchFamily="34" charset="0"/>
                        </a:rPr>
                        <a:t>Manage post-operative cataract reviews from secondary care to community optometrists. This should lead to a reduction in OPFU appointments in secondary care and also a cost saving (from those performed by the IS)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Pilot results are being evaluated to assess impact and provide recommendations</a:t>
                      </a: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71780441"/>
                  </a:ext>
                </a:extLst>
              </a:tr>
              <a:tr h="410512">
                <a:tc>
                  <a:txBody>
                    <a:bodyPr/>
                    <a:lstStyle/>
                    <a:p>
                      <a:r>
                        <a:rPr lang="en-GB" sz="1000">
                          <a:latin typeface="Arial" panose="020B0604020202020204" pitchFamily="34" charset="0"/>
                          <a:cs typeface="Arial" panose="020B0604020202020204" pitchFamily="34" charset="0"/>
                        </a:rPr>
                        <a:t>Cataract – one stop shop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Patients will attend secondary care for a single appointment, with any additional work up required done in the same appointment as surgery, reducing unnecessary outpatient appointments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Project currently in scoping</a:t>
                      </a: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extLst>
                  <a:ext uri="{0D108BD9-81ED-4DB2-BD59-A6C34878D82A}">
                    <a16:rowId xmlns:a16="http://schemas.microsoft.com/office/drawing/2014/main" val="2702288048"/>
                  </a:ext>
                </a:extLst>
              </a:tr>
              <a:tr h="568402">
                <a:tc>
                  <a:txBody>
                    <a:bodyPr/>
                    <a:lstStyle/>
                    <a:p>
                      <a:r>
                        <a:rPr lang="en-GB" sz="1000">
                          <a:latin typeface="Arial" panose="020B0604020202020204" pitchFamily="34" charset="0"/>
                          <a:cs typeface="Arial" panose="020B0604020202020204" pitchFamily="34" charset="0"/>
                        </a:rPr>
                        <a:t>Glaucoma – repeat measures</a:t>
                      </a:r>
                    </a:p>
                  </a:txBody>
                  <a:tcPr/>
                </a:tc>
                <a:tc>
                  <a:txBody>
                    <a:bodyPr/>
                    <a:lstStyle/>
                    <a:p>
                      <a:r>
                        <a:rPr lang="en-GB" sz="1000">
                          <a:latin typeface="Arial" panose="020B0604020202020204" pitchFamily="34" charset="0"/>
                          <a:cs typeface="Arial" panose="020B0604020202020204" pitchFamily="34" charset="0"/>
                        </a:rPr>
                        <a:t>Patients with pressures between certain values have an additional appointment to re-measure and check visual field. Referrals are then only made to secondary care when pressures are still high/ abnormal visual field results resulting in a reduction of referrals into secondary care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Pilot results are being evaluated to assess impact and provide recommendations</a:t>
                      </a: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0041686"/>
                  </a:ext>
                </a:extLst>
              </a:tr>
              <a:tr h="410512">
                <a:tc>
                  <a:txBody>
                    <a:bodyPr/>
                    <a:lstStyle/>
                    <a:p>
                      <a:r>
                        <a:rPr lang="en-GB" sz="1000">
                          <a:latin typeface="Arial" panose="020B0604020202020204" pitchFamily="34" charset="0"/>
                          <a:cs typeface="Arial" panose="020B0604020202020204" pitchFamily="34" charset="0"/>
                        </a:rPr>
                        <a:t>Glaucoma – enhanced case finding</a:t>
                      </a:r>
                    </a:p>
                  </a:txBody>
                  <a:tcPr/>
                </a:tc>
                <a:tc>
                  <a:txBody>
                    <a:bodyPr/>
                    <a:lstStyle/>
                    <a:p>
                      <a:r>
                        <a:rPr lang="en-GB" sz="1000">
                          <a:latin typeface="Arial" panose="020B0604020202020204" pitchFamily="34" charset="0"/>
                          <a:cs typeface="Arial" panose="020B0604020202020204" pitchFamily="34" charset="0"/>
                        </a:rPr>
                        <a:t>Further testing for symptoms such as narrow occludable angle or suspicious shaped discs with non-conclusive pressures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panose="020B0604020202020204" pitchFamily="34" charset="0"/>
                          <a:cs typeface="Arial" panose="020B0604020202020204" pitchFamily="34" charset="0"/>
                        </a:rPr>
                        <a:t>Pilot results are being evaluated to assess impact and provide recommendations</a:t>
                      </a:r>
                    </a:p>
                  </a:txBody>
                  <a:tcPr>
                    <a:solidFill>
                      <a:srgbClr val="E7EAF3"/>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rgbClr val="E7EAF3"/>
                    </a:solidFill>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51951817"/>
                  </a:ext>
                </a:extLst>
              </a:tr>
              <a:tr h="568402">
                <a:tc>
                  <a:txBody>
                    <a:bodyPr/>
                    <a:lstStyle/>
                    <a:p>
                      <a:r>
                        <a:rPr lang="en-GB" sz="1000">
                          <a:latin typeface="Arial" panose="020B0604020202020204" pitchFamily="34" charset="0"/>
                          <a:cs typeface="Arial" panose="020B0604020202020204" pitchFamily="34" charset="0"/>
                        </a:rPr>
                        <a:t>Glaucoma – tier 3 service</a:t>
                      </a:r>
                    </a:p>
                  </a:txBody>
                  <a:tcPr/>
                </a:tc>
                <a:tc>
                  <a:txBody>
                    <a:bodyPr/>
                    <a:lstStyle/>
                    <a:p>
                      <a:r>
                        <a:rPr lang="en-GB" sz="1000">
                          <a:latin typeface="Arial" panose="020B0604020202020204" pitchFamily="34" charset="0"/>
                          <a:cs typeface="Arial" panose="020B0604020202020204" pitchFamily="34" charset="0"/>
                        </a:rPr>
                        <a:t>Service is designed to allow more patients to be managed in the community depending on results from repeat measures or enhanced case finding, by risk stratifying and only referring high risk patients onwards. Pilots in other parts of England have shown 70% and 50% reductions of patients being referred onwards respectively</a:t>
                      </a:r>
                    </a:p>
                  </a:txBody>
                  <a:tcPr/>
                </a:tc>
                <a:tc>
                  <a:txBody>
                    <a:bodyPr/>
                    <a:lstStyle/>
                    <a:p>
                      <a:r>
                        <a:rPr lang="en-GB" sz="1000" kern="1200">
                          <a:solidFill>
                            <a:schemeClr val="dk1"/>
                          </a:solidFill>
                          <a:latin typeface="Arial" panose="020B0604020202020204" pitchFamily="34" charset="0"/>
                          <a:ea typeface="+mn-ea"/>
                          <a:cs typeface="Arial" panose="020B0604020202020204" pitchFamily="34" charset="0"/>
                        </a:rPr>
                        <a:t>Business case has been drafted and approved by Planned Care however finance restrictions are current barrier</a:t>
                      </a:r>
                    </a:p>
                  </a:txBody>
                  <a:tcPr>
                    <a:solidFill>
                      <a:srgbClr val="CBD2E6"/>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2696323"/>
                  </a:ext>
                </a:extLst>
              </a:tr>
              <a:tr h="410512">
                <a:tc>
                  <a:txBody>
                    <a:bodyPr/>
                    <a:lstStyle/>
                    <a:p>
                      <a:r>
                        <a:rPr lang="en-GB" sz="1000">
                          <a:latin typeface="Arial" panose="020B0604020202020204" pitchFamily="34" charset="0"/>
                          <a:cs typeface="Arial" panose="020B0604020202020204" pitchFamily="34" charset="0"/>
                        </a:rPr>
                        <a:t>Wet AMD – ‘back end’ pathway</a:t>
                      </a:r>
                    </a:p>
                  </a:txBody>
                  <a:tcPr/>
                </a:tc>
                <a:tc>
                  <a:txBody>
                    <a:bodyPr/>
                    <a:lstStyle/>
                    <a:p>
                      <a:r>
                        <a:rPr lang="en-GB" sz="1000">
                          <a:latin typeface="Arial" panose="020B0604020202020204" pitchFamily="34" charset="0"/>
                          <a:cs typeface="Arial" panose="020B0604020202020204" pitchFamily="34" charset="0"/>
                        </a:rPr>
                        <a:t>Management of stable patients in the community, which would help to reduce OPFUs</a:t>
                      </a:r>
                    </a:p>
                  </a:txBody>
                  <a:tcPr/>
                </a:tc>
                <a:tc>
                  <a:txBody>
                    <a:bodyPr/>
                    <a:lstStyle/>
                    <a:p>
                      <a:r>
                        <a:rPr lang="en-GB" sz="1000">
                          <a:latin typeface="Arial" panose="020B0604020202020204" pitchFamily="34" charset="0"/>
                          <a:cs typeface="Arial" panose="020B0604020202020204" pitchFamily="34" charset="0"/>
                        </a:rPr>
                        <a:t>Business case on hold, again finance issues are barrier to progress</a:t>
                      </a: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extLst>
                  <a:ext uri="{0D108BD9-81ED-4DB2-BD59-A6C34878D82A}">
                    <a16:rowId xmlns:a16="http://schemas.microsoft.com/office/drawing/2014/main" val="3324065043"/>
                  </a:ext>
                </a:extLst>
              </a:tr>
              <a:tr h="410512">
                <a:tc>
                  <a:txBody>
                    <a:bodyPr/>
                    <a:lstStyle/>
                    <a:p>
                      <a:r>
                        <a:rPr lang="en-GB" sz="1000">
                          <a:latin typeface="Arial" panose="020B0604020202020204" pitchFamily="34" charset="0"/>
                          <a:cs typeface="Arial" panose="020B0604020202020204" pitchFamily="34" charset="0"/>
                        </a:rPr>
                        <a:t>EeRS Project</a:t>
                      </a:r>
                    </a:p>
                  </a:txBody>
                  <a:tcPr/>
                </a:tc>
                <a:tc>
                  <a:txBody>
                    <a:bodyPr/>
                    <a:lstStyle/>
                    <a:p>
                      <a:r>
                        <a:rPr lang="en-GB" sz="1000">
                          <a:latin typeface="Arial" panose="020B0604020202020204" pitchFamily="34" charset="0"/>
                          <a:cs typeface="Arial" panose="020B0604020202020204" pitchFamily="34" charset="0"/>
                        </a:rPr>
                        <a:t>National roll out of electronic referral system accessible by optometrists, which will improve referral quality and also ensure that referrals are made to the right service at the right time</a:t>
                      </a:r>
                    </a:p>
                  </a:txBody>
                  <a:tcPr/>
                </a:tc>
                <a:tc>
                  <a:txBody>
                    <a:bodyPr/>
                    <a:lstStyle/>
                    <a:p>
                      <a:r>
                        <a:rPr lang="en-GB" sz="1000">
                          <a:latin typeface="Arial" panose="020B0604020202020204" pitchFamily="34" charset="0"/>
                          <a:cs typeface="Arial" panose="020B0604020202020204" pitchFamily="34" charset="0"/>
                        </a:rPr>
                        <a:t>Project is underway, likely to be completed by end of Q2/ start of Q3</a:t>
                      </a:r>
                    </a:p>
                  </a:txBody>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chemeClr val="accent1"/>
                    </a:solidFill>
                  </a:tcPr>
                </a:tc>
                <a:tc>
                  <a:txBody>
                    <a:bodyPr/>
                    <a:lstStyle/>
                    <a:p>
                      <a:endParaRPr lang="en-GB" sz="1000">
                        <a:latin typeface="Arial" panose="020B0604020202020204" pitchFamily="34" charset="0"/>
                        <a:cs typeface="Arial" panose="020B0604020202020204" pitchFamily="34" charset="0"/>
                      </a:endParaRPr>
                    </a:p>
                  </a:txBody>
                  <a:tcPr>
                    <a:solidFill>
                      <a:srgbClr val="CBD2E6"/>
                    </a:solidFill>
                  </a:tcPr>
                </a:tc>
                <a:extLst>
                  <a:ext uri="{0D108BD9-81ED-4DB2-BD59-A6C34878D82A}">
                    <a16:rowId xmlns:a16="http://schemas.microsoft.com/office/drawing/2014/main" val="2912923558"/>
                  </a:ext>
                </a:extLst>
              </a:tr>
            </a:tbl>
          </a:graphicData>
        </a:graphic>
      </p:graphicFrame>
      <p:sp>
        <p:nvSpPr>
          <p:cNvPr id="9" name="Title 8"/>
          <p:cNvSpPr>
            <a:spLocks noGrp="1"/>
          </p:cNvSpPr>
          <p:nvPr>
            <p:ph type="title" idx="4294967295"/>
          </p:nvPr>
        </p:nvSpPr>
        <p:spPr>
          <a:xfrm>
            <a:off x="-2" y="-11279"/>
            <a:ext cx="11991373"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4472C4"/>
                </a:solidFill>
                <a:effectLst/>
                <a:uLnTx/>
                <a:uFillTx/>
                <a:latin typeface="Arial" panose="020B0604020202020204" pitchFamily="34" charset="0"/>
                <a:ea typeface="+mn-ea"/>
                <a:cs typeface="Arial" panose="020B0604020202020204" pitchFamily="34" charset="0"/>
              </a:rPr>
              <a:t>PLANNED CARE TRANSFORMATION PROGRAMME – OPHTHALMOLOGY (4/4)</a:t>
            </a:r>
            <a:endParaRPr kumimoji="0" lang="en-GB" sz="20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284028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0000" y="36000"/>
            <a:ext cx="6067934" cy="380480"/>
          </a:xfrm>
          <a:prstGeom prst="rect">
            <a:avLst/>
          </a:prstGeom>
          <a:noFill/>
          <a:ln>
            <a:noFill/>
            <a:prstDash/>
          </a:ln>
          <a:effectLst/>
        </p:spPr>
        <p:txBody>
          <a:bodyPr rot="0" spcFirstLastPara="0" vertOverflow="overflow" horzOverflow="overflow" vert="horz" wrap="none" lIns="36000" tIns="36000" rIns="36000" bIns="3600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1"/>
                </a:solidFill>
                <a:effectLst/>
                <a:uLnTx/>
                <a:uFillTx/>
                <a:latin typeface="+mn-lt"/>
                <a:ea typeface="+mn-ea"/>
                <a:cs typeface="+mn-cs"/>
              </a:rPr>
              <a:t>Elective Recovery – Key Dashboard Metrics (1/2) </a:t>
            </a:r>
          </a:p>
        </p:txBody>
      </p:sp>
      <p:pic>
        <p:nvPicPr>
          <p:cNvPr id="6" name="Picture 5" descr="Table of elective recovery indicators and performance for each month from April 2023 to March 2024.">
            <a:extLst>
              <a:ext uri="{FF2B5EF4-FFF2-40B4-BE49-F238E27FC236}">
                <a16:creationId xmlns:a16="http://schemas.microsoft.com/office/drawing/2014/main" id="{71FDDBC0-B47B-EE9A-A7BF-AA68EF34FD9A}"/>
              </a:ext>
            </a:extLst>
          </p:cNvPr>
          <p:cNvPicPr>
            <a:picLocks noChangeAspect="1"/>
          </p:cNvPicPr>
          <p:nvPr/>
        </p:nvPicPr>
        <p:blipFill>
          <a:blip r:embed="rId3"/>
          <a:stretch>
            <a:fillRect/>
          </a:stretch>
        </p:blipFill>
        <p:spPr>
          <a:xfrm>
            <a:off x="827138" y="540957"/>
            <a:ext cx="10351208" cy="3483149"/>
          </a:xfrm>
          <a:prstGeom prst="rect">
            <a:avLst/>
          </a:prstGeom>
        </p:spPr>
      </p:pic>
      <p:sp>
        <p:nvSpPr>
          <p:cNvPr id="8" name="TextBox 7">
            <a:extLst>
              <a:ext uri="{FF2B5EF4-FFF2-40B4-BE49-F238E27FC236}">
                <a16:creationId xmlns:a16="http://schemas.microsoft.com/office/drawing/2014/main" id="{BE53552E-7AA7-CD14-616D-8EBC5B5D6A64}"/>
              </a:ext>
            </a:extLst>
          </p:cNvPr>
          <p:cNvSpPr txBox="1"/>
          <p:nvPr/>
        </p:nvSpPr>
        <p:spPr>
          <a:xfrm>
            <a:off x="827138" y="4721105"/>
            <a:ext cx="10496391" cy="1446550"/>
          </a:xfrm>
          <a:prstGeom prst="rect">
            <a:avLst/>
          </a:prstGeom>
          <a:noFill/>
          <a:ln>
            <a:solidFill>
              <a:schemeClr val="tx1"/>
            </a:solidFill>
          </a:ln>
        </p:spPr>
        <p:txBody>
          <a:bodyPr wrap="square" lIns="91440" tIns="45720" rIns="91440" bIns="45720" rtlCol="0" anchor="t">
            <a:spAutoFit/>
          </a:bodyPr>
          <a:lstStyle/>
          <a:p>
            <a:r>
              <a:rPr lang="en-GB" sz="1100" b="1">
                <a:latin typeface="Arial"/>
                <a:cs typeface="Arial"/>
              </a:rPr>
              <a:t>Summary</a:t>
            </a:r>
          </a:p>
          <a:p>
            <a:pPr marL="171450" indent="-171450">
              <a:buFont typeface="Arial" panose="020B0604020202020204" pitchFamily="34" charset="0"/>
              <a:buChar char="•"/>
            </a:pPr>
            <a:r>
              <a:rPr lang="en-GB" sz="1100">
                <a:latin typeface="Arial"/>
                <a:cs typeface="Arial"/>
              </a:rPr>
              <a:t>Nationally the </a:t>
            </a:r>
            <a:r>
              <a:rPr lang="en-GB" sz="1100">
                <a:solidFill>
                  <a:schemeClr val="accent1"/>
                </a:solidFill>
                <a:latin typeface="Arial"/>
                <a:cs typeface="Arial"/>
              </a:rPr>
              <a:t>cost weighted activity (CWA)</a:t>
            </a:r>
            <a:r>
              <a:rPr lang="en-GB" sz="1100">
                <a:latin typeface="Arial"/>
                <a:cs typeface="Arial"/>
              </a:rPr>
              <a:t> target is to revise down, due to industrial action. Issues with uncoded data continue to impact on performance. </a:t>
            </a:r>
          </a:p>
          <a:p>
            <a:pPr marL="171450" indent="-171450">
              <a:buFont typeface="Arial" panose="020B0604020202020204" pitchFamily="34" charset="0"/>
              <a:buChar char="•"/>
            </a:pPr>
            <a:r>
              <a:rPr lang="en-GB" sz="1100">
                <a:solidFill>
                  <a:schemeClr val="accent1"/>
                </a:solidFill>
                <a:latin typeface="Arial"/>
                <a:cs typeface="Arial"/>
              </a:rPr>
              <a:t>Day cases and ordinary admissions </a:t>
            </a:r>
            <a:r>
              <a:rPr lang="en-GB" sz="1100">
                <a:latin typeface="Arial"/>
                <a:cs typeface="Arial"/>
              </a:rPr>
              <a:t>are above plan.</a:t>
            </a:r>
          </a:p>
          <a:p>
            <a:pPr marL="171450" indent="-171450">
              <a:buFont typeface="Arial" panose="020B0604020202020204" pitchFamily="34" charset="0"/>
              <a:buChar char="•"/>
            </a:pPr>
            <a:r>
              <a:rPr lang="en-GB" sz="1100">
                <a:solidFill>
                  <a:schemeClr val="accent1"/>
                </a:solidFill>
                <a:latin typeface="Arial"/>
                <a:cs typeface="Arial"/>
              </a:rPr>
              <a:t>First and follow up attendance </a:t>
            </a:r>
            <a:r>
              <a:rPr lang="en-GB" sz="1100">
                <a:latin typeface="Arial"/>
                <a:cs typeface="Arial"/>
              </a:rPr>
              <a:t>activity are not meeting plan.  Outpatient transformation is now in tighter focus to achieve the 25% reduction needed. </a:t>
            </a:r>
          </a:p>
          <a:p>
            <a:pPr marL="171450" indent="-171450">
              <a:buFont typeface="Arial" panose="020B0604020202020204" pitchFamily="34" charset="0"/>
              <a:buChar char="•"/>
            </a:pPr>
            <a:r>
              <a:rPr lang="en-GB" sz="1100">
                <a:latin typeface="Arial"/>
                <a:cs typeface="Arial"/>
              </a:rPr>
              <a:t>At UHNM the </a:t>
            </a:r>
            <a:r>
              <a:rPr lang="en-GB" sz="1100">
                <a:solidFill>
                  <a:schemeClr val="accent1"/>
                </a:solidFill>
                <a:latin typeface="Arial"/>
                <a:cs typeface="Arial"/>
              </a:rPr>
              <a:t>patient initiated follow up initiative (PIFU) </a:t>
            </a:r>
            <a:r>
              <a:rPr lang="en-GB" sz="1100">
                <a:latin typeface="Arial"/>
                <a:cs typeface="Arial"/>
              </a:rPr>
              <a:t>is meeting expectations but not providing a real drop in follow-up’s; the discharge to PIFU pathway is reporting low numbers, which need to increase. This relates to a target given to providers (5% of patients being discharged to PIFU) which UHNM are achieving, but it isn’t resulting in a reduction in follow-ups required. There is a difference between patients being put on a PIFU pathway (where they are not discharged) and being discharged to PIFU, where patients are discharged but can contact for a follow-up for a time limited period post-surgery - the latter is to be focused on.</a:t>
            </a:r>
          </a:p>
        </p:txBody>
      </p:sp>
      <p:sp>
        <p:nvSpPr>
          <p:cNvPr id="4" name="Footer Placeholder 4">
            <a:extLst>
              <a:ext uri="{FF2B5EF4-FFF2-40B4-BE49-F238E27FC236}">
                <a16:creationId xmlns:a16="http://schemas.microsoft.com/office/drawing/2014/main" id="{2544167F-8F2E-F70A-D520-D1B89F6E4FD9}"/>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3" name="Slide Number Placeholder 3">
            <a:extLst>
              <a:ext uri="{FF2B5EF4-FFF2-40B4-BE49-F238E27FC236}">
                <a16:creationId xmlns:a16="http://schemas.microsoft.com/office/drawing/2014/main" id="{6C9A74A3-E730-E195-6E11-1A4610BAD4E6}"/>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22</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1623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0000" y="36000"/>
            <a:ext cx="6067934" cy="380480"/>
          </a:xfrm>
          <a:prstGeom prst="rect">
            <a:avLst/>
          </a:prstGeom>
          <a:noFill/>
          <a:ln>
            <a:noFill/>
            <a:prstDash/>
          </a:ln>
          <a:effectLst/>
        </p:spPr>
        <p:txBody>
          <a:bodyPr rot="0" spcFirstLastPara="0" vertOverflow="overflow" horzOverflow="overflow" vert="horz" wrap="none" lIns="36000" tIns="36000" rIns="36000" bIns="3600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1"/>
                </a:solidFill>
                <a:effectLst/>
                <a:uLnTx/>
                <a:uFillTx/>
                <a:latin typeface="+mn-lt"/>
                <a:ea typeface="+mn-ea"/>
                <a:cs typeface="+mn-cs"/>
              </a:rPr>
              <a:t>Elective Recovery – Key Dashboard Metrics (2/2) </a:t>
            </a:r>
          </a:p>
        </p:txBody>
      </p:sp>
      <p:pic>
        <p:nvPicPr>
          <p:cNvPr id="10" name="Picture 9" descr="Table of elective recovery indicators and performance for each month from April 2023 to March 2024.">
            <a:extLst>
              <a:ext uri="{FF2B5EF4-FFF2-40B4-BE49-F238E27FC236}">
                <a16:creationId xmlns:a16="http://schemas.microsoft.com/office/drawing/2014/main" id="{315763A9-74B3-EF89-5701-91F0A5D77C90}"/>
              </a:ext>
            </a:extLst>
          </p:cNvPr>
          <p:cNvPicPr>
            <a:picLocks noChangeAspect="1"/>
          </p:cNvPicPr>
          <p:nvPr/>
        </p:nvPicPr>
        <p:blipFill>
          <a:blip r:embed="rId3"/>
          <a:stretch>
            <a:fillRect/>
          </a:stretch>
        </p:blipFill>
        <p:spPr>
          <a:xfrm>
            <a:off x="810642" y="413371"/>
            <a:ext cx="10360101" cy="2875821"/>
          </a:xfrm>
          <a:prstGeom prst="rect">
            <a:avLst/>
          </a:prstGeom>
        </p:spPr>
      </p:pic>
      <p:sp>
        <p:nvSpPr>
          <p:cNvPr id="8" name="TextBox 7">
            <a:extLst>
              <a:ext uri="{FF2B5EF4-FFF2-40B4-BE49-F238E27FC236}">
                <a16:creationId xmlns:a16="http://schemas.microsoft.com/office/drawing/2014/main" id="{BE53552E-7AA7-CD14-616D-8EBC5B5D6A64}"/>
              </a:ext>
            </a:extLst>
          </p:cNvPr>
          <p:cNvSpPr txBox="1"/>
          <p:nvPr/>
        </p:nvSpPr>
        <p:spPr>
          <a:xfrm>
            <a:off x="810641" y="3302842"/>
            <a:ext cx="10778847" cy="2800767"/>
          </a:xfrm>
          <a:prstGeom prst="rect">
            <a:avLst/>
          </a:prstGeom>
          <a:noFill/>
          <a:ln>
            <a:solidFill>
              <a:schemeClr val="tx1"/>
            </a:solidFill>
          </a:ln>
        </p:spPr>
        <p:txBody>
          <a:bodyPr wrap="square" lIns="91440" tIns="45720" rIns="91440" bIns="45720" rtlCol="0" anchor="t">
            <a:spAutoFit/>
          </a:bodyPr>
          <a:lstStyle/>
          <a:p>
            <a:r>
              <a:rPr lang="en-GB" sz="1100" b="1">
                <a:latin typeface="Arial"/>
                <a:cs typeface="Arial"/>
              </a:rPr>
              <a:t>Summary</a:t>
            </a:r>
            <a:endParaRPr lang="en-GB" sz="1100" b="1">
              <a:solidFill>
                <a:srgbClr val="FF0000"/>
              </a:solidFill>
              <a:latin typeface="Arial"/>
              <a:cs typeface="Arial"/>
            </a:endParaRPr>
          </a:p>
          <a:p>
            <a:pPr marL="171450" indent="-171450">
              <a:buFont typeface="Arial" panose="020B0604020202020204" pitchFamily="34" charset="0"/>
              <a:buChar char="•"/>
            </a:pPr>
            <a:r>
              <a:rPr lang="en-GB" sz="1100">
                <a:solidFill>
                  <a:schemeClr val="accent1"/>
                </a:solidFill>
                <a:cs typeface="Arial"/>
              </a:rPr>
              <a:t>65+ week waits </a:t>
            </a:r>
            <a:r>
              <a:rPr lang="en-GB" sz="1100">
                <a:cs typeface="Arial"/>
              </a:rPr>
              <a:t>decreased in June at ICB level to 1,383. Weekly data shows a continued downward trend at UHNM (recovery pack w/e 13</a:t>
            </a:r>
            <a:r>
              <a:rPr lang="en-GB" sz="1100" baseline="30000">
                <a:cs typeface="Arial"/>
              </a:rPr>
              <a:t>th</a:t>
            </a:r>
            <a:r>
              <a:rPr lang="en-GB" sz="1100">
                <a:cs typeface="Arial"/>
              </a:rPr>
              <a:t> August) which is below their target. UHNM note </a:t>
            </a:r>
            <a:r>
              <a:rPr lang="en-GB" sz="1100"/>
              <a:t>31.3% of patients in the March 2024, 65+ week cohort are still awaiting their first appointment.</a:t>
            </a:r>
            <a:endParaRPr lang="en-GB" sz="1100">
              <a:cs typeface="Arial"/>
            </a:endParaRPr>
          </a:p>
          <a:p>
            <a:pPr marL="171450" indent="-171450">
              <a:buFont typeface="Arial" panose="020B0604020202020204" pitchFamily="34" charset="0"/>
              <a:buChar char="•"/>
            </a:pPr>
            <a:r>
              <a:rPr lang="en-GB" sz="1100">
                <a:solidFill>
                  <a:schemeClr val="accent1"/>
                </a:solidFill>
                <a:cs typeface="Arial"/>
              </a:rPr>
              <a:t>52+ week waits </a:t>
            </a:r>
            <a:r>
              <a:rPr lang="en-GB" sz="1100">
                <a:cs typeface="Arial"/>
              </a:rPr>
              <a:t>– below plan at </a:t>
            </a:r>
            <a:r>
              <a:rPr lang="en-GB" sz="1100">
                <a:latin typeface="Arial"/>
                <a:cs typeface="Arial"/>
              </a:rPr>
              <a:t>UHNM. Waits have been significantly validated, as part of the wider work to process all unvalidated long waits (which may increase long waits). UHNM continues to work backwards in validating current long waiters, and to validate all those that are predicted to breach 52 weeks by March 2024, if untreated.</a:t>
            </a:r>
          </a:p>
          <a:p>
            <a:pPr marL="171450" indent="-171450">
              <a:buFont typeface="Arial" panose="020B0604020202020204" pitchFamily="34" charset="0"/>
              <a:buChar char="•"/>
            </a:pPr>
            <a:r>
              <a:rPr lang="en-GB" sz="1100">
                <a:latin typeface="Arial"/>
                <a:cs typeface="Arial"/>
              </a:rPr>
              <a:t>The quality team have completed a deep dive into elective long waits and harm; no direct harm was noted as a system. The harm review processes at UHNM are to be refreshed in September to provide continued assurance to the ICB</a:t>
            </a:r>
          </a:p>
          <a:p>
            <a:pPr marL="171450" indent="-171450">
              <a:buFont typeface="Arial" panose="020B0604020202020204" pitchFamily="34" charset="0"/>
              <a:buChar char="•"/>
            </a:pPr>
            <a:r>
              <a:rPr lang="en-GB" sz="1100">
                <a:cs typeface="Arial"/>
              </a:rPr>
              <a:t>As at w/e 13</a:t>
            </a:r>
            <a:r>
              <a:rPr lang="en-GB" sz="1100" baseline="30000">
                <a:cs typeface="Arial"/>
              </a:rPr>
              <a:t>th</a:t>
            </a:r>
            <a:r>
              <a:rPr lang="en-GB" sz="1100">
                <a:cs typeface="Arial"/>
              </a:rPr>
              <a:t> August two </a:t>
            </a:r>
            <a:r>
              <a:rPr lang="en-GB" sz="1100">
                <a:solidFill>
                  <a:schemeClr val="accent1"/>
                </a:solidFill>
                <a:cs typeface="Arial"/>
              </a:rPr>
              <a:t>104+ week waits </a:t>
            </a:r>
            <a:r>
              <a:rPr lang="en-GB" sz="1100">
                <a:cs typeface="Arial"/>
              </a:rPr>
              <a:t>are noted across the ICB. UHNM (recovery pack w/e 13</a:t>
            </a:r>
            <a:r>
              <a:rPr lang="en-GB" sz="1100" baseline="30000">
                <a:cs typeface="Arial"/>
              </a:rPr>
              <a:t>th</a:t>
            </a:r>
            <a:r>
              <a:rPr lang="en-GB" sz="1100">
                <a:cs typeface="Arial"/>
              </a:rPr>
              <a:t> August) predict two 104+ week waiters at the end of August (one patient has a TCI 17/8) and zero in September. </a:t>
            </a:r>
          </a:p>
          <a:p>
            <a:pPr marL="171450" indent="-171450">
              <a:buFont typeface="Arial" panose="020B0604020202020204" pitchFamily="34" charset="0"/>
              <a:buChar char="•"/>
            </a:pPr>
            <a:r>
              <a:rPr lang="en-GB" sz="1100">
                <a:cs typeface="Arial"/>
              </a:rPr>
              <a:t>UHNM recovery pack (w/e 13</a:t>
            </a:r>
            <a:r>
              <a:rPr lang="en-GB" sz="1100" baseline="30000">
                <a:cs typeface="Arial"/>
              </a:rPr>
              <a:t>th</a:t>
            </a:r>
            <a:r>
              <a:rPr lang="en-GB" sz="1100">
                <a:cs typeface="Arial"/>
              </a:rPr>
              <a:t> August) indicates </a:t>
            </a:r>
            <a:r>
              <a:rPr lang="en-GB" sz="1100">
                <a:solidFill>
                  <a:schemeClr val="accent1"/>
                </a:solidFill>
                <a:cs typeface="Arial"/>
              </a:rPr>
              <a:t>78+ week waiters </a:t>
            </a:r>
            <a:r>
              <a:rPr lang="en-GB" sz="1100">
                <a:cs typeface="Arial"/>
              </a:rPr>
              <a:t>at the end of August, are predicted to be 168; this is a pre industrial action position and is therefore not expected to be maintained for month end (early indications is that this will be around 170).</a:t>
            </a:r>
          </a:p>
          <a:p>
            <a:pPr marL="171450" indent="-171450">
              <a:buFont typeface="Arial" panose="020B0604020202020204" pitchFamily="34" charset="0"/>
              <a:buChar char="•"/>
            </a:pPr>
            <a:r>
              <a:rPr lang="en-GB" sz="1100">
                <a:solidFill>
                  <a:schemeClr val="accent1"/>
                </a:solidFill>
                <a:cs typeface="Arial"/>
              </a:rPr>
              <a:t>Outpatient follow up </a:t>
            </a:r>
            <a:r>
              <a:rPr lang="en-GB" sz="1100">
                <a:cs typeface="Arial"/>
              </a:rPr>
              <a:t>appointments remain above the 19/20 baseline and are not 25% below as is required.</a:t>
            </a:r>
          </a:p>
          <a:p>
            <a:pPr marL="171450" indent="-171450">
              <a:buFont typeface="Arial" panose="020B0604020202020204" pitchFamily="34" charset="0"/>
              <a:buChar char="•"/>
            </a:pPr>
            <a:r>
              <a:rPr lang="en-GB" sz="1100">
                <a:solidFill>
                  <a:schemeClr val="accent1"/>
                </a:solidFill>
                <a:cs typeface="Arial"/>
              </a:rPr>
              <a:t>Day case rate </a:t>
            </a:r>
            <a:r>
              <a:rPr lang="en-GB" sz="1100">
                <a:cs typeface="Arial"/>
              </a:rPr>
              <a:t>at UHNM remains above plan.</a:t>
            </a:r>
          </a:p>
          <a:p>
            <a:pPr marL="171450" indent="-171450">
              <a:buFont typeface="Arial" panose="020B0604020202020204" pitchFamily="34" charset="0"/>
              <a:buChar char="•"/>
            </a:pPr>
            <a:r>
              <a:rPr lang="en-GB" sz="1100">
                <a:solidFill>
                  <a:schemeClr val="accent1"/>
                </a:solidFill>
                <a:cs typeface="Arial"/>
              </a:rPr>
              <a:t>Theatre Utilisation </a:t>
            </a:r>
            <a:r>
              <a:rPr lang="en-GB" sz="1100">
                <a:cs typeface="Arial"/>
              </a:rPr>
              <a:t>at UHNM is capped and below the target (of 85%) and the plan. From the latest UHNM data (recovery pack w/e 13</a:t>
            </a:r>
            <a:r>
              <a:rPr lang="en-GB" sz="1100" baseline="30000">
                <a:cs typeface="Arial"/>
              </a:rPr>
              <a:t>th</a:t>
            </a:r>
            <a:r>
              <a:rPr lang="en-GB" sz="1100">
                <a:cs typeface="Arial"/>
              </a:rPr>
              <a:t> August): </a:t>
            </a:r>
          </a:p>
          <a:p>
            <a:pPr marL="446088" lvl="1" indent="-180975">
              <a:buFont typeface="Arial" panose="020B0604020202020204" pitchFamily="34" charset="0"/>
              <a:buChar char="•"/>
            </a:pPr>
            <a:r>
              <a:rPr lang="en-GB" sz="1100">
                <a:cs typeface="Arial"/>
              </a:rPr>
              <a:t>Capped utilisation was 74.57%. The 44 ‘on the day’ cancellations represent 8.7% of total activity. </a:t>
            </a:r>
          </a:p>
          <a:p>
            <a:pPr marL="446088" lvl="1" indent="-180975">
              <a:buFont typeface="Arial" panose="020B0604020202020204" pitchFamily="34" charset="0"/>
              <a:buChar char="•"/>
            </a:pPr>
            <a:r>
              <a:rPr lang="en-GB" sz="1100">
                <a:cs typeface="Arial"/>
              </a:rPr>
              <a:t>Junior doctors strike resulted in 41 closed sessions (across both sites) for w/e 6</a:t>
            </a:r>
            <a:r>
              <a:rPr lang="en-GB" sz="1100" baseline="30000">
                <a:cs typeface="Arial"/>
              </a:rPr>
              <a:t>th</a:t>
            </a:r>
            <a:r>
              <a:rPr lang="en-GB" sz="1100">
                <a:cs typeface="Arial"/>
              </a:rPr>
              <a:t> August.</a:t>
            </a:r>
          </a:p>
        </p:txBody>
      </p:sp>
      <p:sp>
        <p:nvSpPr>
          <p:cNvPr id="4" name="Footer Placeholder 4">
            <a:extLst>
              <a:ext uri="{FF2B5EF4-FFF2-40B4-BE49-F238E27FC236}">
                <a16:creationId xmlns:a16="http://schemas.microsoft.com/office/drawing/2014/main" id="{0BCEB368-49F8-8D23-1ECD-E2C93C3CD651}"/>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3" name="Slide Number Placeholder 3">
            <a:extLst>
              <a:ext uri="{FF2B5EF4-FFF2-40B4-BE49-F238E27FC236}">
                <a16:creationId xmlns:a16="http://schemas.microsoft.com/office/drawing/2014/main" id="{6D483958-A683-0E26-F0BD-9EEC092C710C}"/>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23</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66434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360000" y="36000"/>
            <a:ext cx="4147537" cy="380480"/>
          </a:xfrm>
          <a:prstGeom prst="rect">
            <a:avLst/>
          </a:prstGeom>
          <a:noFill/>
          <a:ln>
            <a:noFill/>
            <a:prstDash/>
          </a:ln>
          <a:effectLst/>
        </p:spPr>
        <p:txBody>
          <a:bodyPr rot="0" spcFirstLastPara="0" vertOverflow="overflow" horzOverflow="overflow" vert="horz" wrap="none" lIns="36000" tIns="36000" rIns="36000" bIns="3600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1"/>
                </a:solidFill>
                <a:effectLst/>
                <a:uLnTx/>
                <a:uFillTx/>
                <a:latin typeface="+mn-lt"/>
                <a:ea typeface="+mn-ea"/>
                <a:cs typeface="+mn-cs"/>
              </a:rPr>
              <a:t>Cancer – Key Dashboard Metrics </a:t>
            </a:r>
          </a:p>
        </p:txBody>
      </p:sp>
      <p:sp>
        <p:nvSpPr>
          <p:cNvPr id="8" name="TextBox 7">
            <a:extLst>
              <a:ext uri="{FF2B5EF4-FFF2-40B4-BE49-F238E27FC236}">
                <a16:creationId xmlns:a16="http://schemas.microsoft.com/office/drawing/2014/main" id="{A8D8B25A-6B02-F0C2-EC2D-31416D7E0B8D}"/>
              </a:ext>
            </a:extLst>
          </p:cNvPr>
          <p:cNvSpPr txBox="1"/>
          <p:nvPr/>
        </p:nvSpPr>
        <p:spPr>
          <a:xfrm>
            <a:off x="838200" y="3491161"/>
            <a:ext cx="10460286" cy="2487861"/>
          </a:xfrm>
          <a:prstGeom prst="rect">
            <a:avLst/>
          </a:prstGeom>
          <a:noFill/>
          <a:ln>
            <a:solidFill>
              <a:schemeClr val="tx1"/>
            </a:solidFill>
          </a:ln>
        </p:spPr>
        <p:txBody>
          <a:bodyPr wrap="square" lIns="91440" tIns="45720" rIns="91440" bIns="45720" rtlCol="0" anchor="t">
            <a:spAutoFit/>
          </a:bodyPr>
          <a:lstStyle/>
          <a:p>
            <a:r>
              <a:rPr lang="en-GB" sz="1100" b="1">
                <a:cs typeface="Calibri"/>
              </a:rPr>
              <a:t>Summary</a:t>
            </a:r>
          </a:p>
          <a:p>
            <a:pPr marL="171450" indent="-171450">
              <a:spcAft>
                <a:spcPts val="125"/>
              </a:spcAft>
              <a:buFont typeface="Arial" panose="020B0604020202020204" pitchFamily="34" charset="0"/>
              <a:buChar char="•"/>
            </a:pPr>
            <a:r>
              <a:rPr lang="en-GB" sz="1100">
                <a:solidFill>
                  <a:schemeClr val="accent1"/>
                </a:solidFill>
              </a:rPr>
              <a:t>62 day breaches </a:t>
            </a:r>
            <a:r>
              <a:rPr lang="en-GB" sz="1100"/>
              <a:t>UHNM decreased to 119 in June and is below the plan (of 170). The </a:t>
            </a:r>
            <a:r>
              <a:rPr lang="en-GB" sz="1100">
                <a:ea typeface="Calibri"/>
                <a:cs typeface="Times New Roman"/>
              </a:rPr>
              <a:t>62 day backlog as at w/e 13</a:t>
            </a:r>
            <a:r>
              <a:rPr lang="en-GB" sz="1100" baseline="30000">
                <a:ea typeface="Calibri"/>
                <a:cs typeface="Times New Roman"/>
              </a:rPr>
              <a:t>th</a:t>
            </a:r>
            <a:r>
              <a:rPr lang="en-GB" sz="1100">
                <a:ea typeface="Calibri"/>
                <a:cs typeface="Times New Roman"/>
              </a:rPr>
              <a:t> August 2023 is 501 (UHNM recovery pack) well below the revised trajectory of 606 – both increasing on last week..</a:t>
            </a:r>
          </a:p>
          <a:p>
            <a:pPr marL="171450" indent="-171450">
              <a:spcAft>
                <a:spcPts val="125"/>
              </a:spcAft>
              <a:buFont typeface="Arial" panose="020B0604020202020204" pitchFamily="34" charset="0"/>
              <a:buChar char="•"/>
            </a:pPr>
            <a:r>
              <a:rPr lang="en-GB" sz="1100">
                <a:cs typeface="Arial"/>
              </a:rPr>
              <a:t>The UHNM </a:t>
            </a:r>
            <a:r>
              <a:rPr lang="en-GB" sz="1100">
                <a:solidFill>
                  <a:schemeClr val="accent1"/>
                </a:solidFill>
                <a:cs typeface="Arial"/>
              </a:rPr>
              <a:t>104+ </a:t>
            </a:r>
            <a:r>
              <a:rPr lang="en-GB" sz="1100">
                <a:cs typeface="Arial"/>
              </a:rPr>
              <a:t>day backlog has reduced to a current position (for w/e 13</a:t>
            </a:r>
            <a:r>
              <a:rPr lang="en-GB" sz="1100" baseline="30000">
                <a:cs typeface="Arial"/>
              </a:rPr>
              <a:t>th</a:t>
            </a:r>
            <a:r>
              <a:rPr lang="en-GB" sz="1100">
                <a:cs typeface="Arial"/>
              </a:rPr>
              <a:t> August) of 148 (weekly recovery pack, w/e 13th August).</a:t>
            </a:r>
          </a:p>
          <a:p>
            <a:pPr marL="171450" indent="-171450">
              <a:buFont typeface="Arial" panose="020B0604020202020204" pitchFamily="34" charset="0"/>
              <a:buChar char="•"/>
            </a:pPr>
            <a:r>
              <a:rPr lang="en-GB" sz="1100"/>
              <a:t>The </a:t>
            </a:r>
            <a:r>
              <a:rPr lang="en-GB" sz="1100">
                <a:solidFill>
                  <a:schemeClr val="accent1"/>
                </a:solidFill>
              </a:rPr>
              <a:t>28 day faster diagnosis standard (FDS)</a:t>
            </a:r>
            <a:r>
              <a:rPr lang="en-GB" sz="1100"/>
              <a:t> overperformed against plan at UHNM (by 1.5%). The latest report from</a:t>
            </a:r>
            <a:r>
              <a:rPr lang="en-GB" sz="1100">
                <a:ea typeface="+mn-lt"/>
                <a:cs typeface="Arial"/>
              </a:rPr>
              <a:t> UHNM (weekly recovery pack, w/e 13</a:t>
            </a:r>
            <a:r>
              <a:rPr lang="en-GB" sz="1100" baseline="30000">
                <a:ea typeface="+mn-lt"/>
                <a:cs typeface="Arial"/>
              </a:rPr>
              <a:t>th</a:t>
            </a:r>
            <a:r>
              <a:rPr lang="en-GB" sz="1100">
                <a:ea typeface="+mn-lt"/>
                <a:cs typeface="Arial"/>
              </a:rPr>
              <a:t> August) reported that t</a:t>
            </a:r>
            <a:r>
              <a:rPr lang="en-GB" sz="1100"/>
              <a:t>he FDS was impacted in June by poor performance in Colorectal, Gynaecology, Haematology, Head &amp; Neck and Sarcoma.</a:t>
            </a:r>
            <a:endParaRPr lang="en-GB" sz="1100">
              <a:cs typeface="Arial"/>
            </a:endParaRPr>
          </a:p>
          <a:p>
            <a:pPr marL="171450" indent="-171450">
              <a:buFont typeface="Arial" panose="020B0604020202020204" pitchFamily="34" charset="0"/>
              <a:buChar char="•"/>
            </a:pPr>
            <a:r>
              <a:rPr lang="en-GB" sz="1100"/>
              <a:t>The plan to bring the 28 day FDS to the target (75%) by Q3 2023 is in place at UHNM. The key actions in Q2 are: </a:t>
            </a:r>
          </a:p>
          <a:p>
            <a:pPr marL="628650" lvl="1" indent="-171450">
              <a:buFont typeface="Arial" panose="020B0604020202020204" pitchFamily="34" charset="0"/>
              <a:buChar char="•"/>
            </a:pPr>
            <a:r>
              <a:rPr lang="en-GB" sz="1100">
                <a:cs typeface="Arial"/>
              </a:rPr>
              <a:t>Continue to expand and optimise new community pathways,</a:t>
            </a:r>
          </a:p>
          <a:p>
            <a:pPr marL="628650" lvl="1" indent="-171450">
              <a:buFont typeface="Arial" panose="020B0604020202020204" pitchFamily="34" charset="0"/>
              <a:buChar char="•"/>
            </a:pPr>
            <a:r>
              <a:rPr lang="en-GB" sz="1100">
                <a:cs typeface="Arial"/>
              </a:rPr>
              <a:t>Allocate funding to radiographers to support expansion in the workforce and skill mix,</a:t>
            </a:r>
          </a:p>
          <a:p>
            <a:pPr marL="628650" lvl="1" indent="-171450">
              <a:buFont typeface="Arial" panose="020B0604020202020204" pitchFamily="34" charset="0"/>
              <a:buChar char="•"/>
            </a:pPr>
            <a:r>
              <a:rPr lang="en-GB" sz="1100">
                <a:cs typeface="Arial"/>
              </a:rPr>
              <a:t>Referral optimisation,</a:t>
            </a:r>
          </a:p>
          <a:p>
            <a:pPr marL="628650" lvl="1" indent="-171450">
              <a:buFont typeface="Arial" panose="020B0604020202020204" pitchFamily="34" charset="0"/>
              <a:buChar char="•"/>
            </a:pPr>
            <a:r>
              <a:rPr lang="en-GB" sz="1100">
                <a:cs typeface="Arial"/>
              </a:rPr>
              <a:t>Improve GP access to fast track imaging.</a:t>
            </a:r>
          </a:p>
          <a:p>
            <a:pPr marL="171450" indent="-171450">
              <a:buFont typeface="Arial" panose="020B0604020202020204" pitchFamily="34" charset="0"/>
              <a:buChar char="•"/>
            </a:pPr>
            <a:r>
              <a:rPr lang="en-GB" sz="1100"/>
              <a:t>28 day FDS Colorectal performance is in focus – the ICB is working with an independent provider to help improve performance, a contract is in draft. </a:t>
            </a:r>
            <a:endParaRPr lang="en-GB" sz="1100">
              <a:cs typeface="Arial"/>
            </a:endParaRPr>
          </a:p>
          <a:p>
            <a:pPr marL="171450" indent="-171450">
              <a:buFont typeface="Arial" panose="020B0604020202020204" pitchFamily="34" charset="0"/>
              <a:buChar char="•"/>
            </a:pPr>
            <a:r>
              <a:rPr lang="en-GB" sz="1100">
                <a:cs typeface="Arial"/>
              </a:rPr>
              <a:t>A change to the national cancer standards in year will change reporting. The ICB is awaiting confirmation from NHSE and the CSU regarding the proposed changes, however, it will not affect our cancer service delivery.</a:t>
            </a:r>
          </a:p>
        </p:txBody>
      </p:sp>
      <p:sp>
        <p:nvSpPr>
          <p:cNvPr id="3" name="Footer Placeholder 4">
            <a:extLst>
              <a:ext uri="{FF2B5EF4-FFF2-40B4-BE49-F238E27FC236}">
                <a16:creationId xmlns:a16="http://schemas.microsoft.com/office/drawing/2014/main" id="{26CE9FA0-0E1E-4DB3-8A83-EC46E1E85F80}"/>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2" name="Slide Number Placeholder 3">
            <a:extLst>
              <a:ext uri="{FF2B5EF4-FFF2-40B4-BE49-F238E27FC236}">
                <a16:creationId xmlns:a16="http://schemas.microsoft.com/office/drawing/2014/main" id="{0E1EF817-9659-A1EF-EECE-6A4E8CB72BF7}"/>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24</a:t>
            </a:fld>
            <a:endParaRPr lang="en-US">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0F41B03-F5F6-AAB9-8EB4-3A609F3E9A15}"/>
              </a:ext>
            </a:extLst>
          </p:cNvPr>
          <p:cNvSpPr txBox="1"/>
          <p:nvPr/>
        </p:nvSpPr>
        <p:spPr>
          <a:xfrm>
            <a:off x="838200" y="6104752"/>
            <a:ext cx="10991850" cy="226591"/>
          </a:xfrm>
          <a:prstGeom prst="rect">
            <a:avLst/>
          </a:prstGeom>
          <a:solidFill>
            <a:srgbClr val="DCE1E3"/>
          </a:solidFill>
          <a:ln>
            <a:solidFill>
              <a:schemeClr val="tx1"/>
            </a:solidFill>
          </a:ln>
        </p:spPr>
        <p:txBody>
          <a:bodyPr wrap="square" lIns="36000" tIns="36000" rIns="36000" bIns="36000" rtlCol="0">
            <a:spAutoFit/>
          </a:bodyPr>
          <a:lstStyle/>
          <a:p>
            <a:r>
              <a:rPr lang="en-GB" sz="1000" b="1"/>
              <a:t>Please note: Data on non-symptomatic suspected cancer referrals is not available at present, data on Lower GI referrals with  FIT test is currently not available for this financial year.</a:t>
            </a:r>
          </a:p>
        </p:txBody>
      </p:sp>
      <p:pic>
        <p:nvPicPr>
          <p:cNvPr id="6" name="Picture 5" descr="A table with numbers and symbols&#10;&#10;Description automatically generated">
            <a:extLst>
              <a:ext uri="{FF2B5EF4-FFF2-40B4-BE49-F238E27FC236}">
                <a16:creationId xmlns:a16="http://schemas.microsoft.com/office/drawing/2014/main" id="{04DF71C8-826B-11A1-D450-0C5CEB4DCEE9}"/>
              </a:ext>
            </a:extLst>
          </p:cNvPr>
          <p:cNvPicPr>
            <a:picLocks noChangeAspect="1"/>
          </p:cNvPicPr>
          <p:nvPr/>
        </p:nvPicPr>
        <p:blipFill>
          <a:blip r:embed="rId3"/>
          <a:stretch>
            <a:fillRect/>
          </a:stretch>
        </p:blipFill>
        <p:spPr>
          <a:xfrm>
            <a:off x="838200" y="501675"/>
            <a:ext cx="10102955" cy="2965846"/>
          </a:xfrm>
          <a:prstGeom prst="rect">
            <a:avLst/>
          </a:prstGeom>
        </p:spPr>
      </p:pic>
    </p:spTree>
    <p:extLst>
      <p:ext uri="{BB962C8B-B14F-4D97-AF65-F5344CB8AC3E}">
        <p14:creationId xmlns:p14="http://schemas.microsoft.com/office/powerpoint/2010/main" val="166391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360000" y="36000"/>
            <a:ext cx="4842992" cy="400110"/>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1"/>
                </a:solidFill>
                <a:effectLst/>
                <a:uLnTx/>
                <a:uFillTx/>
                <a:latin typeface="+mn-lt"/>
                <a:ea typeface="+mn-ea"/>
                <a:cs typeface="+mn-cs"/>
              </a:rPr>
              <a:t>Diagnostics – Key Dashboard Metrics </a:t>
            </a:r>
          </a:p>
        </p:txBody>
      </p:sp>
      <p:pic>
        <p:nvPicPr>
          <p:cNvPr id="3" name="Picture 2" descr="Table of diagnostic recovery indicators and performance for each month from April 2023 to March 2024.">
            <a:extLst>
              <a:ext uri="{FF2B5EF4-FFF2-40B4-BE49-F238E27FC236}">
                <a16:creationId xmlns:a16="http://schemas.microsoft.com/office/drawing/2014/main" id="{C043469D-223B-5968-45D6-EDFB3B9A046B}"/>
              </a:ext>
            </a:extLst>
          </p:cNvPr>
          <p:cNvPicPr>
            <a:picLocks noChangeAspect="1"/>
          </p:cNvPicPr>
          <p:nvPr/>
        </p:nvPicPr>
        <p:blipFill>
          <a:blip r:embed="rId3"/>
          <a:stretch>
            <a:fillRect/>
          </a:stretch>
        </p:blipFill>
        <p:spPr>
          <a:xfrm>
            <a:off x="800099" y="506560"/>
            <a:ext cx="10069574" cy="4170314"/>
          </a:xfrm>
          <a:prstGeom prst="rect">
            <a:avLst/>
          </a:prstGeom>
        </p:spPr>
      </p:pic>
      <p:sp>
        <p:nvSpPr>
          <p:cNvPr id="12" name="TextBox 11">
            <a:extLst>
              <a:ext uri="{FF2B5EF4-FFF2-40B4-BE49-F238E27FC236}">
                <a16:creationId xmlns:a16="http://schemas.microsoft.com/office/drawing/2014/main" id="{DE620535-A48C-0088-19F0-A040B8315BBE}"/>
              </a:ext>
            </a:extLst>
          </p:cNvPr>
          <p:cNvSpPr txBox="1"/>
          <p:nvPr/>
        </p:nvSpPr>
        <p:spPr>
          <a:xfrm>
            <a:off x="838200" y="4930100"/>
            <a:ext cx="10515600" cy="1277273"/>
          </a:xfrm>
          <a:prstGeom prst="rect">
            <a:avLst/>
          </a:prstGeom>
          <a:noFill/>
          <a:ln>
            <a:solidFill>
              <a:schemeClr val="tx1"/>
            </a:solidFill>
          </a:ln>
        </p:spPr>
        <p:txBody>
          <a:bodyPr wrap="square" rtlCol="0">
            <a:spAutoFit/>
          </a:bodyPr>
          <a:lstStyle/>
          <a:p>
            <a:r>
              <a:rPr lang="en-GB" sz="1100" b="1">
                <a:latin typeface="Arial" panose="020B0604020202020204" pitchFamily="34" charset="0"/>
                <a:cs typeface="Arial" panose="020B0604020202020204" pitchFamily="34" charset="0"/>
              </a:rPr>
              <a:t>Summary</a:t>
            </a:r>
          </a:p>
          <a:p>
            <a:pPr marL="171450" indent="-171450">
              <a:buFont typeface="Arial" panose="020B0604020202020204" pitchFamily="34" charset="0"/>
              <a:buChar char="•"/>
            </a:pPr>
            <a:r>
              <a:rPr lang="en-GB" sz="1100">
                <a:solidFill>
                  <a:schemeClr val="accent1"/>
                </a:solidFill>
              </a:rPr>
              <a:t>Diagnostics</a:t>
            </a:r>
            <a:r>
              <a:rPr lang="en-GB" sz="1100">
                <a:latin typeface="Arial" panose="020B0604020202020204" pitchFamily="34" charset="0"/>
                <a:cs typeface="Arial" panose="020B0604020202020204" pitchFamily="34" charset="0"/>
              </a:rPr>
              <a:t> test performance (% of patients seen in &lt;6 weeks) reduced in June and remains below the plan (by 5.2%).</a:t>
            </a:r>
          </a:p>
          <a:p>
            <a:pPr marL="171450" indent="-171450">
              <a:buFont typeface="Arial" panose="020B0604020202020204" pitchFamily="34" charset="0"/>
              <a:buChar char="•"/>
            </a:pPr>
            <a:r>
              <a:rPr lang="en-GB" sz="1100">
                <a:latin typeface="Arial" panose="020B0604020202020204" pitchFamily="34" charset="0"/>
                <a:cs typeface="Arial" panose="020B0604020202020204" pitchFamily="34" charset="0"/>
              </a:rPr>
              <a:t>The number of patients seen in &gt;6 weeks is greatest in Ultrasound (32.6% of all in month), Echocardiology (23.4%) and Colonoscopy (11.1%).</a:t>
            </a:r>
          </a:p>
          <a:p>
            <a:pPr marL="171450" indent="-171450">
              <a:buFont typeface="Arial" panose="020B0604020202020204" pitchFamily="34" charset="0"/>
              <a:buChar char="•"/>
            </a:pPr>
            <a:r>
              <a:rPr lang="en-GB" sz="1100">
                <a:latin typeface="Arial" panose="020B0604020202020204" pitchFamily="34" charset="0"/>
                <a:cs typeface="Arial" panose="020B0604020202020204" pitchFamily="34" charset="0"/>
              </a:rPr>
              <a:t>UHNM (Recovery Pack w/e 13</a:t>
            </a:r>
            <a:r>
              <a:rPr lang="en-GB" sz="1100" baseline="30000">
                <a:latin typeface="Arial" panose="020B0604020202020204" pitchFamily="34" charset="0"/>
                <a:cs typeface="Arial" panose="020B0604020202020204" pitchFamily="34" charset="0"/>
              </a:rPr>
              <a:t>th</a:t>
            </a:r>
            <a:r>
              <a:rPr lang="en-GB" sz="1100">
                <a:latin typeface="Arial" panose="020B0604020202020204" pitchFamily="34" charset="0"/>
                <a:cs typeface="Arial" panose="020B0604020202020204" pitchFamily="34" charset="0"/>
              </a:rPr>
              <a:t> August) DM01 13+ week breach cohort, 9.6% (2,153) do not have a ‘to come in’ (TCI) date. 13+ week breaches (same data source) are greatest in Colonoscopy (918), Flexi Sigmoidoscopy (698) and Gastroscopy (645).</a:t>
            </a:r>
          </a:p>
          <a:p>
            <a:pPr marL="171450" indent="-171450">
              <a:buFont typeface="Arial" panose="020B0604020202020204" pitchFamily="34" charset="0"/>
              <a:buChar char="•"/>
            </a:pPr>
            <a:r>
              <a:rPr lang="en-GB" sz="1100">
                <a:latin typeface="Arial" panose="020B0604020202020204" pitchFamily="34" charset="0"/>
                <a:cs typeface="Arial" panose="020B0604020202020204" pitchFamily="34" charset="0"/>
              </a:rPr>
              <a:t>Endoscopy 6 week and 13 week breaches are above trajectory at University Hospitals North Midlands in June (data from their Recovery Pack w/e 13</a:t>
            </a:r>
            <a:r>
              <a:rPr lang="en-GB" sz="1100" baseline="30000">
                <a:latin typeface="Arial" panose="020B0604020202020204" pitchFamily="34" charset="0"/>
                <a:cs typeface="Arial" panose="020B0604020202020204" pitchFamily="34" charset="0"/>
              </a:rPr>
              <a:t>th</a:t>
            </a:r>
            <a:r>
              <a:rPr lang="en-GB" sz="1100">
                <a:latin typeface="Arial" panose="020B0604020202020204" pitchFamily="34" charset="0"/>
                <a:cs typeface="Arial" panose="020B0604020202020204" pitchFamily="34" charset="0"/>
              </a:rPr>
              <a:t> August). </a:t>
            </a:r>
          </a:p>
          <a:p>
            <a:pPr marL="171450" indent="-171450">
              <a:buFont typeface="Arial" panose="020B0604020202020204" pitchFamily="34" charset="0"/>
              <a:buChar char="•"/>
            </a:pPr>
            <a:r>
              <a:rPr lang="en-GB" sz="1100">
                <a:latin typeface="Arial" panose="020B0604020202020204" pitchFamily="34" charset="0"/>
                <a:cs typeface="Arial" panose="020B0604020202020204" pitchFamily="34" charset="0"/>
              </a:rPr>
              <a:t>MRI, CT and Gastroscopy activity in June exceeded the plan – the only three tests to do so this month.</a:t>
            </a:r>
          </a:p>
        </p:txBody>
      </p:sp>
      <p:sp>
        <p:nvSpPr>
          <p:cNvPr id="4" name="Footer Placeholder 4">
            <a:extLst>
              <a:ext uri="{FF2B5EF4-FFF2-40B4-BE49-F238E27FC236}">
                <a16:creationId xmlns:a16="http://schemas.microsoft.com/office/drawing/2014/main" id="{5AAA3A4C-BB84-421D-C3F9-5D2EE632DE04}"/>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2" name="Slide Number Placeholder 3">
            <a:extLst>
              <a:ext uri="{FF2B5EF4-FFF2-40B4-BE49-F238E27FC236}">
                <a16:creationId xmlns:a16="http://schemas.microsoft.com/office/drawing/2014/main" id="{E3AF4019-26E0-7547-B5E6-EF45D3A76964}"/>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25</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4685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0"/>
            <a:ext cx="12060000" cy="324000"/>
          </a:xfrm>
          <a:solidFill>
            <a:srgbClr val="9A3269"/>
          </a:solidFill>
        </p:spPr>
        <p:txBody>
          <a:bodyPr>
            <a:normAutofit/>
          </a:bodyPr>
          <a:lstStyle/>
          <a:p>
            <a:r>
              <a:rPr lang="en-GB" sz="2000" b="1" cap="all">
                <a:solidFill>
                  <a:schemeClr val="bg1"/>
                </a:solidFill>
              </a:rPr>
              <a:t>IPH Portfolio </a:t>
            </a:r>
            <a:r>
              <a:rPr lang="en-GB" sz="2000" b="1">
                <a:solidFill>
                  <a:schemeClr val="bg1"/>
                </a:solidFill>
              </a:rPr>
              <a:t>– Key Headlines including any escalations</a:t>
            </a:r>
          </a:p>
        </p:txBody>
      </p:sp>
      <p:sp>
        <p:nvSpPr>
          <p:cNvPr id="11" name="TextBox 10">
            <a:extLst>
              <a:ext uri="{FF2B5EF4-FFF2-40B4-BE49-F238E27FC236}">
                <a16:creationId xmlns:a16="http://schemas.microsoft.com/office/drawing/2014/main" id="{45054921-11E8-2787-C1F3-A0E75B152F36}"/>
              </a:ext>
            </a:extLst>
          </p:cNvPr>
          <p:cNvSpPr txBox="1"/>
          <p:nvPr/>
        </p:nvSpPr>
        <p:spPr>
          <a:xfrm>
            <a:off x="0" y="2706341"/>
            <a:ext cx="12204000" cy="584775"/>
          </a:xfrm>
          <a:prstGeom prst="rect">
            <a:avLst/>
          </a:prstGeom>
          <a:solidFill>
            <a:schemeClr val="bg2"/>
          </a:solidFill>
        </p:spPr>
        <p:txBody>
          <a:bodyPr wrap="square" rtlCol="0">
            <a:spAutoFit/>
          </a:bodyPr>
          <a:lstStyle/>
          <a:p>
            <a:pPr algn="ctr"/>
            <a:r>
              <a:rPr lang="en-GB" sz="3200" b="1">
                <a:solidFill>
                  <a:srgbClr val="FF0000"/>
                </a:solidFill>
              </a:rPr>
              <a:t>Report to Follow</a:t>
            </a:r>
          </a:p>
        </p:txBody>
      </p:sp>
      <p:sp>
        <p:nvSpPr>
          <p:cNvPr id="13" name="Footer Placeholder 4">
            <a:extLst>
              <a:ext uri="{FF2B5EF4-FFF2-40B4-BE49-F238E27FC236}">
                <a16:creationId xmlns:a16="http://schemas.microsoft.com/office/drawing/2014/main" id="{9A0B0487-5161-719C-892B-0DF13B8D5A97}"/>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14" name="Slide Number Placeholder 3">
            <a:extLst>
              <a:ext uri="{FF2B5EF4-FFF2-40B4-BE49-F238E27FC236}">
                <a16:creationId xmlns:a16="http://schemas.microsoft.com/office/drawing/2014/main" id="{CDF2D920-3EB3-D4E5-6F7E-F768680B0FA3}"/>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26</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60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0"/>
            <a:ext cx="12060000" cy="324000"/>
          </a:xfrm>
          <a:solidFill>
            <a:srgbClr val="FF0000"/>
          </a:solidFill>
        </p:spPr>
        <p:txBody>
          <a:bodyPr>
            <a:normAutofit/>
          </a:bodyPr>
          <a:lstStyle/>
          <a:p>
            <a:r>
              <a:rPr lang="en-GB" sz="2000" b="1" cap="all">
                <a:solidFill>
                  <a:schemeClr val="tx1"/>
                </a:solidFill>
              </a:rPr>
              <a:t>UEC Portfolio </a:t>
            </a:r>
            <a:r>
              <a:rPr lang="en-GB" sz="2000" b="1">
                <a:solidFill>
                  <a:schemeClr val="tx1"/>
                </a:solidFill>
              </a:rPr>
              <a:t>– Key Headlines including any escalations</a:t>
            </a: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3252490191"/>
              </p:ext>
            </p:extLst>
          </p:nvPr>
        </p:nvGraphicFramePr>
        <p:xfrm>
          <a:off x="144000" y="445508"/>
          <a:ext cx="11985522" cy="2861638"/>
        </p:xfrm>
        <a:graphic>
          <a:graphicData uri="http://schemas.openxmlformats.org/drawingml/2006/table">
            <a:tbl>
              <a:tblPr firstRow="1" bandRow="1">
                <a:tableStyleId>{5C22544A-7EE6-4342-B048-85BDC9FD1C3A}</a:tableStyleId>
              </a:tblPr>
              <a:tblGrid>
                <a:gridCol w="7716563">
                  <a:extLst>
                    <a:ext uri="{9D8B030D-6E8A-4147-A177-3AD203B41FA5}">
                      <a16:colId xmlns:a16="http://schemas.microsoft.com/office/drawing/2014/main" val="2242980742"/>
                    </a:ext>
                  </a:extLst>
                </a:gridCol>
                <a:gridCol w="1761423">
                  <a:extLst>
                    <a:ext uri="{9D8B030D-6E8A-4147-A177-3AD203B41FA5}">
                      <a16:colId xmlns:a16="http://schemas.microsoft.com/office/drawing/2014/main" val="372691055"/>
                    </a:ext>
                  </a:extLst>
                </a:gridCol>
                <a:gridCol w="2507536">
                  <a:extLst>
                    <a:ext uri="{9D8B030D-6E8A-4147-A177-3AD203B41FA5}">
                      <a16:colId xmlns:a16="http://schemas.microsoft.com/office/drawing/2014/main" val="3668367436"/>
                    </a:ext>
                  </a:extLst>
                </a:gridCol>
              </a:tblGrid>
              <a:tr h="301318">
                <a:tc>
                  <a:txBody>
                    <a:bodyPr/>
                    <a:lstStyle/>
                    <a:p>
                      <a:r>
                        <a:rPr lang="en-GB" sz="900">
                          <a:latin typeface="+mj-lt"/>
                          <a:cs typeface="Calibri" panose="020F0502020204030204" pitchFamily="34" charset="0"/>
                        </a:rPr>
                        <a:t>OPERATIONAL / RECOVERY</a:t>
                      </a:r>
                    </a:p>
                  </a:txBody>
                  <a:tcPr>
                    <a:solidFill>
                      <a:srgbClr val="FC227A"/>
                    </a:solidFill>
                  </a:tcPr>
                </a:tc>
                <a:tc>
                  <a:txBody>
                    <a:bodyPr/>
                    <a:lstStyle/>
                    <a:p>
                      <a:r>
                        <a:rPr lang="en-GB" sz="900">
                          <a:latin typeface="+mj-lt"/>
                          <a:cs typeface="Calibri" panose="020F0502020204030204" pitchFamily="34" charset="0"/>
                        </a:rPr>
                        <a:t>TRANSFORMATIONAL</a:t>
                      </a:r>
                    </a:p>
                  </a:txBody>
                  <a:tcPr>
                    <a:solidFill>
                      <a:srgbClr val="DB50EA"/>
                    </a:solidFill>
                  </a:tcPr>
                </a:tc>
                <a:tc>
                  <a:txBody>
                    <a:bodyPr/>
                    <a:lstStyle/>
                    <a:p>
                      <a:r>
                        <a:rPr lang="en-GB" sz="900">
                          <a:latin typeface="+mj-lt"/>
                          <a:cs typeface="Calibri" panose="020F0502020204030204" pitchFamily="34" charset="0"/>
                        </a:rPr>
                        <a:t>WORKFORCE, DIGITAL &amp; ESTATES </a:t>
                      </a:r>
                    </a:p>
                  </a:txBody>
                  <a:tcPr>
                    <a:solidFill>
                      <a:srgbClr val="7030A0"/>
                    </a:solidFill>
                  </a:tcPr>
                </a:tc>
                <a:extLst>
                  <a:ext uri="{0D108BD9-81ED-4DB2-BD59-A6C34878D82A}">
                    <a16:rowId xmlns:a16="http://schemas.microsoft.com/office/drawing/2014/main" val="3168321068"/>
                  </a:ext>
                </a:extLst>
              </a:tr>
              <a:tr h="1992175">
                <a:tc>
                  <a:txBody>
                    <a:bodyPr/>
                    <a:lstStyle/>
                    <a:p>
                      <a:r>
                        <a:rPr lang="en-GB" sz="900" b="1">
                          <a:latin typeface="+mj-lt"/>
                          <a:cs typeface="Arial" panose="020B0604020202020204" pitchFamily="34" charset="0"/>
                        </a:rPr>
                        <a:t>Access Group </a:t>
                      </a:r>
                    </a:p>
                    <a:p>
                      <a:pPr marL="171450" indent="-171450">
                        <a:buFont typeface="Arial" panose="020B0604020202020204" pitchFamily="34" charset="0"/>
                        <a:buChar char="•"/>
                      </a:pPr>
                      <a:r>
                        <a:rPr lang="en-GB" sz="900" b="0" baseline="0">
                          <a:latin typeface="+mj-lt"/>
                          <a:cs typeface="Arial" panose="020B0604020202020204" pitchFamily="34" charset="0"/>
                        </a:rPr>
                        <a:t>Projects rated AMBER as performance is challenged</a:t>
                      </a:r>
                    </a:p>
                    <a:p>
                      <a:pPr marL="171450" indent="-171450">
                        <a:buFont typeface="Arial" panose="020B0604020202020204" pitchFamily="34" charset="0"/>
                        <a:buChar char="•"/>
                      </a:pPr>
                      <a:r>
                        <a:rPr lang="en-GB" sz="900" b="0" baseline="0">
                          <a:latin typeface="+mj-lt"/>
                          <a:cs typeface="Arial" panose="020B0604020202020204" pitchFamily="34" charset="0"/>
                        </a:rPr>
                        <a:t>Single Point of Access discussions commenced</a:t>
                      </a:r>
                    </a:p>
                    <a:p>
                      <a:pPr marL="171450" indent="-171450">
                        <a:buFont typeface="Arial" panose="020B0604020202020204" pitchFamily="34" charset="0"/>
                        <a:buChar char="•"/>
                      </a:pPr>
                      <a:r>
                        <a:rPr lang="en-GB" sz="900" b="0" baseline="0">
                          <a:latin typeface="+mj-lt"/>
                          <a:cs typeface="Arial" panose="020B0604020202020204" pitchFamily="34" charset="0"/>
                        </a:rPr>
                        <a:t>VW Sitrep available now demonstrating system beds available</a:t>
                      </a:r>
                    </a:p>
                    <a:p>
                      <a:pPr marL="0" indent="0">
                        <a:buFont typeface="Arial" panose="020B0604020202020204" pitchFamily="34" charset="0"/>
                        <a:buNone/>
                      </a:pPr>
                      <a:r>
                        <a:rPr lang="en-GB" sz="900" b="1" baseline="0">
                          <a:latin typeface="+mj-lt"/>
                          <a:cs typeface="Arial" panose="020B0604020202020204" pitchFamily="34" charset="0"/>
                        </a:rPr>
                        <a:t>In Hospital – UHDB</a:t>
                      </a:r>
                    </a:p>
                    <a:p>
                      <a:pPr marL="171450" indent="-171450">
                        <a:buFont typeface="Arial" panose="020B0604020202020204" pitchFamily="34" charset="0"/>
                        <a:buChar char="•"/>
                      </a:pPr>
                      <a:r>
                        <a:rPr lang="en-GB" sz="900" b="0" baseline="0">
                          <a:latin typeface="+mj-lt"/>
                          <a:cs typeface="Arial" panose="020B0604020202020204" pitchFamily="34" charset="0"/>
                        </a:rPr>
                        <a:t>Projects rated AMBER as performance is challenged</a:t>
                      </a:r>
                    </a:p>
                    <a:p>
                      <a:pPr marL="171450" indent="-171450">
                        <a:buFont typeface="Arial" panose="020B0604020202020204" pitchFamily="34" charset="0"/>
                        <a:buChar char="•"/>
                      </a:pPr>
                      <a:r>
                        <a:rPr lang="en-GB" sz="900" b="0" baseline="0">
                          <a:latin typeface="+mj-lt"/>
                          <a:cs typeface="Arial" panose="020B0604020202020204" pitchFamily="34" charset="0"/>
                        </a:rPr>
                        <a:t>NEL improvement plans refreshed, new priority areas identified.  Revised governance structure implemented.</a:t>
                      </a:r>
                    </a:p>
                    <a:p>
                      <a:pPr marL="171450" indent="-171450">
                        <a:buFont typeface="Arial" panose="020B0604020202020204" pitchFamily="34" charset="0"/>
                        <a:buChar char="•"/>
                      </a:pPr>
                      <a:r>
                        <a:rPr lang="en-GB" sz="900" b="0" baseline="0">
                          <a:latin typeface="+mj-lt"/>
                          <a:cs typeface="Arial" panose="020B0604020202020204" pitchFamily="34" charset="0"/>
                        </a:rPr>
                        <a:t>Operational performance (4 hours) continues to improve in line with the Trust recovery plan trajectory – 71.75% for July.</a:t>
                      </a:r>
                    </a:p>
                    <a:p>
                      <a:r>
                        <a:rPr lang="en-GB" sz="900" b="1" baseline="0">
                          <a:latin typeface="+mj-lt"/>
                          <a:cs typeface="Arial" panose="020B0604020202020204" pitchFamily="34" charset="0"/>
                        </a:rPr>
                        <a:t>In Hospital – UHNM</a:t>
                      </a:r>
                    </a:p>
                    <a:p>
                      <a:pPr marL="171450" indent="-171450">
                        <a:buFont typeface="Arial" panose="020B0604020202020204" pitchFamily="34" charset="0"/>
                        <a:buChar char="•"/>
                      </a:pPr>
                      <a:r>
                        <a:rPr lang="en-GB" sz="900" b="0" baseline="0">
                          <a:latin typeface="+mj-lt"/>
                          <a:cs typeface="Arial" panose="020B0604020202020204" pitchFamily="34" charset="0"/>
                        </a:rPr>
                        <a:t>Projects rated AMBER as performance is challenged </a:t>
                      </a:r>
                    </a:p>
                    <a:p>
                      <a:pPr marL="171450" indent="-171450">
                        <a:buFont typeface="Arial" panose="020B0604020202020204" pitchFamily="34" charset="0"/>
                        <a:buChar char="•"/>
                      </a:pPr>
                      <a:r>
                        <a:rPr lang="en-GB" sz="900" b="0" baseline="0">
                          <a:latin typeface="+mj-lt"/>
                          <a:cs typeface="Arial" panose="020B0604020202020204" pitchFamily="34" charset="0"/>
                        </a:rPr>
                        <a:t>4 and 12 hour performance not demonstrating improvement month on month – mitigations in place via UHNM plans.  Provider confident plans will result in improved performance but acknowledge may take time.  Action to agree timescales for this to support effective monitoring.</a:t>
                      </a:r>
                    </a:p>
                    <a:p>
                      <a:r>
                        <a:rPr lang="en-GB" sz="900" b="1" baseline="0">
                          <a:latin typeface="+mj-lt"/>
                          <a:cs typeface="Arial" panose="020B0604020202020204" pitchFamily="34" charset="0"/>
                        </a:rPr>
                        <a:t>Integrated Discharge Steering Group</a:t>
                      </a:r>
                      <a:endParaRPr lang="en-GB" sz="900" b="0" baseline="0">
                        <a:latin typeface="+mj-lt"/>
                        <a:cs typeface="Arial" panose="020B0604020202020204" pitchFamily="34" charset="0"/>
                      </a:endParaRPr>
                    </a:p>
                    <a:p>
                      <a:pPr marL="171450" indent="-171450">
                        <a:buFont typeface="Arial" panose="020B0604020202020204" pitchFamily="34" charset="0"/>
                        <a:buChar char="•"/>
                      </a:pPr>
                      <a:r>
                        <a:rPr lang="en-GB" sz="900" b="0" kern="1200" baseline="0">
                          <a:solidFill>
                            <a:schemeClr val="dk1"/>
                          </a:solidFill>
                          <a:latin typeface="+mj-lt"/>
                          <a:ea typeface="+mn-ea"/>
                          <a:cs typeface="Arial" panose="020B0604020202020204" pitchFamily="34" charset="0"/>
                        </a:rPr>
                        <a:t>Projects rated AMBER as performance is challenged</a:t>
                      </a:r>
                    </a:p>
                    <a:p>
                      <a:pPr marL="171450" indent="-171450">
                        <a:buFont typeface="Arial" panose="020B0604020202020204" pitchFamily="34" charset="0"/>
                        <a:buChar char="•"/>
                      </a:pPr>
                      <a:r>
                        <a:rPr lang="en-GB" sz="900" b="0" kern="1200" baseline="0">
                          <a:solidFill>
                            <a:schemeClr val="dk1"/>
                          </a:solidFill>
                          <a:latin typeface="+mj-lt"/>
                          <a:ea typeface="+mn-ea"/>
                          <a:cs typeface="Arial" panose="020B0604020202020204" pitchFamily="34" charset="0"/>
                        </a:rPr>
                        <a:t>IDH Director appointed – start date to be agreed</a:t>
                      </a:r>
                    </a:p>
                    <a:p>
                      <a:pPr marL="171450" indent="-171450">
                        <a:buFont typeface="Arial" panose="020B0604020202020204" pitchFamily="34" charset="0"/>
                        <a:buChar char="•"/>
                      </a:pPr>
                      <a:r>
                        <a:rPr lang="en-GB" sz="900" b="0" kern="1200" baseline="0">
                          <a:solidFill>
                            <a:schemeClr val="dk1"/>
                          </a:solidFill>
                          <a:latin typeface="+mj-lt"/>
                          <a:ea typeface="+mn-ea"/>
                          <a:cs typeface="Arial" panose="020B0604020202020204" pitchFamily="34" charset="0"/>
                        </a:rPr>
                        <a:t>Hub site identified and on track for “go live” date of 04/09/2023</a:t>
                      </a:r>
                    </a:p>
                    <a:p>
                      <a:pPr marL="0" indent="0">
                        <a:buFont typeface="Arial" panose="020B0604020202020204" pitchFamily="34" charset="0"/>
                        <a:buNone/>
                      </a:pPr>
                      <a:r>
                        <a:rPr lang="en-GB" sz="900" b="1" kern="1200" baseline="0">
                          <a:solidFill>
                            <a:schemeClr val="dk1"/>
                          </a:solidFill>
                          <a:latin typeface="+mj-lt"/>
                          <a:ea typeface="+mn-ea"/>
                          <a:cs typeface="Arial" panose="020B0604020202020204" pitchFamily="34" charset="0"/>
                        </a:rPr>
                        <a:t>Surge</a:t>
                      </a:r>
                    </a:p>
                    <a:p>
                      <a:pPr marL="171450" indent="-171450">
                        <a:buFont typeface="Arial" panose="020B0604020202020204" pitchFamily="34" charset="0"/>
                        <a:buChar char="•"/>
                      </a:pPr>
                      <a:r>
                        <a:rPr lang="en-GB" sz="900" b="0" kern="1200" baseline="0">
                          <a:solidFill>
                            <a:schemeClr val="dk1"/>
                          </a:solidFill>
                          <a:latin typeface="+mj-lt"/>
                          <a:ea typeface="+mn-ea"/>
                          <a:cs typeface="Arial" panose="020B0604020202020204" pitchFamily="34" charset="0"/>
                        </a:rPr>
                        <a:t>Projects rated RED to reflect significant challenge identified – 100 unmitigated bed gap</a:t>
                      </a:r>
                      <a:endParaRPr lang="en-GB" sz="900">
                        <a:latin typeface="+mj-lt"/>
                        <a:cs typeface="Calibri" panose="020F0502020204030204" pitchFamily="34" charset="0"/>
                      </a:endParaRPr>
                    </a:p>
                  </a:txBody>
                  <a:tcPr/>
                </a:tc>
                <a:tc>
                  <a:txBody>
                    <a:bodyPr/>
                    <a:lstStyle/>
                    <a:p>
                      <a:pPr marL="285750" indent="-285750">
                        <a:buFont typeface="Arial" panose="020B0604020202020204" pitchFamily="34" charset="0"/>
                        <a:buChar char="•"/>
                      </a:pPr>
                      <a:r>
                        <a:rPr lang="en-GB" sz="900">
                          <a:latin typeface="+mj-lt"/>
                          <a:cs typeface="Calibri" panose="020F0502020204030204" pitchFamily="34" charset="0"/>
                        </a:rPr>
                        <a:t>See Urgent Treatment Centre update on next slide</a:t>
                      </a:r>
                    </a:p>
                  </a:txBody>
                  <a:tcPr/>
                </a:tc>
                <a:tc>
                  <a:txBody>
                    <a:bodyPr/>
                    <a:lstStyle/>
                    <a:p>
                      <a:r>
                        <a:rPr lang="en-GB" sz="900" b="1" i="0" u="sng" strike="noStrike" baseline="0">
                          <a:solidFill>
                            <a:srgbClr val="000000"/>
                          </a:solidFill>
                          <a:latin typeface="+mj-lt"/>
                          <a:cs typeface="Arial" panose="020B0604020202020204" pitchFamily="34" charset="0"/>
                        </a:rPr>
                        <a:t>Ongoing risks at a score of 15 and above</a:t>
                      </a:r>
                    </a:p>
                    <a:p>
                      <a:pPr marL="171450" indent="-171450">
                        <a:buFont typeface="Arial" panose="020B0604020202020204" pitchFamily="34" charset="0"/>
                        <a:buChar char="•"/>
                      </a:pPr>
                      <a:r>
                        <a:rPr lang="en-GB" sz="900" b="0" i="0" u="none" strike="noStrike" baseline="0">
                          <a:solidFill>
                            <a:srgbClr val="000000"/>
                          </a:solidFill>
                          <a:latin typeface="+mj-lt"/>
                          <a:cs typeface="Arial" panose="020B0604020202020204" pitchFamily="34" charset="0"/>
                        </a:rPr>
                        <a:t>098 –Workforce/Staffing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baseline="0">
                          <a:solidFill>
                            <a:srgbClr val="000000"/>
                          </a:solidFill>
                          <a:latin typeface="+mj-lt"/>
                          <a:cs typeface="Arial" panose="020B0604020202020204" pitchFamily="34" charset="0"/>
                        </a:rPr>
                        <a:t>104 –Scheme De-escalation plans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baseline="0">
                          <a:solidFill>
                            <a:srgbClr val="000000"/>
                          </a:solidFill>
                          <a:latin typeface="+mj-lt"/>
                          <a:cs typeface="Arial" panose="020B0604020202020204" pitchFamily="34" charset="0"/>
                        </a:rPr>
                        <a:t>132 – Mobilisation of System Surge capacity</a:t>
                      </a:r>
                    </a:p>
                    <a:p>
                      <a:pPr marL="285750" indent="-285750">
                        <a:buFont typeface="Arial" panose="020B0604020202020204" pitchFamily="34" charset="0"/>
                        <a:buChar char="•"/>
                      </a:pPr>
                      <a:endParaRPr lang="en-GB" sz="900" baseline="0">
                        <a:latin typeface="+mj-lt"/>
                        <a:cs typeface="Calibri" panose="020F0502020204030204" pitchFamily="34" charset="0"/>
                      </a:endParaRPr>
                    </a:p>
                    <a:p>
                      <a:pPr marL="0" indent="0">
                        <a:buFont typeface="Arial" panose="020B0604020202020204" pitchFamily="34" charset="0"/>
                        <a:buNone/>
                      </a:pPr>
                      <a:r>
                        <a:rPr lang="en-GB" sz="900" b="1" baseline="0">
                          <a:latin typeface="+mj-lt"/>
                          <a:cs typeface="Arial" panose="020B0604020202020204" pitchFamily="34" charset="0"/>
                        </a:rPr>
                        <a:t>Access: </a:t>
                      </a:r>
                      <a:r>
                        <a:rPr lang="en-GB" sz="900" baseline="0">
                          <a:latin typeface="+mj-lt"/>
                          <a:cs typeface="Arial" panose="020B0604020202020204" pitchFamily="34" charset="0"/>
                        </a:rPr>
                        <a:t>Workforce – recruitment and sustainability within Acute Care at Home (AC@H). </a:t>
                      </a:r>
                      <a:endParaRPr lang="en-GB" sz="900" baseline="0">
                        <a:latin typeface="+mj-lt"/>
                        <a:cs typeface="Calibri" panose="020F0502020204030204" pitchFamily="34" charset="0"/>
                      </a:endParaRPr>
                    </a:p>
                  </a:txBody>
                  <a:tcPr/>
                </a:tc>
                <a:extLst>
                  <a:ext uri="{0D108BD9-81ED-4DB2-BD59-A6C34878D82A}">
                    <a16:rowId xmlns:a16="http://schemas.microsoft.com/office/drawing/2014/main" val="326037710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419186601"/>
              </p:ext>
            </p:extLst>
          </p:nvPr>
        </p:nvGraphicFramePr>
        <p:xfrm>
          <a:off x="144001" y="3307146"/>
          <a:ext cx="11985521" cy="1554480"/>
        </p:xfrm>
        <a:graphic>
          <a:graphicData uri="http://schemas.openxmlformats.org/drawingml/2006/table">
            <a:tbl>
              <a:tblPr firstRow="1" bandRow="1">
                <a:tableStyleId>{5C22544A-7EE6-4342-B048-85BDC9FD1C3A}</a:tableStyleId>
              </a:tblPr>
              <a:tblGrid>
                <a:gridCol w="7713257">
                  <a:extLst>
                    <a:ext uri="{9D8B030D-6E8A-4147-A177-3AD203B41FA5}">
                      <a16:colId xmlns:a16="http://schemas.microsoft.com/office/drawing/2014/main" val="4061580566"/>
                    </a:ext>
                  </a:extLst>
                </a:gridCol>
                <a:gridCol w="1745673">
                  <a:extLst>
                    <a:ext uri="{9D8B030D-6E8A-4147-A177-3AD203B41FA5}">
                      <a16:colId xmlns:a16="http://schemas.microsoft.com/office/drawing/2014/main" val="3425727998"/>
                    </a:ext>
                  </a:extLst>
                </a:gridCol>
                <a:gridCol w="2526591">
                  <a:extLst>
                    <a:ext uri="{9D8B030D-6E8A-4147-A177-3AD203B41FA5}">
                      <a16:colId xmlns:a16="http://schemas.microsoft.com/office/drawing/2014/main" val="4076478887"/>
                    </a:ext>
                  </a:extLst>
                </a:gridCol>
              </a:tblGrid>
              <a:tr h="353032">
                <a:tc>
                  <a:txBody>
                    <a:bodyPr/>
                    <a:lstStyle/>
                    <a:p>
                      <a:r>
                        <a:rPr lang="en-GB" sz="900">
                          <a:latin typeface="+mj-lt"/>
                          <a:cs typeface="Calibri" panose="020F0502020204030204" pitchFamily="34" charset="0"/>
                        </a:rPr>
                        <a:t>FINANCE, CONTRACTING &amp; PROCUREMENT</a:t>
                      </a:r>
                    </a:p>
                  </a:txBody>
                  <a:tcPr>
                    <a:solidFill>
                      <a:schemeClr val="accent1">
                        <a:lumMod val="75000"/>
                      </a:schemeClr>
                    </a:solidFill>
                  </a:tcPr>
                </a:tc>
                <a:tc>
                  <a:txBody>
                    <a:bodyPr/>
                    <a:lstStyle/>
                    <a:p>
                      <a:r>
                        <a:rPr lang="en-GB" sz="900">
                          <a:latin typeface="+mj-lt"/>
                          <a:cs typeface="Calibri" panose="020F0502020204030204" pitchFamily="34" charset="0"/>
                        </a:rPr>
                        <a:t>QUALITY</a:t>
                      </a:r>
                    </a:p>
                  </a:txBody>
                  <a:tcPr>
                    <a:solidFill>
                      <a:srgbClr val="00B0F0"/>
                    </a:solidFill>
                  </a:tcPr>
                </a:tc>
                <a:tc>
                  <a:txBody>
                    <a:bodyPr/>
                    <a:lstStyle/>
                    <a:p>
                      <a:r>
                        <a:rPr lang="en-GB" sz="900">
                          <a:latin typeface="+mj-lt"/>
                          <a:cs typeface="Calibri" panose="020F0502020204030204" pitchFamily="34" charset="0"/>
                        </a:rPr>
                        <a:t>REQUESTS FOR ANOTHER PORTFOLIO / ENABLER</a:t>
                      </a:r>
                    </a:p>
                  </a:txBody>
                  <a:tcPr>
                    <a:solidFill>
                      <a:srgbClr val="002060"/>
                    </a:solidFill>
                  </a:tcPr>
                </a:tc>
                <a:extLst>
                  <a:ext uri="{0D108BD9-81ED-4DB2-BD59-A6C34878D82A}">
                    <a16:rowId xmlns:a16="http://schemas.microsoft.com/office/drawing/2014/main" val="2146505360"/>
                  </a:ext>
                </a:extLst>
              </a:tr>
              <a:tr h="1014968">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kern="1200">
                          <a:solidFill>
                            <a:schemeClr val="dk1"/>
                          </a:solidFill>
                          <a:latin typeface="+mn-lt"/>
                          <a:ea typeface="+mn-ea"/>
                          <a:cs typeface="Arial" panose="020B0604020202020204" pitchFamily="34" charset="0"/>
                        </a:rPr>
                        <a:t>Winter Plan forecast spend shows material pressure against the allocation received based on current de-escalation plans and the assumption that schemes for 23-24 are consistent with those used in the 22-23 winter period. </a:t>
                      </a:r>
                    </a:p>
                    <a:p>
                      <a:pPr marL="285750" indent="-285750">
                        <a:buFont typeface="Arial" panose="020B0604020202020204" pitchFamily="34" charset="0"/>
                        <a:buChar char="•"/>
                      </a:pPr>
                      <a:r>
                        <a:rPr lang="en-GB" sz="900" kern="1200" baseline="0">
                          <a:solidFill>
                            <a:schemeClr val="tx1"/>
                          </a:solidFill>
                          <a:latin typeface="+mn-lt"/>
                          <a:ea typeface="+mn-ea"/>
                          <a:cs typeface="Arial" panose="020B0604020202020204" pitchFamily="34" charset="0"/>
                        </a:rPr>
                        <a:t>GP OOH – Remedial Notice issued and meetings held with Provider in regards to recovery plan. Plan to be agreed by 11/08/23</a:t>
                      </a:r>
                    </a:p>
                    <a:p>
                      <a:pPr marL="285750" indent="-285750">
                        <a:buFont typeface="Arial" panose="020B0604020202020204" pitchFamily="34" charset="0"/>
                        <a:buChar char="•"/>
                      </a:pPr>
                      <a:r>
                        <a:rPr lang="en-GB" sz="900" kern="1200" baseline="0">
                          <a:solidFill>
                            <a:schemeClr val="tx1"/>
                          </a:solidFill>
                          <a:latin typeface="+mn-lt"/>
                          <a:ea typeface="+mn-ea"/>
                          <a:cs typeface="Arial" panose="020B0604020202020204" pitchFamily="34" charset="0"/>
                        </a:rPr>
                        <a:t>NEPTS – Performance concerns raised at CRM. Provider has submitted plans to address issues. Currently under review</a:t>
                      </a:r>
                    </a:p>
                    <a:p>
                      <a:pPr marL="285750" indent="-285750">
                        <a:buFont typeface="Arial" panose="020B0604020202020204" pitchFamily="34" charset="0"/>
                        <a:buChar char="•"/>
                      </a:pPr>
                      <a:r>
                        <a:rPr lang="en-GB" sz="900" kern="1200" baseline="0">
                          <a:solidFill>
                            <a:schemeClr val="tx1"/>
                          </a:solidFill>
                          <a:latin typeface="+mn-lt"/>
                          <a:ea typeface="+mn-ea"/>
                          <a:cs typeface="Arial" panose="020B0604020202020204" pitchFamily="34" charset="0"/>
                        </a:rPr>
                        <a:t>NHS 111 – Procurement for region wide service from April 2024 has reached a stage where outcome is expected by the end of August 2023.</a:t>
                      </a:r>
                    </a:p>
                    <a:p>
                      <a:pPr marL="285750" indent="-285750">
                        <a:buFont typeface="Arial" panose="020B0604020202020204" pitchFamily="34" charset="0"/>
                        <a:buChar char="•"/>
                      </a:pPr>
                      <a:r>
                        <a:rPr lang="en-GB" sz="900" kern="1200" baseline="0">
                          <a:solidFill>
                            <a:schemeClr val="tx1"/>
                          </a:solidFill>
                          <a:latin typeface="+mn-lt"/>
                          <a:ea typeface="+mn-ea"/>
                          <a:cs typeface="Arial" panose="020B0604020202020204" pitchFamily="34" charset="0"/>
                        </a:rPr>
                        <a:t>WMAS – crews on duty – Black Country made formal request to WMAS to include within their reporting schedule</a:t>
                      </a:r>
                      <a:endParaRPr lang="en-GB" sz="900" kern="1200">
                        <a:solidFill>
                          <a:schemeClr val="tx1"/>
                        </a:solidFill>
                        <a:latin typeface="+mn-lt"/>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900" kern="1200">
                        <a:solidFill>
                          <a:schemeClr val="dk1"/>
                        </a:solidFill>
                        <a:latin typeface="+mn-lt"/>
                        <a:ea typeface="+mn-ea"/>
                        <a:cs typeface="Arial" panose="020B0604020202020204" pitchFamily="34" charset="0"/>
                      </a:endParaRPr>
                    </a:p>
                  </a:txBody>
                  <a:tcPr/>
                </a:tc>
                <a:tc>
                  <a:txBody>
                    <a:bodyPr/>
                    <a:lstStyle/>
                    <a:p>
                      <a:r>
                        <a:rPr lang="en-GB" sz="900" b="1" i="0" u="sng" strike="noStrike" kern="1200" baseline="0">
                          <a:solidFill>
                            <a:srgbClr val="000000"/>
                          </a:solidFill>
                          <a:latin typeface="+mn-lt"/>
                          <a:ea typeface="+mn-ea"/>
                          <a:cs typeface="Arial" panose="020B0604020202020204" pitchFamily="34" charset="0"/>
                        </a:rPr>
                        <a:t>Ongoing risks at a score of 15 and above</a:t>
                      </a:r>
                    </a:p>
                    <a:p>
                      <a:pPr marL="171450" indent="-171450">
                        <a:buFont typeface="Arial" panose="020B0604020202020204" pitchFamily="34" charset="0"/>
                        <a:buChar char="•"/>
                      </a:pPr>
                      <a:r>
                        <a:rPr lang="en-GB" sz="900" b="0" i="0" u="none" strike="noStrike" kern="1200" baseline="0">
                          <a:solidFill>
                            <a:srgbClr val="000000"/>
                          </a:solidFill>
                          <a:latin typeface="+mn-lt"/>
                          <a:ea typeface="+mn-ea"/>
                          <a:cs typeface="Arial" panose="020B0604020202020204" pitchFamily="34" charset="0"/>
                        </a:rPr>
                        <a:t>106 – D2A Capacity</a:t>
                      </a:r>
                    </a:p>
                    <a:p>
                      <a:pPr marL="171450" indent="-171450">
                        <a:buFont typeface="Arial" panose="020B0604020202020204" pitchFamily="34" charset="0"/>
                        <a:buChar char="•"/>
                      </a:pPr>
                      <a:r>
                        <a:rPr lang="en-GB" sz="900" b="0" i="0" u="none" strike="noStrike" kern="1200" baseline="0">
                          <a:solidFill>
                            <a:srgbClr val="000000"/>
                          </a:solidFill>
                          <a:latin typeface="+mn-lt"/>
                          <a:ea typeface="+mn-ea"/>
                          <a:cs typeface="Arial" panose="020B0604020202020204" pitchFamily="34" charset="0"/>
                        </a:rPr>
                        <a:t>111 –Ambulance Handover</a:t>
                      </a:r>
                    </a:p>
                    <a:p>
                      <a:pPr marL="0" indent="0">
                        <a:buFont typeface="Arial" panose="020B0604020202020204" pitchFamily="34" charset="0"/>
                        <a:buNone/>
                      </a:pPr>
                      <a:endParaRPr lang="en-GB" sz="900" b="1" u="sng">
                        <a:solidFill>
                          <a:schemeClr val="tx1"/>
                        </a:solidFill>
                        <a:latin typeface="+mj-lt"/>
                        <a:cs typeface="Calibri" panose="020F0502020204030204" pitchFamily="34" charset="0"/>
                      </a:endParaRPr>
                    </a:p>
                  </a:txBody>
                  <a:tcPr/>
                </a:tc>
                <a:tc>
                  <a:txBody>
                    <a:bodyPr/>
                    <a:lstStyle/>
                    <a:p>
                      <a:pPr marL="285750" indent="-285750">
                        <a:buFont typeface="Arial" panose="020B0604020202020204" pitchFamily="34" charset="0"/>
                        <a:buChar char="•"/>
                      </a:pPr>
                      <a:r>
                        <a:rPr lang="en-GB" sz="900">
                          <a:latin typeface="Arial" panose="020B0604020202020204" pitchFamily="34" charset="0"/>
                          <a:cs typeface="Arial" panose="020B0604020202020204" pitchFamily="34" charset="0"/>
                        </a:rPr>
                        <a:t>Interdependencies identified with :</a:t>
                      </a:r>
                    </a:p>
                    <a:p>
                      <a:pPr marL="285750" indent="-285750">
                        <a:buFont typeface="Arial" panose="020B0604020202020204" pitchFamily="34" charset="0"/>
                        <a:buChar char="•"/>
                      </a:pPr>
                      <a:r>
                        <a:rPr lang="en-GB" sz="900">
                          <a:latin typeface="Arial" panose="020B0604020202020204" pitchFamily="34" charset="0"/>
                          <a:cs typeface="Arial" panose="020B0604020202020204" pitchFamily="34" charset="0"/>
                        </a:rPr>
                        <a:t>ELF portfolio</a:t>
                      </a:r>
                      <a:r>
                        <a:rPr lang="en-GB" sz="900" baseline="0">
                          <a:latin typeface="Arial" panose="020B0604020202020204" pitchFamily="34" charset="0"/>
                          <a:cs typeface="Arial" panose="020B0604020202020204" pitchFamily="34" charset="0"/>
                        </a:rPr>
                        <a:t> – metrics for Frailty and Palliative and End of Life Care to be agreed as part of System Recovery plan.</a:t>
                      </a:r>
                      <a:endParaRPr lang="en-GB" sz="90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900">
                          <a:latin typeface="Arial" panose="020B0604020202020204" pitchFamily="34" charset="0"/>
                          <a:cs typeface="Arial" panose="020B0604020202020204" pitchFamily="34" charset="0"/>
                        </a:rPr>
                        <a:t>Care Homes within integration </a:t>
                      </a:r>
                    </a:p>
                    <a:p>
                      <a:pPr marL="285750" indent="-285750">
                        <a:buFont typeface="Arial" panose="020B0604020202020204" pitchFamily="34" charset="0"/>
                        <a:buChar char="•"/>
                      </a:pPr>
                      <a:r>
                        <a:rPr lang="en-GB" sz="900" baseline="0">
                          <a:latin typeface="Arial" panose="020B0604020202020204" pitchFamily="34" charset="0"/>
                          <a:cs typeface="Arial" panose="020B0604020202020204" pitchFamily="34" charset="0"/>
                        </a:rPr>
                        <a:t>Access Programme within Primary Care Portfolio </a:t>
                      </a:r>
                      <a:endParaRPr lang="en-GB" sz="900">
                        <a:latin typeface="+mj-lt"/>
                        <a:cs typeface="Calibri" panose="020F0502020204030204" pitchFamily="34" charset="0"/>
                      </a:endParaRPr>
                    </a:p>
                  </a:txBody>
                  <a:tcPr/>
                </a:tc>
                <a:extLst>
                  <a:ext uri="{0D108BD9-81ED-4DB2-BD59-A6C34878D82A}">
                    <a16:rowId xmlns:a16="http://schemas.microsoft.com/office/drawing/2014/main" val="3222357932"/>
                  </a:ext>
                </a:extLst>
              </a:tr>
            </a:tbl>
          </a:graphicData>
        </a:graphic>
      </p:graphicFrame>
      <p:graphicFrame>
        <p:nvGraphicFramePr>
          <p:cNvPr id="8" name="Content Placeholder 5"/>
          <p:cNvGraphicFramePr>
            <a:graphicFrameLocks noGrp="1"/>
          </p:cNvGraphicFramePr>
          <p:nvPr>
            <p:ph sz="half" idx="2"/>
            <p:extLst>
              <p:ext uri="{D42A27DB-BD31-4B8C-83A1-F6EECF244321}">
                <p14:modId xmlns:p14="http://schemas.microsoft.com/office/powerpoint/2010/main" val="349768320"/>
              </p:ext>
            </p:extLst>
          </p:nvPr>
        </p:nvGraphicFramePr>
        <p:xfrm>
          <a:off x="144000" y="4861626"/>
          <a:ext cx="11991921" cy="1691640"/>
        </p:xfrm>
        <a:graphic>
          <a:graphicData uri="http://schemas.openxmlformats.org/drawingml/2006/table">
            <a:tbl>
              <a:tblPr firstRow="1" bandRow="1">
                <a:tableStyleId>{5C22544A-7EE6-4342-B048-85BDC9FD1C3A}</a:tableStyleId>
              </a:tblPr>
              <a:tblGrid>
                <a:gridCol w="11991921">
                  <a:extLst>
                    <a:ext uri="{9D8B030D-6E8A-4147-A177-3AD203B41FA5}">
                      <a16:colId xmlns:a16="http://schemas.microsoft.com/office/drawing/2014/main" val="2242980742"/>
                    </a:ext>
                  </a:extLst>
                </a:gridCol>
              </a:tblGrid>
              <a:tr h="223784">
                <a:tc>
                  <a:txBody>
                    <a:bodyPr/>
                    <a:lstStyle/>
                    <a:p>
                      <a:r>
                        <a:rPr lang="en-GB" sz="900">
                          <a:latin typeface="Arial" panose="020B0604020202020204" pitchFamily="34" charset="0"/>
                          <a:cs typeface="Arial" panose="020B0604020202020204" pitchFamily="34" charset="0"/>
                        </a:rPr>
                        <a:t>ESCALATIONS</a:t>
                      </a:r>
                    </a:p>
                  </a:txBody>
                  <a:tcPr>
                    <a:solidFill>
                      <a:srgbClr val="FF0000"/>
                    </a:solidFill>
                  </a:tcPr>
                </a:tc>
                <a:extLst>
                  <a:ext uri="{0D108BD9-81ED-4DB2-BD59-A6C34878D82A}">
                    <a16:rowId xmlns:a16="http://schemas.microsoft.com/office/drawing/2014/main" val="3168321068"/>
                  </a:ext>
                </a:extLst>
              </a:tr>
              <a:tr h="1432216">
                <a:tc>
                  <a:txBody>
                    <a:bodyPr/>
                    <a:lstStyle/>
                    <a:p>
                      <a:pPr marL="285750" indent="-285750">
                        <a:buFont typeface="Arial" panose="020B0604020202020204" pitchFamily="34" charset="0"/>
                        <a:buChar char="•"/>
                      </a:pPr>
                      <a:r>
                        <a:rPr lang="en-GB" sz="900" b="1" baseline="0">
                          <a:latin typeface="Arial" panose="020B0604020202020204" pitchFamily="34" charset="0"/>
                          <a:cs typeface="Arial" panose="020B0604020202020204" pitchFamily="34" charset="0"/>
                        </a:rPr>
                        <a:t>Access: </a:t>
                      </a:r>
                      <a:r>
                        <a:rPr lang="en-GB" sz="900" baseline="0">
                          <a:latin typeface="Arial" panose="020B0604020202020204" pitchFamily="34" charset="0"/>
                          <a:cs typeface="Arial" panose="020B0604020202020204" pitchFamily="34" charset="0"/>
                        </a:rPr>
                        <a:t>Workforce – recruitment and sustainability within Acute Care at Home (AC@H).  Work commenced re re-setting priorities for AC@H Team.  Data dashboard developed to inform VW utilisation discrepancies across SSOT.  North VWs are operating well at 80%, low utilisation in the South West and South East where medical cover is run by RWT and UHDB respectively.  Stocktake of ACAH offer, diagnostics and priority plan going to UEC Board in August,</a:t>
                      </a:r>
                    </a:p>
                    <a:p>
                      <a:pPr marL="285750" indent="-285750">
                        <a:buFont typeface="Arial" panose="020B0604020202020204" pitchFamily="34" charset="0"/>
                        <a:buChar char="•"/>
                      </a:pPr>
                      <a:r>
                        <a:rPr lang="en-GB" sz="900" b="1" baseline="0">
                          <a:latin typeface="Arial" panose="020B0604020202020204" pitchFamily="34" charset="0"/>
                          <a:cs typeface="Arial" panose="020B0604020202020204" pitchFamily="34" charset="0"/>
                        </a:rPr>
                        <a:t>In hospital </a:t>
                      </a:r>
                      <a:r>
                        <a:rPr lang="en-GB" sz="900" baseline="0">
                          <a:latin typeface="Arial" panose="020B0604020202020204" pitchFamily="34" charset="0"/>
                          <a:cs typeface="Arial" panose="020B0604020202020204" pitchFamily="34" charset="0"/>
                        </a:rPr>
                        <a:t>– recognition of deterioration of 4hr and 12 hr up to July at UHNM. Quality Improvement methodology in place, it is on in hospital radar and will be escalated for action if improvement not yielding by October 23.  Need to allow time for embedding practice.</a:t>
                      </a:r>
                    </a:p>
                    <a:p>
                      <a:pPr marL="285750" indent="-285750">
                        <a:buFont typeface="Arial" panose="020B0604020202020204" pitchFamily="34" charset="0"/>
                        <a:buChar char="•"/>
                      </a:pPr>
                      <a:r>
                        <a:rPr lang="en-GB" sz="900" b="1" baseline="0">
                          <a:latin typeface="Arial" panose="020B0604020202020204" pitchFamily="34" charset="0"/>
                          <a:cs typeface="Arial" panose="020B0604020202020204" pitchFamily="34" charset="0"/>
                        </a:rPr>
                        <a:t>IDSG</a:t>
                      </a:r>
                      <a:r>
                        <a:rPr lang="en-GB" sz="900" baseline="0">
                          <a:latin typeface="Arial" panose="020B0604020202020204" pitchFamily="34" charset="0"/>
                          <a:cs typeface="Arial" panose="020B0604020202020204" pitchFamily="34" charset="0"/>
                        </a:rPr>
                        <a:t> – plans required to be developed to identify priorities and interventions for the IDSG to allow for monitoring – this project directly relates to performance within Surge and Recovery</a:t>
                      </a:r>
                    </a:p>
                    <a:p>
                      <a:pPr marL="285750" indent="-285750">
                        <a:buFont typeface="Arial" panose="020B0604020202020204" pitchFamily="34" charset="0"/>
                        <a:buChar char="•"/>
                      </a:pPr>
                      <a:r>
                        <a:rPr lang="en-GB" sz="900" b="1" baseline="0">
                          <a:latin typeface="Arial" panose="020B0604020202020204" pitchFamily="34" charset="0"/>
                          <a:cs typeface="Arial" panose="020B0604020202020204" pitchFamily="34" charset="0"/>
                        </a:rPr>
                        <a:t>Surge</a:t>
                      </a:r>
                      <a:r>
                        <a:rPr lang="en-GB" sz="900" baseline="0">
                          <a:latin typeface="Arial" panose="020B0604020202020204" pitchFamily="34" charset="0"/>
                          <a:cs typeface="Arial" panose="020B0604020202020204" pitchFamily="34" charset="0"/>
                        </a:rPr>
                        <a:t> – Residual bed gap (with mitigations) currently stands at -80 beds– escalation to CEOs week commencing 14/8/2023 to identify immediate additional actions.  Visibility of BCF and system Financial Position required and remains gap and risk.  System wide financial position including position of LAs remains a challenge to developing plans</a:t>
                      </a:r>
                    </a:p>
                    <a:p>
                      <a:pPr marL="285750" indent="-285750">
                        <a:buFont typeface="Arial" panose="020B0604020202020204" pitchFamily="34" charset="0"/>
                        <a:buChar char="•"/>
                      </a:pPr>
                      <a:r>
                        <a:rPr lang="en-GB" sz="900" baseline="0">
                          <a:latin typeface="Arial" panose="020B0604020202020204" pitchFamily="34" charset="0"/>
                          <a:cs typeface="Arial" panose="020B0604020202020204" pitchFamily="34" charset="0"/>
                        </a:rPr>
                        <a:t>De-escalation of Winter Surge capacity 22/23 – some 22/23 surge capacity remains in place</a:t>
                      </a:r>
                    </a:p>
                    <a:p>
                      <a:pPr marL="285750" indent="-285750">
                        <a:buFont typeface="Arial" panose="020B0604020202020204" pitchFamily="34" charset="0"/>
                        <a:buChar char="•"/>
                      </a:pPr>
                      <a:r>
                        <a:rPr lang="en-GB" sz="900" baseline="0">
                          <a:latin typeface="Arial" panose="020B0604020202020204" pitchFamily="34" charset="0"/>
                          <a:cs typeface="Arial" panose="020B0604020202020204" pitchFamily="34" charset="0"/>
                        </a:rPr>
                        <a:t>Attendance at UEC Delivery Group – meeting went ahead on 09/08/2023 but was not quorate.  Prioritisation of this meeting requested so representatives from all partners are in attendance</a:t>
                      </a:r>
                      <a:endParaRPr lang="en-GB" sz="9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60377104"/>
                  </a:ext>
                </a:extLst>
              </a:tr>
            </a:tbl>
          </a:graphicData>
        </a:graphic>
      </p:graphicFrame>
    </p:spTree>
    <p:extLst>
      <p:ext uri="{BB962C8B-B14F-4D97-AF65-F5344CB8AC3E}">
        <p14:creationId xmlns:p14="http://schemas.microsoft.com/office/powerpoint/2010/main" val="13388606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1A54DD3-67BD-5027-8C1C-DC95D23D6EB8}"/>
              </a:ext>
            </a:extLst>
          </p:cNvPr>
          <p:cNvSpPr txBox="1">
            <a:spLocks noGrp="1"/>
          </p:cNvSpPr>
          <p:nvPr>
            <p:ph type="title" idx="4294967295"/>
          </p:nvPr>
        </p:nvSpPr>
        <p:spPr>
          <a:xfrm>
            <a:off x="116249" y="106571"/>
            <a:ext cx="6336000" cy="400110"/>
          </a:xfrm>
          <a:prstGeom prst="rect">
            <a:avLst/>
          </a:prstGeom>
          <a:noFill/>
          <a:ln w="22225">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5"/>
                </a:solidFill>
                <a:effectLst/>
                <a:uLnTx/>
                <a:uFillTx/>
                <a:latin typeface="Arial" panose="020B0604020202020204" pitchFamily="34" charset="0"/>
                <a:ea typeface="+mn-ea"/>
                <a:cs typeface="Arial" panose="020B0604020202020204" pitchFamily="34" charset="0"/>
              </a:rPr>
              <a:t>UEC PROJECT RAG </a:t>
            </a:r>
            <a:r>
              <a:rPr lang="en-GB" sz="2000" b="1">
                <a:solidFill>
                  <a:schemeClr val="accent5"/>
                </a:solidFill>
                <a:latin typeface="Arial" panose="020B0604020202020204" pitchFamily="34" charset="0"/>
                <a:ea typeface="+mn-ea"/>
                <a:cs typeface="Arial" panose="020B0604020202020204" pitchFamily="34" charset="0"/>
              </a:rPr>
              <a:t>STATUS </a:t>
            </a:r>
            <a:r>
              <a:rPr kumimoji="0" lang="en-GB" sz="2000" b="1" i="0" u="none" strike="noStrike" kern="1200" cap="none" spc="0" normalizeH="0" baseline="0" noProof="0">
                <a:ln>
                  <a:noFill/>
                </a:ln>
                <a:solidFill>
                  <a:schemeClr val="accent5"/>
                </a:solidFill>
                <a:effectLst/>
                <a:uLnTx/>
                <a:uFillTx/>
                <a:latin typeface="Arial" panose="020B0604020202020204" pitchFamily="34" charset="0"/>
                <a:ea typeface="+mn-ea"/>
                <a:cs typeface="Arial" panose="020B0604020202020204" pitchFamily="34" charset="0"/>
              </a:rPr>
              <a:t>AT A GLANCE</a:t>
            </a:r>
          </a:p>
        </p:txBody>
      </p:sp>
      <p:graphicFrame>
        <p:nvGraphicFramePr>
          <p:cNvPr id="10" name="Table 9"/>
          <p:cNvGraphicFramePr>
            <a:graphicFrameLocks noGrp="1"/>
          </p:cNvGraphicFramePr>
          <p:nvPr>
            <p:extLst>
              <p:ext uri="{D42A27DB-BD31-4B8C-83A1-F6EECF244321}">
                <p14:modId xmlns:p14="http://schemas.microsoft.com/office/powerpoint/2010/main" val="3276721776"/>
              </p:ext>
            </p:extLst>
          </p:nvPr>
        </p:nvGraphicFramePr>
        <p:xfrm>
          <a:off x="116249" y="606117"/>
          <a:ext cx="5480988" cy="5699760"/>
        </p:xfrm>
        <a:graphic>
          <a:graphicData uri="http://schemas.openxmlformats.org/drawingml/2006/table">
            <a:tbl>
              <a:tblPr firstRow="1" bandRow="1">
                <a:tableStyleId>{5C22544A-7EE6-4342-B048-85BDC9FD1C3A}</a:tableStyleId>
              </a:tblPr>
              <a:tblGrid>
                <a:gridCol w="4365238">
                  <a:extLst>
                    <a:ext uri="{9D8B030D-6E8A-4147-A177-3AD203B41FA5}">
                      <a16:colId xmlns:a16="http://schemas.microsoft.com/office/drawing/2014/main" val="3115241511"/>
                    </a:ext>
                  </a:extLst>
                </a:gridCol>
                <a:gridCol w="1115750">
                  <a:extLst>
                    <a:ext uri="{9D8B030D-6E8A-4147-A177-3AD203B41FA5}">
                      <a16:colId xmlns:a16="http://schemas.microsoft.com/office/drawing/2014/main" val="457782981"/>
                    </a:ext>
                  </a:extLst>
                </a:gridCol>
              </a:tblGrid>
              <a:tr h="238717">
                <a:tc>
                  <a:txBody>
                    <a:bodyPr/>
                    <a:lstStyle/>
                    <a:p>
                      <a:r>
                        <a:rPr lang="en-GB" sz="1000">
                          <a:latin typeface="Arial" panose="020B0604020202020204" pitchFamily="34" charset="0"/>
                          <a:cs typeface="Arial" panose="020B0604020202020204" pitchFamily="34" charset="0"/>
                        </a:rPr>
                        <a:t>PROGRAMME / PROJECT TITLE</a:t>
                      </a:r>
                    </a:p>
                  </a:txBody>
                  <a:tcPr/>
                </a:tc>
                <a:tc>
                  <a:txBody>
                    <a:bodyPr/>
                    <a:lstStyle/>
                    <a:p>
                      <a:r>
                        <a:rPr lang="en-GB" sz="10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835508">
                <a:tc>
                  <a:txBody>
                    <a:bodyPr/>
                    <a:lstStyle/>
                    <a:p>
                      <a:pPr marL="342900" indent="-342900">
                        <a:buAutoNum type="arabicPeriod"/>
                      </a:pPr>
                      <a:r>
                        <a:rPr lang="en-GB" sz="1000">
                          <a:latin typeface="Arial" panose="020B0604020202020204" pitchFamily="34" charset="0"/>
                          <a:cs typeface="Arial" panose="020B0604020202020204" pitchFamily="34" charset="0"/>
                        </a:rPr>
                        <a:t>Access</a:t>
                      </a:r>
                      <a:r>
                        <a:rPr lang="en-GB" sz="1000" baseline="0">
                          <a:latin typeface="Arial" panose="020B0604020202020204" pitchFamily="34" charset="0"/>
                          <a:cs typeface="Arial" panose="020B0604020202020204" pitchFamily="34" charset="0"/>
                        </a:rPr>
                        <a:t> Programme Review</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Full review of the Access Programme with a view to enhancing provider collaborative offer to include the Clinical Assessment Service  </a:t>
                      </a:r>
                    </a:p>
                    <a:p>
                      <a:pPr marL="528638" indent="-171450">
                        <a:buFont typeface="Arial" panose="020B0604020202020204" pitchFamily="34" charset="0"/>
                        <a:buChar char="•"/>
                      </a:pPr>
                      <a:r>
                        <a:rPr lang="en-GB" sz="1000" baseline="0">
                          <a:latin typeface="Arial" panose="020B0604020202020204" pitchFamily="34" charset="0"/>
                          <a:cs typeface="Arial" panose="020B0604020202020204" pitchFamily="34" charset="0"/>
                        </a:rPr>
                        <a:t>Full review and priority setting for Virtual Wards</a:t>
                      </a:r>
                      <a:endParaRPr lang="en-GB" sz="1000">
                        <a:latin typeface="Arial" panose="020B0604020202020204" pitchFamily="34" charset="0"/>
                        <a:cs typeface="Arial" panose="020B0604020202020204" pitchFamily="34" charset="0"/>
                      </a:endParaRPr>
                    </a:p>
                  </a:txBody>
                  <a:tcPr/>
                </a:tc>
                <a:tc>
                  <a:txBody>
                    <a:bodyPr/>
                    <a:lstStyle/>
                    <a:p>
                      <a:pPr algn="ctr"/>
                      <a:r>
                        <a:rPr lang="en-GB" sz="1000">
                          <a:latin typeface="Arial" panose="020B0604020202020204" pitchFamily="34" charset="0"/>
                          <a:cs typeface="Arial" panose="020B0604020202020204" pitchFamily="34" charset="0"/>
                        </a:rPr>
                        <a:t>A</a:t>
                      </a:r>
                    </a:p>
                  </a:txBody>
                  <a:tcPr>
                    <a:solidFill>
                      <a:srgbClr val="FFC000"/>
                    </a:solidFill>
                  </a:tcPr>
                </a:tc>
                <a:extLst>
                  <a:ext uri="{0D108BD9-81ED-4DB2-BD59-A6C34878D82A}">
                    <a16:rowId xmlns:a16="http://schemas.microsoft.com/office/drawing/2014/main" val="2264847321"/>
                  </a:ext>
                </a:extLst>
              </a:tr>
              <a:tr h="1283102">
                <a:tc>
                  <a:txBody>
                    <a:bodyPr/>
                    <a:lstStyle/>
                    <a:p>
                      <a:r>
                        <a:rPr lang="en-GB" sz="1000">
                          <a:latin typeface="Arial" panose="020B0604020202020204" pitchFamily="34" charset="0"/>
                          <a:cs typeface="Arial" panose="020B0604020202020204" pitchFamily="34" charset="0"/>
                        </a:rPr>
                        <a:t>2. Acute</a:t>
                      </a:r>
                      <a:r>
                        <a:rPr lang="en-GB" sz="1000" baseline="0">
                          <a:latin typeface="Arial" panose="020B0604020202020204" pitchFamily="34" charset="0"/>
                          <a:cs typeface="Arial" panose="020B0604020202020204" pitchFamily="34" charset="0"/>
                        </a:rPr>
                        <a:t> Hospital Flow</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Progress capital investment business case for 50 additional beds at RSUH – essential to close the peak capacity gap in winter 2023/24</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Work with UHNM on the UEC improvement programme to improve acute hospital flow and delivery the 76% ED standard, the 92% occupancy target and improve ambulance handover delays</a:t>
                      </a:r>
                      <a:endParaRPr lang="en-GB" sz="1000">
                        <a:latin typeface="Arial" panose="020B0604020202020204" pitchFamily="34" charset="0"/>
                        <a:cs typeface="Arial" panose="020B0604020202020204" pitchFamily="34" charset="0"/>
                      </a:endParaRPr>
                    </a:p>
                  </a:txBody>
                  <a:tcPr>
                    <a:solidFill>
                      <a:srgbClr val="EAEFF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a:t>
                      </a:r>
                    </a:p>
                  </a:txBody>
                  <a:tcPr>
                    <a:solidFill>
                      <a:srgbClr val="FFC000"/>
                    </a:solidFill>
                  </a:tcPr>
                </a:tc>
                <a:extLst>
                  <a:ext uri="{0D108BD9-81ED-4DB2-BD59-A6C34878D82A}">
                    <a16:rowId xmlns:a16="http://schemas.microsoft.com/office/drawing/2014/main" val="426534903"/>
                  </a:ext>
                </a:extLst>
              </a:tr>
              <a:tr h="835508">
                <a:tc>
                  <a:txBody>
                    <a:bodyPr/>
                    <a:lstStyle/>
                    <a:p>
                      <a:r>
                        <a:rPr lang="en-GB" sz="1000">
                          <a:latin typeface="Arial" panose="020B0604020202020204" pitchFamily="34" charset="0"/>
                          <a:cs typeface="Arial" panose="020B0604020202020204" pitchFamily="34" charset="0"/>
                        </a:rPr>
                        <a:t>3. Integrated</a:t>
                      </a:r>
                      <a:r>
                        <a:rPr lang="en-GB" sz="1000" baseline="0">
                          <a:latin typeface="Arial" panose="020B0604020202020204" pitchFamily="34" charset="0"/>
                          <a:cs typeface="Arial" panose="020B0604020202020204" pitchFamily="34" charset="0"/>
                        </a:rPr>
                        <a:t> Discharge Hub</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Delivery a fully integrated discharge “hub” with a single operational tasking structure and physical co-location</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Improve the discharge profile and targets and achieve a consistent 7 day service</a:t>
                      </a:r>
                      <a:endParaRPr lang="en-GB" sz="100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a:t>
                      </a:r>
                    </a:p>
                  </a:txBody>
                  <a:tcPr>
                    <a:solidFill>
                      <a:srgbClr val="FFC000"/>
                    </a:solidFill>
                  </a:tcPr>
                </a:tc>
                <a:extLst>
                  <a:ext uri="{0D108BD9-81ED-4DB2-BD59-A6C34878D82A}">
                    <a16:rowId xmlns:a16="http://schemas.microsoft.com/office/drawing/2014/main" val="2989505242"/>
                  </a:ext>
                </a:extLst>
              </a:tr>
              <a:tr h="686310">
                <a:tc>
                  <a:txBody>
                    <a:bodyPr/>
                    <a:lstStyle/>
                    <a:p>
                      <a:pPr marL="0" algn="l" defTabSz="914400" rtl="0" eaLnBrk="1" latinLnBrk="0" hangingPunct="1"/>
                      <a:r>
                        <a:rPr lang="en-GB" sz="1000">
                          <a:latin typeface="Arial" panose="020B0604020202020204" pitchFamily="34" charset="0"/>
                          <a:cs typeface="Arial" panose="020B0604020202020204" pitchFamily="34" charset="0"/>
                        </a:rPr>
                        <a:t>4. </a:t>
                      </a:r>
                      <a:r>
                        <a:rPr lang="en-GB" sz="1000" kern="1200">
                          <a:solidFill>
                            <a:schemeClr val="dk1"/>
                          </a:solidFill>
                          <a:latin typeface="Arial" panose="020B0604020202020204" pitchFamily="34" charset="0"/>
                          <a:ea typeface="+mn-ea"/>
                          <a:cs typeface="Arial" panose="020B0604020202020204" pitchFamily="34" charset="0"/>
                        </a:rPr>
                        <a:t>System Capacity and Demand</a:t>
                      </a:r>
                    </a:p>
                    <a:p>
                      <a:pPr marL="539750" indent="-184150" algn="l" defTabSz="914400" rtl="0" eaLnBrk="1" latinLnBrk="0" hangingPunct="1">
                        <a:buFont typeface="Arial" panose="020B0604020202020204" pitchFamily="34" charset="0"/>
                        <a:buChar char="•"/>
                      </a:pPr>
                      <a:r>
                        <a:rPr lang="en-GB" sz="1000" kern="1200" baseline="0">
                          <a:solidFill>
                            <a:schemeClr val="dk1"/>
                          </a:solidFill>
                          <a:latin typeface="Arial" panose="020B0604020202020204" pitchFamily="34" charset="0"/>
                          <a:ea typeface="+mn-ea"/>
                          <a:cs typeface="Arial" panose="020B0604020202020204" pitchFamily="34" charset="0"/>
                        </a:rPr>
                        <a:t>Request to NHSE for capital capacity</a:t>
                      </a:r>
                    </a:p>
                    <a:p>
                      <a:pPr marL="539750" indent="-184150" algn="l" defTabSz="914400" rtl="0" eaLnBrk="1" latinLnBrk="0" hangingPunct="1">
                        <a:buFont typeface="Arial" panose="020B0604020202020204" pitchFamily="34" charset="0"/>
                        <a:buChar char="•"/>
                      </a:pPr>
                      <a:r>
                        <a:rPr lang="en-GB" sz="1000" kern="1200" baseline="0">
                          <a:solidFill>
                            <a:schemeClr val="dk1"/>
                          </a:solidFill>
                          <a:latin typeface="Arial" panose="020B0604020202020204" pitchFamily="34" charset="0"/>
                          <a:ea typeface="+mn-ea"/>
                          <a:cs typeface="Arial" panose="020B0604020202020204" pitchFamily="34" charset="0"/>
                        </a:rPr>
                        <a:t>50 beds at RSUH</a:t>
                      </a:r>
                    </a:p>
                    <a:p>
                      <a:pPr marL="539750" indent="-184150" algn="l" defTabSz="914400" rtl="0" eaLnBrk="1" latinLnBrk="0" hangingPunct="1">
                        <a:buFont typeface="Arial" panose="020B0604020202020204" pitchFamily="34" charset="0"/>
                        <a:buChar char="•"/>
                      </a:pPr>
                      <a:r>
                        <a:rPr lang="en-GB" sz="1000" kern="1200" baseline="0">
                          <a:solidFill>
                            <a:schemeClr val="dk1"/>
                          </a:solidFill>
                          <a:latin typeface="Arial" panose="020B0604020202020204" pitchFamily="34" charset="0"/>
                          <a:ea typeface="+mn-ea"/>
                          <a:cs typeface="Arial" panose="020B0604020202020204" pitchFamily="34" charset="0"/>
                        </a:rPr>
                        <a:t>Haywood D2A reconfiguration</a:t>
                      </a:r>
                    </a:p>
                  </a:txBody>
                  <a:tcPr>
                    <a:solidFill>
                      <a:srgbClr val="EAEFF7"/>
                    </a:solidFill>
                  </a:tcPr>
                </a:tc>
                <a:tc>
                  <a:txBody>
                    <a:bodyPr/>
                    <a:lstStyle/>
                    <a:p>
                      <a:pPr algn="ctr"/>
                      <a:r>
                        <a:rPr lang="en-GB" sz="1000">
                          <a:solidFill>
                            <a:schemeClr val="tx1"/>
                          </a:solidFill>
                          <a:latin typeface="Arial" panose="020B0604020202020204" pitchFamily="34" charset="0"/>
                          <a:cs typeface="Arial" panose="020B0604020202020204" pitchFamily="34" charset="0"/>
                        </a:rPr>
                        <a:t>R</a:t>
                      </a:r>
                    </a:p>
                  </a:txBody>
                  <a:tcPr>
                    <a:solidFill>
                      <a:srgbClr val="FF0000"/>
                    </a:solidFill>
                  </a:tcPr>
                </a:tc>
                <a:extLst>
                  <a:ext uri="{0D108BD9-81ED-4DB2-BD59-A6C34878D82A}">
                    <a16:rowId xmlns:a16="http://schemas.microsoft.com/office/drawing/2014/main" val="456960009"/>
                  </a:ext>
                </a:extLst>
              </a:tr>
              <a:tr h="238717">
                <a:tc>
                  <a:txBody>
                    <a:bodyPr/>
                    <a:lstStyle/>
                    <a:p>
                      <a:r>
                        <a:rPr lang="en-GB" sz="1000">
                          <a:latin typeface="Arial" panose="020B0604020202020204" pitchFamily="34" charset="0"/>
                          <a:cs typeface="Arial" panose="020B0604020202020204" pitchFamily="34" charset="0"/>
                        </a:rPr>
                        <a:t>5. Frailty</a:t>
                      </a:r>
                    </a:p>
                  </a:txBody>
                  <a:tcP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ELF Portfolio</a:t>
                      </a:r>
                    </a:p>
                  </a:txBody>
                  <a:tcPr>
                    <a:solidFill>
                      <a:schemeClr val="accent3">
                        <a:lumMod val="60000"/>
                        <a:lumOff val="40000"/>
                      </a:schemeClr>
                    </a:solidFill>
                  </a:tcPr>
                </a:tc>
                <a:extLst>
                  <a:ext uri="{0D108BD9-81ED-4DB2-BD59-A6C34878D82A}">
                    <a16:rowId xmlns:a16="http://schemas.microsoft.com/office/drawing/2014/main" val="3570081427"/>
                  </a:ext>
                </a:extLst>
              </a:tr>
              <a:tr h="238717">
                <a:tc>
                  <a:txBody>
                    <a:bodyPr/>
                    <a:lstStyle/>
                    <a:p>
                      <a:r>
                        <a:rPr lang="en-GB" sz="1000">
                          <a:latin typeface="Arial" panose="020B0604020202020204" pitchFamily="34" charset="0"/>
                          <a:cs typeface="Arial" panose="020B0604020202020204" pitchFamily="34" charset="0"/>
                        </a:rPr>
                        <a:t>6. En</a:t>
                      </a:r>
                      <a:r>
                        <a:rPr lang="en-GB" sz="1000" baseline="0">
                          <a:latin typeface="Arial" panose="020B0604020202020204" pitchFamily="34" charset="0"/>
                          <a:cs typeface="Arial" panose="020B0604020202020204" pitchFamily="34" charset="0"/>
                        </a:rPr>
                        <a:t>d of Life Pathways</a:t>
                      </a:r>
                      <a:endParaRPr lang="en-GB" sz="1000">
                        <a:latin typeface="Arial" panose="020B0604020202020204" pitchFamily="34" charset="0"/>
                        <a:cs typeface="Arial" panose="020B0604020202020204" pitchFamily="34" charset="0"/>
                      </a:endParaRPr>
                    </a:p>
                  </a:txBody>
                  <a:tcP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ELF Portfolio</a:t>
                      </a:r>
                    </a:p>
                  </a:txBody>
                  <a:tcPr>
                    <a:solidFill>
                      <a:schemeClr val="accent3">
                        <a:lumMod val="60000"/>
                        <a:lumOff val="40000"/>
                      </a:schemeClr>
                    </a:solidFill>
                  </a:tcPr>
                </a:tc>
                <a:extLst>
                  <a:ext uri="{0D108BD9-81ED-4DB2-BD59-A6C34878D82A}">
                    <a16:rowId xmlns:a16="http://schemas.microsoft.com/office/drawing/2014/main" val="2739926941"/>
                  </a:ext>
                </a:extLst>
              </a:tr>
              <a:tr h="835508">
                <a:tc>
                  <a:txBody>
                    <a:bodyPr/>
                    <a:lstStyle/>
                    <a:p>
                      <a:r>
                        <a:rPr lang="en-GB" sz="1000">
                          <a:latin typeface="Arial" panose="020B0604020202020204" pitchFamily="34" charset="0"/>
                          <a:cs typeface="Arial" panose="020B0604020202020204" pitchFamily="34" charset="0"/>
                        </a:rPr>
                        <a:t>7. Primary</a:t>
                      </a:r>
                      <a:r>
                        <a:rPr lang="en-GB" sz="1000" baseline="0">
                          <a:latin typeface="Arial" panose="020B0604020202020204" pitchFamily="34" charset="0"/>
                          <a:cs typeface="Arial" panose="020B0604020202020204" pitchFamily="34" charset="0"/>
                        </a:rPr>
                        <a:t> Care Access</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Enhanced Access</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Digital</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Care Navigation</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Same Day Access</a:t>
                      </a:r>
                    </a:p>
                  </a:txBody>
                  <a:tcP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Primary Care Portfolio</a:t>
                      </a:r>
                    </a:p>
                  </a:txBody>
                  <a:tcPr>
                    <a:solidFill>
                      <a:schemeClr val="accent3">
                        <a:lumMod val="60000"/>
                        <a:lumOff val="40000"/>
                      </a:schemeClr>
                    </a:solidFill>
                  </a:tcPr>
                </a:tc>
                <a:extLst>
                  <a:ext uri="{0D108BD9-81ED-4DB2-BD59-A6C34878D82A}">
                    <a16:rowId xmlns:a16="http://schemas.microsoft.com/office/drawing/2014/main" val="3503135180"/>
                  </a:ext>
                </a:extLst>
              </a:tr>
              <a:tr h="387914">
                <a:tc>
                  <a:txBody>
                    <a:bodyPr/>
                    <a:lstStyle/>
                    <a:p>
                      <a:r>
                        <a:rPr lang="en-GB" sz="1000">
                          <a:latin typeface="Arial" panose="020B0604020202020204" pitchFamily="34" charset="0"/>
                          <a:cs typeface="Arial" panose="020B0604020202020204" pitchFamily="34" charset="0"/>
                        </a:rPr>
                        <a:t>8.</a:t>
                      </a:r>
                      <a:r>
                        <a:rPr lang="en-GB" sz="1000" baseline="0">
                          <a:latin typeface="Arial" panose="020B0604020202020204" pitchFamily="34" charset="0"/>
                          <a:cs typeface="Arial" panose="020B0604020202020204" pitchFamily="34" charset="0"/>
                        </a:rPr>
                        <a:t> Mental Health Crisis Care Pathways</a:t>
                      </a:r>
                    </a:p>
                    <a:p>
                      <a:pPr marL="541338" indent="-184150">
                        <a:buFont typeface="Arial" panose="020B0604020202020204" pitchFamily="34" charset="0"/>
                        <a:buChar char="•"/>
                      </a:pPr>
                      <a:r>
                        <a:rPr lang="en-GB" sz="1000" baseline="0">
                          <a:latin typeface="Arial" panose="020B0604020202020204" pitchFamily="34" charset="0"/>
                          <a:cs typeface="Arial" panose="020B0604020202020204" pitchFamily="34" charset="0"/>
                        </a:rPr>
                        <a:t>Mental Health Response Vehicle – available during Q3</a:t>
                      </a:r>
                      <a:endParaRPr lang="en-GB" sz="1000">
                        <a:latin typeface="Arial" panose="020B0604020202020204" pitchFamily="34" charset="0"/>
                        <a:cs typeface="Arial" panose="020B0604020202020204" pitchFamily="34" charset="0"/>
                      </a:endParaRPr>
                    </a:p>
                  </a:txBody>
                  <a:tcPr>
                    <a:solidFill>
                      <a:schemeClr val="accent3">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Mental Health Portfolio</a:t>
                      </a:r>
                    </a:p>
                  </a:txBody>
                  <a:tcPr>
                    <a:solidFill>
                      <a:schemeClr val="accent3">
                        <a:lumMod val="60000"/>
                        <a:lumOff val="40000"/>
                      </a:schemeClr>
                    </a:solidFill>
                  </a:tcPr>
                </a:tc>
                <a:extLst>
                  <a:ext uri="{0D108BD9-81ED-4DB2-BD59-A6C34878D82A}">
                    <a16:rowId xmlns:a16="http://schemas.microsoft.com/office/drawing/2014/main" val="3984610634"/>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436029857"/>
              </p:ext>
            </p:extLst>
          </p:nvPr>
        </p:nvGraphicFramePr>
        <p:xfrm>
          <a:off x="5771835" y="600994"/>
          <a:ext cx="6280711" cy="487680"/>
        </p:xfrm>
        <a:graphic>
          <a:graphicData uri="http://schemas.openxmlformats.org/drawingml/2006/table">
            <a:tbl>
              <a:tblPr firstRow="1" bandRow="1">
                <a:tableStyleId>{5C22544A-7EE6-4342-B048-85BDC9FD1C3A}</a:tableStyleId>
              </a:tblPr>
              <a:tblGrid>
                <a:gridCol w="5131685">
                  <a:extLst>
                    <a:ext uri="{9D8B030D-6E8A-4147-A177-3AD203B41FA5}">
                      <a16:colId xmlns:a16="http://schemas.microsoft.com/office/drawing/2014/main" val="3115241511"/>
                    </a:ext>
                  </a:extLst>
                </a:gridCol>
                <a:gridCol w="1149026">
                  <a:extLst>
                    <a:ext uri="{9D8B030D-6E8A-4147-A177-3AD203B41FA5}">
                      <a16:colId xmlns:a16="http://schemas.microsoft.com/office/drawing/2014/main" val="457782981"/>
                    </a:ext>
                  </a:extLst>
                </a:gridCol>
              </a:tblGrid>
              <a:tr h="180000">
                <a:tc>
                  <a:txBody>
                    <a:bodyPr/>
                    <a:lstStyle/>
                    <a:p>
                      <a:r>
                        <a:rPr lang="en-GB" sz="1000">
                          <a:latin typeface="Arial" panose="020B0604020202020204" pitchFamily="34" charset="0"/>
                          <a:cs typeface="Arial" panose="020B0604020202020204" pitchFamily="34" charset="0"/>
                        </a:rPr>
                        <a:t>PROVIDER COLLABORATIVE OPPORTUNITIES</a:t>
                      </a:r>
                    </a:p>
                  </a:txBody>
                  <a:tcPr marL="36000" marR="36000" marT="36000" marB="36000"/>
                </a:tc>
                <a:tc>
                  <a:txBody>
                    <a:bodyPr/>
                    <a:lstStyle/>
                    <a:p>
                      <a:r>
                        <a:rPr lang="en-GB" sz="10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180000">
                <a:tc>
                  <a:txBody>
                    <a:bodyPr/>
                    <a:lstStyle/>
                    <a:p>
                      <a:r>
                        <a:rPr lang="en-GB" sz="1000">
                          <a:latin typeface="Arial" panose="020B0604020202020204" pitchFamily="34" charset="0"/>
                          <a:cs typeface="Arial" panose="020B0604020202020204" pitchFamily="34" charset="0"/>
                        </a:rPr>
                        <a:t>Acute Care at Home (incorporating CRIS, Falls Management and Virtual Wards)</a:t>
                      </a:r>
                    </a:p>
                  </a:txBody>
                  <a:tcPr/>
                </a:tc>
                <a:tc>
                  <a:txBody>
                    <a:bodyPr/>
                    <a:lstStyle/>
                    <a:p>
                      <a:r>
                        <a:rPr lang="en-GB" sz="1000">
                          <a:latin typeface="Arial" panose="020B0604020202020204" pitchFamily="34" charset="0"/>
                          <a:cs typeface="Arial" panose="020B0604020202020204" pitchFamily="34" charset="0"/>
                        </a:rPr>
                        <a:t>Stage 3</a:t>
                      </a:r>
                    </a:p>
                  </a:txBody>
                  <a:tcPr>
                    <a:solidFill>
                      <a:srgbClr val="92D050"/>
                    </a:solidFill>
                  </a:tcPr>
                </a:tc>
                <a:extLst>
                  <a:ext uri="{0D108BD9-81ED-4DB2-BD59-A6C34878D82A}">
                    <a16:rowId xmlns:a16="http://schemas.microsoft.com/office/drawing/2014/main" val="226484732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748413370"/>
              </p:ext>
            </p:extLst>
          </p:nvPr>
        </p:nvGraphicFramePr>
        <p:xfrm>
          <a:off x="5771834" y="1807334"/>
          <a:ext cx="6280711" cy="2244000"/>
        </p:xfrm>
        <a:graphic>
          <a:graphicData uri="http://schemas.openxmlformats.org/drawingml/2006/table">
            <a:tbl>
              <a:tblPr firstRow="1" bandRow="1">
                <a:tableStyleId>{5C22544A-7EE6-4342-B048-85BDC9FD1C3A}</a:tableStyleId>
              </a:tblPr>
              <a:tblGrid>
                <a:gridCol w="5131684">
                  <a:extLst>
                    <a:ext uri="{9D8B030D-6E8A-4147-A177-3AD203B41FA5}">
                      <a16:colId xmlns:a16="http://schemas.microsoft.com/office/drawing/2014/main" val="3115241511"/>
                    </a:ext>
                  </a:extLst>
                </a:gridCol>
                <a:gridCol w="1149027">
                  <a:extLst>
                    <a:ext uri="{9D8B030D-6E8A-4147-A177-3AD203B41FA5}">
                      <a16:colId xmlns:a16="http://schemas.microsoft.com/office/drawing/2014/main" val="457782981"/>
                    </a:ext>
                  </a:extLst>
                </a:gridCol>
              </a:tblGrid>
              <a:tr h="223200">
                <a:tc>
                  <a:txBody>
                    <a:bodyPr/>
                    <a:lstStyle/>
                    <a:p>
                      <a:r>
                        <a:rPr lang="en-GB" sz="1000">
                          <a:latin typeface="Arial" panose="020B0604020202020204" pitchFamily="34" charset="0"/>
                          <a:cs typeface="Arial" panose="020B0604020202020204" pitchFamily="34" charset="0"/>
                        </a:rPr>
                        <a:t>STRATEGIC TRANSFORMATION PRIORITIES – UEC Portfolio</a:t>
                      </a:r>
                    </a:p>
                  </a:txBody>
                  <a:tcPr marL="36000" marR="36000" marT="36000" marB="36000"/>
                </a:tc>
                <a:tc>
                  <a:txBody>
                    <a:bodyPr/>
                    <a:lstStyle/>
                    <a:p>
                      <a:r>
                        <a:rPr lang="en-GB" sz="1000">
                          <a:latin typeface="Arial" panose="020B0604020202020204" pitchFamily="34" charset="0"/>
                          <a:cs typeface="Arial" panose="020B0604020202020204" pitchFamily="34" charset="0"/>
                        </a:rPr>
                        <a:t>RAG STATUS</a:t>
                      </a:r>
                    </a:p>
                  </a:txBody>
                  <a:tcPr marL="36000" marR="36000" marT="36000" marB="36000"/>
                </a:tc>
                <a:extLst>
                  <a:ext uri="{0D108BD9-81ED-4DB2-BD59-A6C34878D82A}">
                    <a16:rowId xmlns:a16="http://schemas.microsoft.com/office/drawing/2014/main" val="386899906"/>
                  </a:ext>
                </a:extLst>
              </a:tr>
              <a:tr h="223200">
                <a:tc gridSpan="2">
                  <a:txBody>
                    <a:bodyPr/>
                    <a:lstStyle/>
                    <a:p>
                      <a:r>
                        <a:rPr lang="en-GB" sz="1000" b="1">
                          <a:latin typeface="Arial" panose="020B0604020202020204" pitchFamily="34" charset="0"/>
                          <a:cs typeface="Arial" panose="020B0604020202020204" pitchFamily="34" charset="0"/>
                        </a:rPr>
                        <a:t>Urgent Treatment Centres </a:t>
                      </a:r>
                    </a:p>
                  </a:txBody>
                  <a:tcPr marL="36000" marR="36000" marT="36000" marB="36000"/>
                </a:tc>
                <a:tc hMerge="1">
                  <a:txBody>
                    <a:bodyPr/>
                    <a:lstStyle/>
                    <a:p>
                      <a:endParaRPr lang="en-GB" sz="12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44823975"/>
                  </a:ext>
                </a:extLst>
              </a:tr>
              <a:tr h="223200">
                <a:tc>
                  <a:txBody>
                    <a:bodyPr/>
                    <a:lstStyle/>
                    <a:p>
                      <a:r>
                        <a:rPr lang="en-GB" sz="1000">
                          <a:latin typeface="Arial" panose="020B0604020202020204" pitchFamily="34" charset="0"/>
                          <a:cs typeface="Arial" panose="020B0604020202020204" pitchFamily="34" charset="0"/>
                        </a:rPr>
                        <a:t>Technical event to refine shortlist – Aug/Sept</a:t>
                      </a:r>
                    </a:p>
                  </a:txBody>
                  <a:tcPr marL="36000" marR="36000" marT="36000" marB="36000"/>
                </a:tc>
                <a:tc>
                  <a:txBody>
                    <a:bodyPr/>
                    <a:lstStyle/>
                    <a:p>
                      <a:r>
                        <a:rPr lang="en-GB" sz="1000">
                          <a:latin typeface="Arial" panose="020B0604020202020204" pitchFamily="34" charset="0"/>
                          <a:cs typeface="Arial" panose="020B0604020202020204" pitchFamily="34" charset="0"/>
                        </a:rPr>
                        <a:t>On Track</a:t>
                      </a:r>
                    </a:p>
                  </a:txBody>
                  <a:tcPr marL="36000" marR="36000" marT="36000" marB="36000">
                    <a:solidFill>
                      <a:srgbClr val="92D050"/>
                    </a:solidFill>
                  </a:tcPr>
                </a:tc>
                <a:extLst>
                  <a:ext uri="{0D108BD9-81ED-4DB2-BD59-A6C34878D82A}">
                    <a16:rowId xmlns:a16="http://schemas.microsoft.com/office/drawing/2014/main" val="2264847321"/>
                  </a:ext>
                </a:extLst>
              </a:tr>
              <a:tr h="223200">
                <a:tc>
                  <a:txBody>
                    <a:bodyPr/>
                    <a:lstStyle/>
                    <a:p>
                      <a:r>
                        <a:rPr lang="en-GB" sz="1000">
                          <a:latin typeface="Arial" panose="020B0604020202020204" pitchFamily="34" charset="0"/>
                          <a:cs typeface="Arial" panose="020B0604020202020204" pitchFamily="34" charset="0"/>
                        </a:rPr>
                        <a:t>Develop Case for Change – mid September</a:t>
                      </a:r>
                    </a:p>
                  </a:txBody>
                  <a:tcPr marL="36000" marR="36000" marT="36000" marB="36000"/>
                </a:tc>
                <a:tc>
                  <a:txBody>
                    <a:bodyPr/>
                    <a:lstStyle/>
                    <a:p>
                      <a:r>
                        <a:rPr lang="en-GB" sz="1000">
                          <a:latin typeface="Arial" panose="020B0604020202020204" pitchFamily="34" charset="0"/>
                          <a:cs typeface="Arial" panose="020B0604020202020204" pitchFamily="34" charset="0"/>
                        </a:rPr>
                        <a:t>On Track</a:t>
                      </a:r>
                    </a:p>
                  </a:txBody>
                  <a:tcPr marL="36000" marR="36000" marT="36000" marB="36000">
                    <a:solidFill>
                      <a:srgbClr val="92D050"/>
                    </a:solidFill>
                  </a:tcPr>
                </a:tc>
                <a:extLst>
                  <a:ext uri="{0D108BD9-81ED-4DB2-BD59-A6C34878D82A}">
                    <a16:rowId xmlns:a16="http://schemas.microsoft.com/office/drawing/2014/main" val="3703289436"/>
                  </a:ext>
                </a:extLst>
              </a:tr>
              <a:tr h="223200">
                <a:tc>
                  <a:txBody>
                    <a:bodyPr/>
                    <a:lstStyle/>
                    <a:p>
                      <a:r>
                        <a:rPr lang="en-GB" sz="1000">
                          <a:latin typeface="Arial" panose="020B0604020202020204" pitchFamily="34" charset="0"/>
                          <a:cs typeface="Arial" panose="020B0604020202020204" pitchFamily="34" charset="0"/>
                        </a:rPr>
                        <a:t>NHSE Stage 1 Assurance Meeting – 14</a:t>
                      </a:r>
                      <a:r>
                        <a:rPr lang="en-GB" sz="1000" baseline="30000">
                          <a:latin typeface="Arial" panose="020B0604020202020204" pitchFamily="34" charset="0"/>
                          <a:cs typeface="Arial" panose="020B0604020202020204" pitchFamily="34" charset="0"/>
                        </a:rPr>
                        <a:t>th</a:t>
                      </a:r>
                      <a:r>
                        <a:rPr lang="en-GB" sz="1000">
                          <a:latin typeface="Arial" panose="020B0604020202020204" pitchFamily="34" charset="0"/>
                          <a:cs typeface="Arial" panose="020B0604020202020204" pitchFamily="34" charset="0"/>
                        </a:rPr>
                        <a:t> September</a:t>
                      </a:r>
                    </a:p>
                  </a:txBody>
                  <a:tcPr marL="36000" marR="36000" marT="36000" marB="36000"/>
                </a:tc>
                <a:tc>
                  <a:txBody>
                    <a:bodyPr/>
                    <a:lstStyle/>
                    <a:p>
                      <a:r>
                        <a:rPr lang="en-GB" sz="1000">
                          <a:latin typeface="Arial" panose="020B0604020202020204" pitchFamily="34" charset="0"/>
                          <a:cs typeface="Arial" panose="020B0604020202020204" pitchFamily="34" charset="0"/>
                        </a:rPr>
                        <a:t>On Track</a:t>
                      </a:r>
                    </a:p>
                  </a:txBody>
                  <a:tcPr marL="36000" marR="36000" marT="36000" marB="36000">
                    <a:solidFill>
                      <a:srgbClr val="92D050"/>
                    </a:solidFill>
                  </a:tcPr>
                </a:tc>
                <a:extLst>
                  <a:ext uri="{0D108BD9-81ED-4DB2-BD59-A6C34878D82A}">
                    <a16:rowId xmlns:a16="http://schemas.microsoft.com/office/drawing/2014/main" val="426534903"/>
                  </a:ext>
                </a:extLst>
              </a:tr>
              <a:tr h="223200">
                <a:tc gridSpan="2">
                  <a:txBody>
                    <a:bodyPr/>
                    <a:lstStyle/>
                    <a:p>
                      <a:r>
                        <a:rPr lang="en-GB" sz="1000" b="1">
                          <a:latin typeface="Arial" panose="020B0604020202020204" pitchFamily="34" charset="0"/>
                          <a:cs typeface="Arial" panose="020B0604020202020204" pitchFamily="34" charset="0"/>
                        </a:rPr>
                        <a:t>Cannock Transformation Programme</a:t>
                      </a:r>
                    </a:p>
                  </a:txBody>
                  <a:tcPr marL="36000" marR="36000" marT="36000" marB="36000"/>
                </a:tc>
                <a:tc hMerge="1">
                  <a:txBody>
                    <a:bodyPr/>
                    <a:lstStyle/>
                    <a:p>
                      <a:endParaRPr lang="en-GB" sz="12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332363691"/>
                  </a:ext>
                </a:extLst>
              </a:tr>
              <a:tr h="223200">
                <a:tc>
                  <a:txBody>
                    <a:bodyPr/>
                    <a:lstStyle/>
                    <a:p>
                      <a:r>
                        <a:rPr lang="en-GB" sz="1000">
                          <a:latin typeface="Arial" panose="020B0604020202020204" pitchFamily="34" charset="0"/>
                          <a:cs typeface="Arial" panose="020B0604020202020204" pitchFamily="34" charset="0"/>
                        </a:rPr>
                        <a:t>Feasibility of relocation of GP practices</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On Track</a:t>
                      </a:r>
                    </a:p>
                  </a:txBody>
                  <a:tcPr marL="36000" marR="36000" marT="36000" marB="36000">
                    <a:solidFill>
                      <a:srgbClr val="92D050"/>
                    </a:solidFill>
                  </a:tcPr>
                </a:tc>
                <a:extLst>
                  <a:ext uri="{0D108BD9-81ED-4DB2-BD59-A6C34878D82A}">
                    <a16:rowId xmlns:a16="http://schemas.microsoft.com/office/drawing/2014/main" val="3847586927"/>
                  </a:ext>
                </a:extLst>
              </a:tr>
              <a:tr h="223200">
                <a:tc>
                  <a:txBody>
                    <a:bodyPr/>
                    <a:lstStyle/>
                    <a:p>
                      <a:r>
                        <a:rPr lang="en-GB" sz="1000">
                          <a:latin typeface="Arial" panose="020B0604020202020204" pitchFamily="34" charset="0"/>
                          <a:cs typeface="Arial" panose="020B0604020202020204" pitchFamily="34" charset="0"/>
                        </a:rPr>
                        <a:t>Feasibility of relocation of MRI Scanner</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On Track</a:t>
                      </a:r>
                    </a:p>
                  </a:txBody>
                  <a:tcPr marL="36000" marR="36000" marT="36000" marB="36000">
                    <a:solidFill>
                      <a:srgbClr val="92D050"/>
                    </a:solidFill>
                  </a:tcPr>
                </a:tc>
                <a:extLst>
                  <a:ext uri="{0D108BD9-81ED-4DB2-BD59-A6C34878D82A}">
                    <a16:rowId xmlns:a16="http://schemas.microsoft.com/office/drawing/2014/main" val="2615661384"/>
                  </a:ext>
                </a:extLst>
              </a:tr>
              <a:tr h="223200">
                <a:tc>
                  <a:txBody>
                    <a:bodyPr/>
                    <a:lstStyle/>
                    <a:p>
                      <a:r>
                        <a:rPr lang="en-GB" sz="1000">
                          <a:latin typeface="Arial" panose="020B0604020202020204" pitchFamily="34" charset="0"/>
                          <a:cs typeface="Arial" panose="020B0604020202020204" pitchFamily="34" charset="0"/>
                        </a:rPr>
                        <a:t>Feasibility of relocation of Community Services</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On Track</a:t>
                      </a:r>
                    </a:p>
                  </a:txBody>
                  <a:tcPr marL="36000" marR="36000" marT="36000" marB="36000">
                    <a:solidFill>
                      <a:srgbClr val="92D050"/>
                    </a:solidFill>
                  </a:tcPr>
                </a:tc>
                <a:extLst>
                  <a:ext uri="{0D108BD9-81ED-4DB2-BD59-A6C34878D82A}">
                    <a16:rowId xmlns:a16="http://schemas.microsoft.com/office/drawing/2014/main" val="1826802858"/>
                  </a:ext>
                </a:extLst>
              </a:tr>
              <a:tr h="223200">
                <a:tc>
                  <a:txBody>
                    <a:bodyPr/>
                    <a:lstStyle/>
                    <a:p>
                      <a:r>
                        <a:rPr lang="en-GB" sz="1000">
                          <a:latin typeface="Arial" panose="020B0604020202020204" pitchFamily="34" charset="0"/>
                          <a:cs typeface="Arial" panose="020B0604020202020204" pitchFamily="34" charset="0"/>
                        </a:rPr>
                        <a:t>Implement temporary building – due November 2023</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On Track</a:t>
                      </a:r>
                    </a:p>
                  </a:txBody>
                  <a:tcPr marL="36000" marR="36000" marT="36000" marB="36000">
                    <a:solidFill>
                      <a:srgbClr val="92D050"/>
                    </a:solidFill>
                  </a:tcPr>
                </a:tc>
                <a:extLst>
                  <a:ext uri="{0D108BD9-81ED-4DB2-BD59-A6C34878D82A}">
                    <a16:rowId xmlns:a16="http://schemas.microsoft.com/office/drawing/2014/main" val="2064967737"/>
                  </a:ext>
                </a:extLst>
              </a:tr>
            </a:tbl>
          </a:graphicData>
        </a:graphic>
      </p:graphicFrame>
    </p:spTree>
    <p:extLst>
      <p:ext uri="{BB962C8B-B14F-4D97-AF65-F5344CB8AC3E}">
        <p14:creationId xmlns:p14="http://schemas.microsoft.com/office/powerpoint/2010/main" val="14664947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a:xfrm>
            <a:off x="360000" y="36000"/>
            <a:ext cx="10515600" cy="360000"/>
          </a:xfrm>
          <a:prstGeom prst="rect">
            <a:avLst/>
          </a:prstGeom>
          <a:noFill/>
          <a:ln>
            <a:noFill/>
            <a:prstDash/>
          </a:ln>
          <a:effectLst/>
        </p:spPr>
        <p:txBody>
          <a:bodyPr rot="0" spcFirstLastPara="0" vertOverflow="overflow" horzOverflow="overflow" vert="horz" wrap="square" lIns="36000" tIns="36000" rIns="36000" bIns="36000" numCol="1" spcCol="0" rtlCol="0" fromWordArt="0" anchor="t"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000" b="1" i="0" u="none" strike="noStrike" kern="1200" cap="none" spc="0" normalizeH="0" baseline="0" noProof="0">
                <a:ln>
                  <a:noFill/>
                </a:ln>
                <a:solidFill>
                  <a:schemeClr val="accent1"/>
                </a:solidFill>
                <a:effectLst/>
                <a:uLnTx/>
                <a:uFillTx/>
                <a:latin typeface="+mj-lt"/>
                <a:ea typeface="+mj-ea"/>
                <a:cs typeface="+mj-cs"/>
              </a:rPr>
              <a:t>UEC P</a:t>
            </a:r>
            <a:r>
              <a:rPr kumimoji="0" lang="en-GB" sz="2000" b="1" i="0" u="none" strike="noStrike" kern="1200" cap="none" spc="0" normalizeH="0" baseline="0" noProof="0">
                <a:ln>
                  <a:noFill/>
                </a:ln>
                <a:solidFill>
                  <a:srgbClr val="0D66BC"/>
                </a:solidFill>
                <a:effectLst/>
                <a:uLnTx/>
                <a:uFillTx/>
                <a:latin typeface="+mj-lt"/>
                <a:ea typeface="+mj-ea"/>
                <a:cs typeface="+mj-cs"/>
              </a:rPr>
              <a:t>ortfo</a:t>
            </a:r>
            <a:r>
              <a:rPr kumimoji="0" lang="en-GB" sz="2000" b="1" i="0" u="none" strike="noStrike" kern="1200" cap="none" spc="0" normalizeH="0" baseline="0" noProof="0">
                <a:ln>
                  <a:noFill/>
                </a:ln>
                <a:solidFill>
                  <a:schemeClr val="accent1"/>
                </a:solidFill>
                <a:effectLst/>
                <a:uLnTx/>
                <a:uFillTx/>
                <a:latin typeface="+mj-lt"/>
                <a:ea typeface="+mj-ea"/>
                <a:cs typeface="+mj-cs"/>
              </a:rPr>
              <a:t>lio – Key Dashboard Metrics </a:t>
            </a:r>
          </a:p>
        </p:txBody>
      </p:sp>
      <p:pic>
        <p:nvPicPr>
          <p:cNvPr id="5" name="Picture 4" descr="Table of urgent care indicators and performance for each month from April 2023 to March 2024.">
            <a:extLst>
              <a:ext uri="{FF2B5EF4-FFF2-40B4-BE49-F238E27FC236}">
                <a16:creationId xmlns:a16="http://schemas.microsoft.com/office/drawing/2014/main" id="{1834C91B-D5D9-BCC0-B06E-41FEA7234F49}"/>
              </a:ext>
            </a:extLst>
          </p:cNvPr>
          <p:cNvPicPr>
            <a:picLocks noChangeAspect="1"/>
          </p:cNvPicPr>
          <p:nvPr/>
        </p:nvPicPr>
        <p:blipFill>
          <a:blip r:embed="rId3"/>
          <a:stretch>
            <a:fillRect/>
          </a:stretch>
        </p:blipFill>
        <p:spPr>
          <a:xfrm>
            <a:off x="838200" y="396000"/>
            <a:ext cx="10546056" cy="3569713"/>
          </a:xfrm>
          <a:prstGeom prst="rect">
            <a:avLst/>
          </a:prstGeom>
        </p:spPr>
      </p:pic>
      <p:sp>
        <p:nvSpPr>
          <p:cNvPr id="2" name="TextBox 1">
            <a:extLst>
              <a:ext uri="{FF2B5EF4-FFF2-40B4-BE49-F238E27FC236}">
                <a16:creationId xmlns:a16="http://schemas.microsoft.com/office/drawing/2014/main" id="{C2B03CDE-8701-F8F3-FDF7-A0874EC92F9E}"/>
              </a:ext>
            </a:extLst>
          </p:cNvPr>
          <p:cNvSpPr txBox="1"/>
          <p:nvPr/>
        </p:nvSpPr>
        <p:spPr>
          <a:xfrm>
            <a:off x="838200" y="4662206"/>
            <a:ext cx="10515600" cy="1615827"/>
          </a:xfrm>
          <a:prstGeom prst="rect">
            <a:avLst/>
          </a:prstGeom>
          <a:noFill/>
          <a:ln>
            <a:solidFill>
              <a:schemeClr val="tx1"/>
            </a:solidFill>
          </a:ln>
        </p:spPr>
        <p:txBody>
          <a:bodyPr wrap="square" lIns="91440" tIns="45720" rIns="91440" bIns="45720" rtlCol="0" anchor="t">
            <a:spAutoFit/>
          </a:bodyPr>
          <a:lstStyle/>
          <a:p>
            <a:r>
              <a:rPr lang="en-GB" sz="1100" b="1">
                <a:latin typeface="Arial"/>
                <a:cs typeface="Arial"/>
              </a:rPr>
              <a:t>Summary</a:t>
            </a:r>
          </a:p>
          <a:p>
            <a:pPr marL="171450" indent="-171450">
              <a:buFont typeface="Arial" panose="020B0604020202020204" pitchFamily="34" charset="0"/>
              <a:buChar char="•"/>
            </a:pPr>
            <a:r>
              <a:rPr lang="en-GB" sz="1100">
                <a:solidFill>
                  <a:schemeClr val="accent1"/>
                </a:solidFill>
                <a:effectLst/>
                <a:latin typeface="Arial"/>
                <a:cs typeface="Arial"/>
              </a:rPr>
              <a:t>Emergency Department (ED) Attendances</a:t>
            </a:r>
            <a:r>
              <a:rPr lang="en-GB" sz="1100">
                <a:effectLst/>
                <a:latin typeface="Arial"/>
                <a:cs typeface="Arial"/>
              </a:rPr>
              <a:t> reduced by </a:t>
            </a:r>
            <a:r>
              <a:rPr lang="en-GB" sz="1100">
                <a:latin typeface="Arial"/>
                <a:cs typeface="Arial"/>
              </a:rPr>
              <a:t>4.4</a:t>
            </a:r>
            <a:r>
              <a:rPr lang="en-GB" sz="1100">
                <a:effectLst/>
                <a:latin typeface="Arial"/>
                <a:cs typeface="Arial"/>
              </a:rPr>
              <a:t>% over the previous month and were 3.4% below the plan.</a:t>
            </a:r>
          </a:p>
          <a:p>
            <a:pPr marL="171450" indent="-171450">
              <a:buFont typeface="Arial" panose="020B0604020202020204" pitchFamily="34" charset="0"/>
              <a:buChar char="•"/>
            </a:pPr>
            <a:r>
              <a:rPr lang="en-GB" sz="1100">
                <a:solidFill>
                  <a:schemeClr val="accent1"/>
                </a:solidFill>
                <a:effectLst/>
                <a:latin typeface="Arial"/>
                <a:cs typeface="Arial"/>
              </a:rPr>
              <a:t>4 hour </a:t>
            </a:r>
            <a:r>
              <a:rPr lang="en-GB" sz="1100">
                <a:effectLst/>
                <a:latin typeface="Arial"/>
                <a:cs typeface="Arial"/>
              </a:rPr>
              <a:t>ED Performance increased despite continuing high levels of Emergency Admission.</a:t>
            </a:r>
            <a:r>
              <a:rPr lang="en-GB" sz="1100">
                <a:latin typeface="Arial"/>
                <a:cs typeface="Arial"/>
              </a:rPr>
              <a:t> </a:t>
            </a:r>
          </a:p>
          <a:p>
            <a:pPr marL="171450" indent="-171450">
              <a:buFont typeface="Arial" panose="020B0604020202020204" pitchFamily="34" charset="0"/>
              <a:buChar char="•"/>
            </a:pPr>
            <a:r>
              <a:rPr lang="en-GB" sz="1100" b="0" i="0" u="none" strike="noStrike">
                <a:effectLst/>
                <a:latin typeface="Arial"/>
                <a:cs typeface="Arial"/>
              </a:rPr>
              <a:t>5 year forecasts, factoring in population growth, of Type 03 coded activity for the ICB across </a:t>
            </a:r>
            <a:r>
              <a:rPr lang="en-GB" sz="1100">
                <a:latin typeface="Arial"/>
                <a:cs typeface="Arial"/>
              </a:rPr>
              <a:t>UHNM</a:t>
            </a:r>
            <a:r>
              <a:rPr lang="en-GB" sz="1100" b="0" i="0" u="none" strike="noStrike">
                <a:effectLst/>
                <a:latin typeface="Arial"/>
                <a:cs typeface="Arial"/>
              </a:rPr>
              <a:t>, University Hospitals Derby and Burton and The Royal Wolverhampton Trust sites have been completed and shared with the respective organisations.</a:t>
            </a:r>
            <a:r>
              <a:rPr lang="en-GB" sz="1100">
                <a:latin typeface="Arial"/>
                <a:cs typeface="Arial"/>
              </a:rPr>
              <a:t> </a:t>
            </a:r>
            <a:endParaRPr lang="en-GB" sz="1100" b="0" i="0" u="none" strike="noStrike">
              <a:effectLst/>
              <a:latin typeface="Arial"/>
              <a:cs typeface="Arial"/>
            </a:endParaRPr>
          </a:p>
          <a:p>
            <a:pPr marL="171450" indent="-171450">
              <a:buFont typeface="Arial" panose="020B0604020202020204" pitchFamily="34" charset="0"/>
              <a:buChar char="•"/>
            </a:pPr>
            <a:r>
              <a:rPr lang="en-GB" sz="1100" b="0" i="0" u="none" strike="noStrike">
                <a:effectLst/>
                <a:latin typeface="Arial"/>
                <a:cs typeface="Arial"/>
              </a:rPr>
              <a:t>Additional work has been requested to remodel activity including Type 01.</a:t>
            </a:r>
            <a:r>
              <a:rPr lang="en-GB" sz="1100">
                <a:latin typeface="Arial"/>
                <a:cs typeface="Arial"/>
              </a:rPr>
              <a:t> </a:t>
            </a:r>
            <a:endParaRPr lang="en-GB" sz="1100" b="0" i="0" u="none" strike="noStrike">
              <a:effectLst/>
              <a:latin typeface="Arial"/>
              <a:cs typeface="Arial"/>
            </a:endParaRPr>
          </a:p>
          <a:p>
            <a:pPr marL="171450" indent="-171450">
              <a:buFont typeface="Arial" panose="020B0604020202020204" pitchFamily="34" charset="0"/>
              <a:buChar char="•"/>
            </a:pPr>
            <a:r>
              <a:rPr lang="en-GB" sz="1100">
                <a:cs typeface="Arial"/>
              </a:rPr>
              <a:t>Occupancy levels recorded on the Virtual Ward Sit Rep for the last fortnightly</a:t>
            </a:r>
            <a:r>
              <a:rPr lang="en-GB" sz="1100"/>
              <a:t> submission showed 26% occupancy which is sk</a:t>
            </a:r>
            <a:r>
              <a:rPr lang="en-US" sz="1100"/>
              <a:t>ewed by utilisation variations between areas.</a:t>
            </a:r>
            <a:endParaRPr lang="en-GB" sz="1100">
              <a:ea typeface="+mn-lt"/>
              <a:cs typeface="+mn-lt"/>
            </a:endParaRPr>
          </a:p>
          <a:p>
            <a:pPr marL="171450" indent="-171450">
              <a:buFont typeface="Arial" panose="020B0604020202020204" pitchFamily="34" charset="0"/>
              <a:buChar char="•"/>
            </a:pPr>
            <a:r>
              <a:rPr lang="en-US" sz="1100">
                <a:ea typeface="+mn-lt"/>
                <a:cs typeface="+mn-lt"/>
              </a:rPr>
              <a:t>For the fortnight ending 20</a:t>
            </a:r>
            <a:r>
              <a:rPr lang="en-US" sz="1100" baseline="30000">
                <a:ea typeface="+mn-lt"/>
                <a:cs typeface="+mn-lt"/>
              </a:rPr>
              <a:t>th</a:t>
            </a:r>
            <a:r>
              <a:rPr lang="en-US" sz="1100">
                <a:ea typeface="+mn-lt"/>
                <a:cs typeface="+mn-lt"/>
              </a:rPr>
              <a:t> July the North saw rates of 70% in General Medicine and 73% in COPD, whilst the East reported 23% and the South West 0%.</a:t>
            </a:r>
            <a:endParaRPr lang="en-GB" sz="1100">
              <a:cs typeface="Arial"/>
            </a:endParaRPr>
          </a:p>
        </p:txBody>
      </p:sp>
      <p:sp>
        <p:nvSpPr>
          <p:cNvPr id="6" name="Footer Placeholder 4">
            <a:extLst>
              <a:ext uri="{FF2B5EF4-FFF2-40B4-BE49-F238E27FC236}">
                <a16:creationId xmlns:a16="http://schemas.microsoft.com/office/drawing/2014/main" id="{7CBE6974-8361-D24D-870A-A9D44BC78612}"/>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3" name="Slide Number Placeholder 3">
            <a:extLst>
              <a:ext uri="{FF2B5EF4-FFF2-40B4-BE49-F238E27FC236}">
                <a16:creationId xmlns:a16="http://schemas.microsoft.com/office/drawing/2014/main" id="{25BCC174-A095-3FCC-357A-B72038BF787B}"/>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29</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4962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0AA34AC-CBEB-408B-A526-49C53A11F488}"/>
              </a:ext>
            </a:extLst>
          </p:cNvPr>
          <p:cNvSpPr>
            <a:spLocks noGrp="1"/>
          </p:cNvSpPr>
          <p:nvPr>
            <p:ph type="title"/>
          </p:nvPr>
        </p:nvSpPr>
        <p:spPr>
          <a:xfrm>
            <a:off x="360000" y="72000"/>
            <a:ext cx="11520000" cy="360000"/>
          </a:xfrm>
        </p:spPr>
        <p:txBody>
          <a:bodyPr>
            <a:noAutofit/>
          </a:bodyPr>
          <a:lstStyle/>
          <a:p>
            <a:r>
              <a:rPr lang="en-GB" sz="2800" dirty="0">
                <a:solidFill>
                  <a:schemeClr val="accent1"/>
                </a:solidFill>
              </a:rPr>
              <a:t>Executive Summary</a:t>
            </a:r>
          </a:p>
        </p:txBody>
      </p:sp>
      <p:sp>
        <p:nvSpPr>
          <p:cNvPr id="6" name="Content Placeholder 2">
            <a:extLst>
              <a:ext uri="{FF2B5EF4-FFF2-40B4-BE49-F238E27FC236}">
                <a16:creationId xmlns:a16="http://schemas.microsoft.com/office/drawing/2014/main" id="{048E495E-16E8-4321-AB6A-6B1782E45903}"/>
              </a:ext>
            </a:extLst>
          </p:cNvPr>
          <p:cNvSpPr>
            <a:spLocks noGrp="1"/>
          </p:cNvSpPr>
          <p:nvPr>
            <p:ph sz="half" idx="1"/>
          </p:nvPr>
        </p:nvSpPr>
        <p:spPr>
          <a:xfrm>
            <a:off x="504136" y="486554"/>
            <a:ext cx="5328000" cy="5615999"/>
          </a:xfrm>
          <a:ln w="19050">
            <a:solidFill>
              <a:schemeClr val="accent2"/>
            </a:solidFill>
            <a:prstDash val="solid"/>
            <a:extLst>
              <a:ext uri="{C807C97D-BFC1-408E-A445-0C87EB9F89A2}">
                <ask:lineSketchStyleProps xmlns:ask="http://schemas.microsoft.com/office/drawing/2018/sketchyshapes">
                  <ask:type>
                    <ask:lineSketchNone/>
                  </ask:type>
                </ask:lineSketchStyleProps>
              </a:ext>
            </a:extLst>
          </a:ln>
        </p:spPr>
        <p:txBody>
          <a:bodyPr vert="horz" lIns="72000" tIns="72000" rIns="72000" bIns="72000" rtlCol="0" anchor="t">
            <a:noAutofit/>
          </a:bodyPr>
          <a:lstStyle/>
          <a:p>
            <a:pPr marL="0" indent="0">
              <a:lnSpc>
                <a:spcPct val="100000"/>
              </a:lnSpc>
              <a:spcBef>
                <a:spcPts val="300"/>
              </a:spcBef>
              <a:buNone/>
            </a:pPr>
            <a:r>
              <a:rPr lang="en-GB" sz="1600" b="1">
                <a:solidFill>
                  <a:schemeClr val="accent5"/>
                </a:solidFill>
                <a:latin typeface="Arial"/>
                <a:cs typeface="Arial"/>
              </a:rPr>
              <a:t>Headlines</a:t>
            </a:r>
          </a:p>
          <a:p>
            <a:pPr marL="182563" marR="0" lvl="0" indent="-182563" algn="just" defTabSz="914400" rtl="0" eaLnBrk="1" fontAlgn="auto" latinLnBrk="0" hangingPunct="1">
              <a:lnSpc>
                <a:spcPct val="100000"/>
              </a:lnSpc>
              <a:spcBef>
                <a:spcPts val="300"/>
              </a:spcBef>
              <a:buClr>
                <a:srgbClr val="005EB8"/>
              </a:buClr>
              <a:buSzTx/>
              <a:buFont typeface="Arial" panose="020B0604020202020204" pitchFamily="34" charset="0"/>
              <a:buChar char="•"/>
              <a:tabLst/>
              <a:defRPr/>
            </a:pPr>
            <a:r>
              <a:rPr kumimoji="0" lang="en-GB" sz="1200" u="sng"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hlinkClick r:id="rId3" action="ppaction://hlinksldjump">
                  <a:extLst>
                    <a:ext uri="{A12FA001-AC4F-418D-AE19-62706E023703}">
                      <ahyp:hlinkClr xmlns:ahyp="http://schemas.microsoft.com/office/drawing/2018/hyperlinkcolor" val="tx"/>
                    </a:ext>
                  </a:extLst>
                </a:hlinkClick>
              </a:rPr>
              <a:t>One Collective Aim</a:t>
            </a:r>
            <a:r>
              <a:rPr kumimoji="0" lang="en-GB" sz="1200" u="sng"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rPr>
              <a:t> </a:t>
            </a: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rPr>
              <a:t>- </a:t>
            </a:r>
            <a:r>
              <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rPr>
              <a:t>Category 2 calls show an 8% increase on the previous month.  Category 3 calls are not only up on the previous month but are also up by 18.5% on the same month last year.</a:t>
            </a: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rPr>
              <a:t> Falls </a:t>
            </a:r>
            <a:r>
              <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rPr>
              <a:t>continue to be the largest proportion of Category 3 calls (21% of the total in July).</a:t>
            </a:r>
          </a:p>
          <a:p>
            <a:pPr marL="182563" marR="0" lvl="0" indent="-182563" algn="just" defTabSz="914400" rtl="0" eaLnBrk="1" fontAlgn="auto" latinLnBrk="0" hangingPunct="1">
              <a:lnSpc>
                <a:spcPct val="100000"/>
              </a:lnSpc>
              <a:spcBef>
                <a:spcPts val="300"/>
              </a:spcBef>
              <a:buClr>
                <a:srgbClr val="005EB8"/>
              </a:buClr>
              <a:buSzTx/>
              <a:buFont typeface="Arial" panose="020B0604020202020204" pitchFamily="34" charset="0"/>
              <a:buChar char="•"/>
              <a:tabLst/>
              <a:defRPr/>
            </a:pP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hlinkClick r:id="rId4" action="ppaction://hlinksldjump">
                  <a:extLst>
                    <a:ext uri="{A12FA001-AC4F-418D-AE19-62706E023703}">
                      <ahyp:hlinkClr xmlns:ahyp="http://schemas.microsoft.com/office/drawing/2018/hyperlinkcolor" val="tx"/>
                    </a:ext>
                  </a:extLst>
                </a:hlinkClick>
              </a:rPr>
              <a:t>Urgent and Emergency Care (UEC) </a:t>
            </a:r>
            <a:r>
              <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rPr>
              <a:t>- Emergency Department (ED) Attendances have fallen for the second consecutive month and are 2.7% down on the corresponding period last year. Figures for the 3rd week of the month show no impact on attendance numbers over the Industrial Action period. Virtual Ward usage is at 70% utilisation in the North, </a:t>
            </a:r>
            <a:r>
              <a:rPr kumimoji="0" lang="en-US"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rPr>
              <a:t>with the East at 23% and the South West 0%.</a:t>
            </a:r>
            <a:endPar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endParaRPr>
          </a:p>
          <a:p>
            <a:pPr marL="182563" marR="0" lvl="0" indent="-182563" algn="just" defTabSz="914400" rtl="0" eaLnBrk="1" fontAlgn="auto" latinLnBrk="0" hangingPunct="1">
              <a:lnSpc>
                <a:spcPct val="100000"/>
              </a:lnSpc>
              <a:spcBef>
                <a:spcPts val="300"/>
              </a:spcBef>
              <a:buClr>
                <a:srgbClr val="005EB8"/>
              </a:buClr>
              <a:buSzTx/>
              <a:buFont typeface="Arial" panose="020B0604020202020204" pitchFamily="34" charset="0"/>
              <a:buChar char="•"/>
              <a:tabLst/>
              <a:defRPr/>
            </a:pP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hlinkClick r:id="rId4" action="ppaction://hlinksldjump">
                  <a:extLst>
                    <a:ext uri="{A12FA001-AC4F-418D-AE19-62706E023703}">
                      <ahyp:hlinkClr xmlns:ahyp="http://schemas.microsoft.com/office/drawing/2018/hyperlinkcolor" val="tx"/>
                    </a:ext>
                  </a:extLst>
                </a:hlinkClick>
              </a:rPr>
              <a:t>Tackle Backlogs (Planned Care) </a:t>
            </a:r>
            <a:r>
              <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rPr>
              <a:t>- Eliminating 104+ and 78+ week waiters remains a significant challenge, however improvements have been made in 65+ and 52+ week waiters with UHNM currently reducing long waits in these cohorts of patients ahead of </a:t>
            </a: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hlinkClick r:id="rId5" action="ppaction://hlinksldjump">
                  <a:extLst>
                    <a:ext uri="{A12FA001-AC4F-418D-AE19-62706E023703}">
                      <ahyp:hlinkClr xmlns:ahyp="http://schemas.microsoft.com/office/drawing/2018/hyperlinkcolor" val="tx"/>
                    </a:ext>
                  </a:extLst>
                </a:hlinkClick>
              </a:rPr>
              <a:t>plan</a:t>
            </a: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rPr>
              <a:t>.</a:t>
            </a:r>
          </a:p>
          <a:p>
            <a:pPr marL="182563" marR="0" lvl="0" indent="-182563" algn="just" defTabSz="914400" rtl="0" eaLnBrk="1" fontAlgn="auto" latinLnBrk="0" hangingPunct="1">
              <a:lnSpc>
                <a:spcPct val="100000"/>
              </a:lnSpc>
              <a:spcBef>
                <a:spcPts val="300"/>
              </a:spcBef>
              <a:buClr>
                <a:srgbClr val="005EB8"/>
              </a:buClr>
              <a:buSzTx/>
              <a:buFont typeface="Arial" panose="020B0604020202020204" pitchFamily="34" charset="0"/>
              <a:buChar char="•"/>
              <a:tabLst/>
              <a:defRPr/>
            </a:pP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hlinkClick r:id="rId6" action="ppaction://hlinksldjump">
                  <a:extLst>
                    <a:ext uri="{A12FA001-AC4F-418D-AE19-62706E023703}">
                      <ahyp:hlinkClr xmlns:ahyp="http://schemas.microsoft.com/office/drawing/2018/hyperlinkcolor" val="tx"/>
                    </a:ext>
                  </a:extLst>
                </a:hlinkClick>
              </a:rPr>
              <a:t>General Practice/Primary Care</a:t>
            </a: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rPr>
              <a:t> </a:t>
            </a:r>
            <a:r>
              <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rPr>
              <a:t>–  Full time equivalent (FTE) numbers recruited in to Additional Roles Reimbursement Scheme (ARRS) roles continue to increase month-on-month but remain below plan. </a:t>
            </a: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hlinkClick r:id="rId7" action="ppaction://hlinksldjump">
                  <a:extLst>
                    <a:ext uri="{A12FA001-AC4F-418D-AE19-62706E023703}">
                      <ahyp:hlinkClr xmlns:ahyp="http://schemas.microsoft.com/office/drawing/2018/hyperlinkcolor" val="tx"/>
                    </a:ext>
                  </a:extLst>
                </a:hlinkClick>
              </a:rPr>
              <a:t>Dental</a:t>
            </a: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rPr>
              <a:t> </a:t>
            </a:r>
            <a:r>
              <a:rPr kumimoji="0" lang="en-GB" sz="1200" u="none" strike="noStrike" kern="1200" cap="none" spc="0" normalizeH="0" noProof="0">
                <a:ln>
                  <a:noFill/>
                </a:ln>
                <a:solidFill>
                  <a:srgbClr val="000000">
                    <a:lumMod val="75000"/>
                    <a:lumOff val="25000"/>
                  </a:srgbClr>
                </a:solidFill>
                <a:effectLst/>
                <a:uLnTx/>
                <a:uFillTx/>
                <a:latin typeface="Arial" panose="020B0604020202020204" pitchFamily="34" charset="0"/>
                <a:ea typeface="+mn-ea"/>
                <a:cs typeface="Arial" panose="020B0604020202020204" pitchFamily="34" charset="0"/>
              </a:rPr>
              <a:t>–</a:t>
            </a:r>
            <a:r>
              <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rPr>
              <a:t>Units of Dental Activity (UDAs) are increasing but are well below the Q1 plan</a:t>
            </a:r>
            <a:r>
              <a:rPr lang="en-GB" sz="1200">
                <a:solidFill>
                  <a:srgbClr val="000000"/>
                </a:solidFill>
              </a:rPr>
              <a:t> by 347,997 units.</a:t>
            </a:r>
            <a:endPar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00000"/>
              </a:lnSpc>
              <a:spcBef>
                <a:spcPts val="300"/>
              </a:spcBef>
              <a:buClr>
                <a:srgbClr val="005EB8"/>
              </a:buClr>
              <a:buSzTx/>
              <a:buFont typeface="Arial" panose="020B0604020202020204" pitchFamily="34" charset="0"/>
              <a:buChar char="•"/>
              <a:tabLst/>
              <a:defRPr/>
            </a:pP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hlinkClick r:id="rId6" action="ppaction://hlinksldjump">
                  <a:extLst>
                    <a:ext uri="{A12FA001-AC4F-418D-AE19-62706E023703}">
                      <ahyp:hlinkClr xmlns:ahyp="http://schemas.microsoft.com/office/drawing/2018/hyperlinkcolor" val="tx"/>
                    </a:ext>
                  </a:extLst>
                </a:hlinkClick>
              </a:rPr>
              <a:t>Complex Individuals </a:t>
            </a:r>
            <a:r>
              <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rPr>
              <a:t>– </a:t>
            </a:r>
            <a:r>
              <a:rPr lang="en-GB" sz="1200">
                <a:solidFill>
                  <a:schemeClr val="tx1"/>
                </a:solidFill>
                <a:latin typeface="+mn-lt"/>
              </a:rPr>
              <a:t> This cohort of patients form a key focus of the system recovery plan. With further detail being developed through that process alongside the broader metrics.</a:t>
            </a:r>
            <a:endPar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00000"/>
              </a:lnSpc>
              <a:spcBef>
                <a:spcPts val="300"/>
              </a:spcBef>
              <a:buClr>
                <a:srgbClr val="005EB8"/>
              </a:buClr>
              <a:buSzTx/>
              <a:buFont typeface="Arial" panose="020B0604020202020204" pitchFamily="34" charset="0"/>
              <a:buChar char="•"/>
              <a:tabLst/>
              <a:defRPr/>
            </a:pPr>
            <a:r>
              <a:rPr kumimoji="0" lang="en-GB" sz="1200" u="none" strike="noStrike" kern="1200" cap="none" spc="0" normalizeH="0" noProof="0">
                <a:ln>
                  <a:noFill/>
                </a:ln>
                <a:solidFill>
                  <a:srgbClr val="005EB8"/>
                </a:solidFill>
                <a:effectLst/>
                <a:uLnTx/>
                <a:uFillTx/>
                <a:latin typeface="Arial" panose="020B0604020202020204" pitchFamily="34" charset="0"/>
                <a:ea typeface="+mn-ea"/>
                <a:cs typeface="Arial" panose="020B0604020202020204" pitchFamily="34" charset="0"/>
                <a:hlinkClick r:id="" action="ppaction://noaction">
                  <a:extLst>
                    <a:ext uri="{A12FA001-AC4F-418D-AE19-62706E023703}">
                      <ahyp:hlinkClr xmlns:ahyp="http://schemas.microsoft.com/office/drawing/2018/hyperlinkcolor" val="tx"/>
                    </a:ext>
                  </a:extLst>
                </a:hlinkClick>
              </a:rPr>
              <a:t>Efficiency Programme </a:t>
            </a:r>
            <a:r>
              <a:rPr kumimoji="0" lang="en-GB" sz="1200" u="none" strike="noStrike" kern="1200" cap="none" spc="0" normalizeH="0" noProof="0">
                <a:ln>
                  <a:noFill/>
                </a:ln>
                <a:solidFill>
                  <a:srgbClr val="000000"/>
                </a:solidFill>
                <a:effectLst/>
                <a:uLnTx/>
                <a:uFillTx/>
                <a:latin typeface="Arial" panose="020B0604020202020204" pitchFamily="34" charset="0"/>
                <a:ea typeface="+mn-ea"/>
                <a:cs typeface="Arial" panose="020B0604020202020204" pitchFamily="34" charset="0"/>
              </a:rPr>
              <a:t>– The system has delivered £44.5m of efficiency as of July 2023, 75% of plan, which is an 11% increase on last months delivery levels. Forecasts project the system will recover most of this position by year end, although there is a high level of  risk within this forecast due to the size of the efficiency target within the plan.</a:t>
            </a:r>
          </a:p>
          <a:p>
            <a:pPr algn="just">
              <a:lnSpc>
                <a:spcPct val="100000"/>
              </a:lnSpc>
              <a:spcBef>
                <a:spcPts val="300"/>
              </a:spcBef>
              <a:buClr>
                <a:schemeClr val="accent1"/>
              </a:buClr>
            </a:pPr>
            <a:endParaRPr lang="en-GB" sz="1200">
              <a:solidFill>
                <a:schemeClr val="tx1"/>
              </a:solidFill>
              <a:latin typeface="Arial"/>
              <a:cs typeface="Arial"/>
            </a:endParaRPr>
          </a:p>
          <a:p>
            <a:pPr lvl="1" algn="just">
              <a:lnSpc>
                <a:spcPct val="100000"/>
              </a:lnSpc>
              <a:spcBef>
                <a:spcPts val="300"/>
              </a:spcBef>
              <a:buClr>
                <a:schemeClr val="accent1"/>
              </a:buClr>
            </a:pPr>
            <a:endParaRPr lang="en-GB" sz="1400">
              <a:solidFill>
                <a:schemeClr val="tx1"/>
              </a:solidFill>
            </a:endParaRPr>
          </a:p>
          <a:p>
            <a:pPr marL="457200" lvl="1" indent="0" algn="just">
              <a:lnSpc>
                <a:spcPct val="100000"/>
              </a:lnSpc>
              <a:spcBef>
                <a:spcPts val="300"/>
              </a:spcBef>
              <a:buClr>
                <a:schemeClr val="accent1"/>
              </a:buClr>
              <a:buNone/>
            </a:pPr>
            <a:endParaRPr lang="en-GB" sz="1400" b="1" u="sng">
              <a:solidFill>
                <a:schemeClr val="tx1"/>
              </a:solidFill>
            </a:endParaRPr>
          </a:p>
        </p:txBody>
      </p:sp>
      <p:sp>
        <p:nvSpPr>
          <p:cNvPr id="9" name="Content Placeholder 2">
            <a:extLst>
              <a:ext uri="{FF2B5EF4-FFF2-40B4-BE49-F238E27FC236}">
                <a16:creationId xmlns:a16="http://schemas.microsoft.com/office/drawing/2014/main" id="{048E495E-16E8-4321-AB6A-6B1782E45903}"/>
              </a:ext>
            </a:extLst>
          </p:cNvPr>
          <p:cNvSpPr txBox="1">
            <a:spLocks/>
          </p:cNvSpPr>
          <p:nvPr/>
        </p:nvSpPr>
        <p:spPr>
          <a:xfrm>
            <a:off x="6120000" y="486553"/>
            <a:ext cx="5567864" cy="5616000"/>
          </a:xfrm>
          <a:prstGeom prst="rect">
            <a:avLst/>
          </a:prstGeom>
          <a:solidFill>
            <a:srgbClr val="DCE1E3"/>
          </a:solidFill>
          <a:ln w="57150">
            <a:solidFill>
              <a:schemeClr val="accent2"/>
            </a:solidFill>
            <a:prstDash val="solid"/>
          </a:ln>
        </p:spPr>
        <p:txBody>
          <a:bodyPr vert="horz" lIns="72000" tIns="72000" rIns="72000" bIns="72000" rtlCol="0" anchor="t">
            <a:no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400"/>
              </a:spcBef>
              <a:spcAft>
                <a:spcPts val="400"/>
              </a:spcAft>
              <a:buClr>
                <a:schemeClr val="accent1"/>
              </a:buClr>
              <a:buNone/>
            </a:pPr>
            <a:r>
              <a:rPr lang="en-GB" sz="1600" b="1">
                <a:solidFill>
                  <a:schemeClr val="accent1"/>
                </a:solidFill>
              </a:rPr>
              <a:t>Escalations</a:t>
            </a:r>
          </a:p>
          <a:p>
            <a:pPr>
              <a:lnSpc>
                <a:spcPct val="100000"/>
              </a:lnSpc>
              <a:spcBef>
                <a:spcPts val="400"/>
              </a:spcBef>
              <a:spcAft>
                <a:spcPts val="400"/>
              </a:spcAft>
              <a:buClr>
                <a:schemeClr val="accent1"/>
              </a:buClr>
            </a:pPr>
            <a:r>
              <a:rPr lang="en-GB" sz="1200">
                <a:solidFill>
                  <a:schemeClr val="accent1"/>
                </a:solidFill>
                <a:latin typeface="+mn-lt"/>
                <a:cs typeface="Arial"/>
                <a:hlinkClick r:id="rId8" action="ppaction://hlinksldjump">
                  <a:extLst>
                    <a:ext uri="{A12FA001-AC4F-418D-AE19-62706E023703}">
                      <ahyp:hlinkClr xmlns:ahyp="http://schemas.microsoft.com/office/drawing/2018/hyperlinkcolor" val="tx"/>
                    </a:ext>
                  </a:extLst>
                </a:hlinkClick>
              </a:rPr>
              <a:t>One Collective Aim </a:t>
            </a:r>
            <a:r>
              <a:rPr lang="en-GB" sz="1200">
                <a:solidFill>
                  <a:schemeClr val="accent1"/>
                </a:solidFill>
                <a:latin typeface="+mn-lt"/>
                <a:cs typeface="Arial"/>
              </a:rPr>
              <a:t>– </a:t>
            </a:r>
            <a:r>
              <a:rPr lang="en-GB" sz="1200">
                <a:solidFill>
                  <a:schemeClr val="dk1"/>
                </a:solidFill>
                <a:latin typeface="+mn-lt"/>
                <a:cs typeface="+mn-cs"/>
              </a:rPr>
              <a:t>Category 2 and 3 calls have increased in July.  August activity will be available mid-September to identify if this is a continuing trend or a one-off during July.  </a:t>
            </a:r>
            <a:r>
              <a:rPr lang="en-GB" sz="1200">
                <a:solidFill>
                  <a:schemeClr val="tx1"/>
                </a:solidFill>
                <a:latin typeface="+mn-lt"/>
                <a:cs typeface="+mn-cs"/>
              </a:rPr>
              <a:t>The projects identified within the system recovery plan should start to have a positive impact on these metrics from the Autumn onwards.</a:t>
            </a:r>
            <a:endParaRPr lang="en-GB" sz="1200">
              <a:solidFill>
                <a:schemeClr val="tx1"/>
              </a:solidFill>
              <a:latin typeface="+mn-lt"/>
              <a:cs typeface="Arial"/>
            </a:endParaRPr>
          </a:p>
          <a:p>
            <a:pPr>
              <a:lnSpc>
                <a:spcPct val="100000"/>
              </a:lnSpc>
              <a:spcBef>
                <a:spcPts val="400"/>
              </a:spcBef>
              <a:spcAft>
                <a:spcPts val="400"/>
              </a:spcAft>
              <a:buClr>
                <a:schemeClr val="accent1"/>
              </a:buClr>
            </a:pPr>
            <a:r>
              <a:rPr lang="en-GB" sz="1200">
                <a:solidFill>
                  <a:schemeClr val="accent1"/>
                </a:solidFill>
                <a:latin typeface="+mn-lt"/>
                <a:cs typeface="Arial"/>
                <a:hlinkClick r:id="rId8" action="ppaction://hlinksldjump">
                  <a:extLst>
                    <a:ext uri="{A12FA001-AC4F-418D-AE19-62706E023703}">
                      <ahyp:hlinkClr xmlns:ahyp="http://schemas.microsoft.com/office/drawing/2018/hyperlinkcolor" val="tx"/>
                    </a:ext>
                  </a:extLst>
                </a:hlinkClick>
              </a:rPr>
              <a:t>Urgent and Emergency Care </a:t>
            </a:r>
            <a:r>
              <a:rPr lang="en-GB" sz="1200">
                <a:solidFill>
                  <a:schemeClr val="tx1"/>
                </a:solidFill>
                <a:latin typeface="+mn-lt"/>
                <a:cs typeface="Arial"/>
              </a:rPr>
              <a:t>– Utilisation of virtual ward capacity is not consistent across the geography, with further work required to improve the position in the East and South West in particular. Surge planning for 2023/24 is underway - with no de-escalation through the summer there remains concerns on achievement of the level of mitigation required to offset the bed gap.  </a:t>
            </a:r>
            <a:endParaRPr lang="en-GB" sz="1200">
              <a:latin typeface="+mn-lt"/>
              <a:cs typeface="Arial"/>
            </a:endParaRPr>
          </a:p>
          <a:p>
            <a:pPr>
              <a:lnSpc>
                <a:spcPct val="100000"/>
              </a:lnSpc>
              <a:spcBef>
                <a:spcPts val="400"/>
              </a:spcBef>
              <a:spcAft>
                <a:spcPts val="400"/>
              </a:spcAft>
              <a:buClr>
                <a:schemeClr val="accent1"/>
              </a:buClr>
            </a:pPr>
            <a:r>
              <a:rPr lang="en-GB" sz="1200">
                <a:solidFill>
                  <a:schemeClr val="accent1"/>
                </a:solidFill>
                <a:latin typeface="+mn-lt"/>
                <a:cs typeface="Arial"/>
                <a:hlinkClick r:id="rId9" action="ppaction://hlinksldjump">
                  <a:extLst>
                    <a:ext uri="{A12FA001-AC4F-418D-AE19-62706E023703}">
                      <ahyp:hlinkClr xmlns:ahyp="http://schemas.microsoft.com/office/drawing/2018/hyperlinkcolor" val="tx"/>
                    </a:ext>
                  </a:extLst>
                </a:hlinkClick>
              </a:rPr>
              <a:t>General Practice/Primary Care </a:t>
            </a:r>
            <a:r>
              <a:rPr lang="en-GB" sz="1200">
                <a:solidFill>
                  <a:schemeClr val="tx1"/>
                </a:solidFill>
                <a:latin typeface="+mn-lt"/>
                <a:cs typeface="Arial"/>
              </a:rPr>
              <a:t>– </a:t>
            </a:r>
            <a:r>
              <a:rPr lang="en-GB" sz="1200">
                <a:solidFill>
                  <a:schemeClr val="tx1"/>
                </a:solidFill>
              </a:rPr>
              <a:t>No </a:t>
            </a:r>
            <a:r>
              <a:rPr lang="en-GB" sz="1200">
                <a:solidFill>
                  <a:schemeClr val="tx1"/>
                </a:solidFill>
                <a:latin typeface="+mn-lt"/>
              </a:rPr>
              <a:t>additional funding has been provided for the General Practice Winter surge plan. Portfolio will need to resolve within current allocations.</a:t>
            </a:r>
          </a:p>
          <a:p>
            <a:pPr>
              <a:lnSpc>
                <a:spcPct val="100000"/>
              </a:lnSpc>
              <a:spcBef>
                <a:spcPts val="400"/>
              </a:spcBef>
              <a:spcAft>
                <a:spcPts val="400"/>
              </a:spcAft>
              <a:buClr>
                <a:schemeClr val="accent1"/>
              </a:buClr>
            </a:pPr>
            <a:r>
              <a:rPr kumimoji="0" lang="en-GB" sz="1200" i="0" u="none" strike="noStrike" kern="1200" cap="none" spc="0" normalizeH="0" baseline="0" noProof="0">
                <a:ln>
                  <a:noFill/>
                </a:ln>
                <a:solidFill>
                  <a:schemeClr val="accent1"/>
                </a:solidFill>
                <a:effectLst/>
                <a:uLnTx/>
                <a:uFillTx/>
                <a:latin typeface="Arial" panose="020B0604020202020204"/>
                <a:cs typeface="+mn-cs"/>
                <a:hlinkClick r:id="rId10" action="ppaction://hlinksldjump">
                  <a:extLst>
                    <a:ext uri="{A12FA001-AC4F-418D-AE19-62706E023703}">
                      <ahyp:hlinkClr xmlns:ahyp="http://schemas.microsoft.com/office/drawing/2018/hyperlinkcolor" val="tx"/>
                    </a:ext>
                  </a:extLst>
                </a:hlinkClick>
              </a:rPr>
              <a:t>End of Life, LTCS and Frailty (ELF)</a:t>
            </a:r>
            <a:r>
              <a:rPr lang="en-GB" sz="1200">
                <a:solidFill>
                  <a:schemeClr val="accent1"/>
                </a:solidFill>
                <a:hlinkClick r:id="rId10" action="ppaction://hlinksldjump">
                  <a:extLst>
                    <a:ext uri="{A12FA001-AC4F-418D-AE19-62706E023703}">
                      <ahyp:hlinkClr xmlns:ahyp="http://schemas.microsoft.com/office/drawing/2018/hyperlinkcolor" val="tx"/>
                    </a:ext>
                  </a:extLst>
                </a:hlinkClick>
              </a:rPr>
              <a:t> </a:t>
            </a:r>
            <a:r>
              <a:rPr lang="en-GB" sz="1200">
                <a:solidFill>
                  <a:schemeClr val="tx1"/>
                </a:solidFill>
              </a:rPr>
              <a:t>-  All portfolio work relating to the operational plan has been scaled back temporarily until the end of August to focus on the ELF recovery plan. </a:t>
            </a:r>
          </a:p>
          <a:p>
            <a:pPr>
              <a:lnSpc>
                <a:spcPct val="100000"/>
              </a:lnSpc>
              <a:spcBef>
                <a:spcPts val="400"/>
              </a:spcBef>
              <a:spcAft>
                <a:spcPts val="400"/>
              </a:spcAft>
              <a:buClr>
                <a:schemeClr val="accent1"/>
              </a:buClr>
            </a:pPr>
            <a:r>
              <a:rPr lang="en-GB" sz="1200">
                <a:solidFill>
                  <a:schemeClr val="accent1"/>
                </a:solidFill>
                <a:latin typeface="+mn-lt"/>
                <a:cs typeface="Arial"/>
                <a:hlinkClick r:id="rId11" action="ppaction://hlinksldjump">
                  <a:extLst>
                    <a:ext uri="{A12FA001-AC4F-418D-AE19-62706E023703}">
                      <ahyp:hlinkClr xmlns:ahyp="http://schemas.microsoft.com/office/drawing/2018/hyperlinkcolor" val="tx"/>
                    </a:ext>
                  </a:extLst>
                </a:hlinkClick>
              </a:rPr>
              <a:t>Efficiency Programme </a:t>
            </a:r>
            <a:r>
              <a:rPr lang="en-GB" sz="1200">
                <a:solidFill>
                  <a:schemeClr val="tx1"/>
                </a:solidFill>
                <a:latin typeface="+mn-lt"/>
                <a:cs typeface="Arial"/>
              </a:rPr>
              <a:t>– Key challenges remain to deliver recurrent efficiency within the current environment.   We currently have a £12.7m forecasted shortfall of recurrent schemes. This has improved by £15m from last month's forecast.</a:t>
            </a:r>
          </a:p>
          <a:p>
            <a:pPr algn="just">
              <a:lnSpc>
                <a:spcPct val="100000"/>
              </a:lnSpc>
              <a:spcBef>
                <a:spcPts val="300"/>
              </a:spcBef>
              <a:spcAft>
                <a:spcPts val="300"/>
              </a:spcAft>
              <a:buClr>
                <a:schemeClr val="accent1"/>
              </a:buClr>
            </a:pPr>
            <a:r>
              <a:rPr lang="en-GB" sz="1200">
                <a:solidFill>
                  <a:schemeClr val="tx1"/>
                </a:solidFill>
              </a:rPr>
              <a:t>There are no escalations identified by other Portfolios.  </a:t>
            </a:r>
          </a:p>
          <a:p>
            <a:pPr algn="just">
              <a:lnSpc>
                <a:spcPct val="100000"/>
              </a:lnSpc>
              <a:spcBef>
                <a:spcPts val="300"/>
              </a:spcBef>
              <a:spcAft>
                <a:spcPts val="300"/>
              </a:spcAft>
              <a:buClr>
                <a:schemeClr val="accent1"/>
              </a:buClr>
            </a:pPr>
            <a:endParaRPr lang="en-GB" sz="1200">
              <a:solidFill>
                <a:schemeClr val="tx1"/>
              </a:solidFill>
            </a:endParaRPr>
          </a:p>
          <a:p>
            <a:pPr>
              <a:lnSpc>
                <a:spcPct val="100000"/>
              </a:lnSpc>
              <a:spcBef>
                <a:spcPts val="300"/>
              </a:spcBef>
              <a:spcAft>
                <a:spcPts val="300"/>
              </a:spcAft>
              <a:buClr>
                <a:schemeClr val="accent1"/>
              </a:buClr>
            </a:pPr>
            <a:endParaRPr lang="en-GB" sz="1200">
              <a:solidFill>
                <a:schemeClr val="tx1"/>
              </a:solidFill>
            </a:endParaRPr>
          </a:p>
          <a:p>
            <a:pPr>
              <a:lnSpc>
                <a:spcPct val="100000"/>
              </a:lnSpc>
              <a:spcBef>
                <a:spcPts val="300"/>
              </a:spcBef>
              <a:spcAft>
                <a:spcPts val="300"/>
              </a:spcAft>
              <a:buClr>
                <a:schemeClr val="accent1"/>
              </a:buClr>
            </a:pPr>
            <a:endParaRPr lang="en-GB" sz="1200">
              <a:solidFill>
                <a:srgbClr val="FF0000"/>
              </a:solidFill>
            </a:endParaRPr>
          </a:p>
          <a:p>
            <a:pPr>
              <a:lnSpc>
                <a:spcPct val="100000"/>
              </a:lnSpc>
              <a:spcBef>
                <a:spcPts val="300"/>
              </a:spcBef>
              <a:spcAft>
                <a:spcPts val="300"/>
              </a:spcAft>
              <a:buClr>
                <a:schemeClr val="accent1"/>
              </a:buClr>
            </a:pPr>
            <a:endParaRPr lang="en-GB" sz="1200" u="sng">
              <a:solidFill>
                <a:schemeClr val="tx1"/>
              </a:solidFill>
            </a:endParaRPr>
          </a:p>
        </p:txBody>
      </p:sp>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3</a:t>
            </a:fld>
            <a:endParaRPr lang="en-US"/>
          </a:p>
        </p:txBody>
      </p:sp>
      <p:sp>
        <p:nvSpPr>
          <p:cNvPr id="2" name="TextBox 1">
            <a:extLst>
              <a:ext uri="{FF2B5EF4-FFF2-40B4-BE49-F238E27FC236}">
                <a16:creationId xmlns:a16="http://schemas.microsoft.com/office/drawing/2014/main" id="{D4FEA4C6-1B30-C359-7FFC-16A25B89E046}"/>
              </a:ext>
            </a:extLst>
          </p:cNvPr>
          <p:cNvSpPr txBox="1"/>
          <p:nvPr/>
        </p:nvSpPr>
        <p:spPr>
          <a:xfrm>
            <a:off x="360001" y="6143077"/>
            <a:ext cx="11520000" cy="276999"/>
          </a:xfrm>
          <a:prstGeom prst="rect">
            <a:avLst/>
          </a:prstGeom>
          <a:solidFill>
            <a:schemeClr val="tx2">
              <a:lumMod val="75000"/>
              <a:lumOff val="25000"/>
            </a:schemeClr>
          </a:solidFill>
        </p:spPr>
        <p:txBody>
          <a:bodyPr wrap="square" rtlCol="0">
            <a:spAutoFit/>
          </a:bodyPr>
          <a:lstStyle/>
          <a:p>
            <a:pPr algn="ctr"/>
            <a:r>
              <a:rPr lang="en-GB" sz="1200" b="1">
                <a:solidFill>
                  <a:schemeClr val="bg1"/>
                </a:solidFill>
              </a:rPr>
              <a:t>Ctrl and click on any underlined text for further detail.</a:t>
            </a:r>
          </a:p>
        </p:txBody>
      </p:sp>
    </p:spTree>
    <p:extLst>
      <p:ext uri="{BB962C8B-B14F-4D97-AF65-F5344CB8AC3E}">
        <p14:creationId xmlns:p14="http://schemas.microsoft.com/office/powerpoint/2010/main" val="2795158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7CBE6974-8361-D24D-870A-A9D44BC78612}"/>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3" name="Slide Number Placeholder 3">
            <a:extLst>
              <a:ext uri="{FF2B5EF4-FFF2-40B4-BE49-F238E27FC236}">
                <a16:creationId xmlns:a16="http://schemas.microsoft.com/office/drawing/2014/main" id="{25BCC174-A095-3FCC-357A-B72038BF787B}"/>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30</a:t>
            </a:fld>
            <a:endParaRPr lang="en-US">
              <a:latin typeface="Arial" panose="020B0604020202020204" pitchFamily="34" charset="0"/>
              <a:cs typeface="Arial" panose="020B0604020202020204" pitchFamily="34" charset="0"/>
            </a:endParaRPr>
          </a:p>
        </p:txBody>
      </p:sp>
      <p:sp>
        <p:nvSpPr>
          <p:cNvPr id="7" name="Title 1">
            <a:extLst>
              <a:ext uri="{FF2B5EF4-FFF2-40B4-BE49-F238E27FC236}">
                <a16:creationId xmlns:a16="http://schemas.microsoft.com/office/drawing/2014/main" id="{5B02DC4F-7067-6534-CE1D-881D99970D16}"/>
              </a:ext>
            </a:extLst>
          </p:cNvPr>
          <p:cNvSpPr txBox="1">
            <a:spLocks noGrp="1"/>
          </p:cNvSpPr>
          <p:nvPr>
            <p:ph type="title" idx="4294967295"/>
          </p:nvPr>
        </p:nvSpPr>
        <p:spPr>
          <a:xfrm>
            <a:off x="144000" y="0"/>
            <a:ext cx="12060000" cy="324000"/>
          </a:xfrm>
          <a:prstGeom prst="rect">
            <a:avLst/>
          </a:prstGeom>
          <a:solidFill>
            <a:srgbClr val="00A399"/>
          </a:solid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800" b="1" i="0" kern="1200">
                <a:solidFill>
                  <a:schemeClr val="tx2"/>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0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rPr>
              <a:t>MHLDA Portfolio – Key Headlines including any escalations</a:t>
            </a:r>
          </a:p>
        </p:txBody>
      </p:sp>
      <p:graphicFrame>
        <p:nvGraphicFramePr>
          <p:cNvPr id="8" name="Content Placeholder 5">
            <a:extLst>
              <a:ext uri="{FF2B5EF4-FFF2-40B4-BE49-F238E27FC236}">
                <a16:creationId xmlns:a16="http://schemas.microsoft.com/office/drawing/2014/main" id="{7C676965-A669-7E82-0681-24ADB7AF3723}"/>
              </a:ext>
            </a:extLst>
          </p:cNvPr>
          <p:cNvGraphicFramePr>
            <a:graphicFrameLocks/>
          </p:cNvGraphicFramePr>
          <p:nvPr>
            <p:extLst>
              <p:ext uri="{D42A27DB-BD31-4B8C-83A1-F6EECF244321}">
                <p14:modId xmlns:p14="http://schemas.microsoft.com/office/powerpoint/2010/main" val="1643097226"/>
              </p:ext>
            </p:extLst>
          </p:nvPr>
        </p:nvGraphicFramePr>
        <p:xfrm>
          <a:off x="137652" y="412306"/>
          <a:ext cx="11985522" cy="3078480"/>
        </p:xfrm>
        <a:graphic>
          <a:graphicData uri="http://schemas.openxmlformats.org/drawingml/2006/table">
            <a:tbl>
              <a:tblPr firstRow="1" bandRow="1">
                <a:tableStyleId>{5C22544A-7EE6-4342-B048-85BDC9FD1C3A}</a:tableStyleId>
              </a:tblPr>
              <a:tblGrid>
                <a:gridCol w="3181620">
                  <a:extLst>
                    <a:ext uri="{9D8B030D-6E8A-4147-A177-3AD203B41FA5}">
                      <a16:colId xmlns:a16="http://schemas.microsoft.com/office/drawing/2014/main" val="2242980742"/>
                    </a:ext>
                  </a:extLst>
                </a:gridCol>
                <a:gridCol w="5230368">
                  <a:extLst>
                    <a:ext uri="{9D8B030D-6E8A-4147-A177-3AD203B41FA5}">
                      <a16:colId xmlns:a16="http://schemas.microsoft.com/office/drawing/2014/main" val="372691055"/>
                    </a:ext>
                  </a:extLst>
                </a:gridCol>
                <a:gridCol w="3573534">
                  <a:extLst>
                    <a:ext uri="{9D8B030D-6E8A-4147-A177-3AD203B41FA5}">
                      <a16:colId xmlns:a16="http://schemas.microsoft.com/office/drawing/2014/main" val="3668367436"/>
                    </a:ext>
                  </a:extLst>
                </a:gridCol>
              </a:tblGrid>
              <a:tr h="242376">
                <a:tc>
                  <a:txBody>
                    <a:bodyPr/>
                    <a:lstStyle/>
                    <a:p>
                      <a:r>
                        <a:rPr lang="en-GB" sz="1000">
                          <a:latin typeface="Arial" panose="020B0604020202020204" pitchFamily="34" charset="0"/>
                          <a:cs typeface="Arial" panose="020B0604020202020204" pitchFamily="34" charset="0"/>
                        </a:rPr>
                        <a:t>OPERATIONAL</a:t>
                      </a:r>
                    </a:p>
                  </a:txBody>
                  <a:tcPr>
                    <a:solidFill>
                      <a:srgbClr val="FC227A"/>
                    </a:solidFill>
                  </a:tcPr>
                </a:tc>
                <a:tc>
                  <a:txBody>
                    <a:bodyPr/>
                    <a:lstStyle/>
                    <a:p>
                      <a:r>
                        <a:rPr lang="en-GB" sz="1000">
                          <a:latin typeface="Arial" panose="020B0604020202020204" pitchFamily="34" charset="0"/>
                          <a:cs typeface="Arial" panose="020B0604020202020204" pitchFamily="34" charset="0"/>
                        </a:rPr>
                        <a:t>TRANSFORMATIONAL</a:t>
                      </a:r>
                    </a:p>
                  </a:txBody>
                  <a:tcPr>
                    <a:solidFill>
                      <a:srgbClr val="DB50EA"/>
                    </a:solidFill>
                  </a:tcPr>
                </a:tc>
                <a:tc>
                  <a:txBody>
                    <a:bodyPr/>
                    <a:lstStyle/>
                    <a:p>
                      <a:r>
                        <a:rPr lang="en-GB" sz="1000" b="1" kern="1200">
                          <a:solidFill>
                            <a:schemeClr val="lt1"/>
                          </a:solidFill>
                          <a:latin typeface="+mn-lt"/>
                          <a:ea typeface="+mn-ea"/>
                          <a:cs typeface="Calibri" panose="020F0502020204030204" pitchFamily="34" charset="0"/>
                        </a:rPr>
                        <a:t>WORKFORCE, DIGITAL &amp; ESTATES </a:t>
                      </a:r>
                    </a:p>
                  </a:txBody>
                  <a:tcPr>
                    <a:solidFill>
                      <a:srgbClr val="7030A0"/>
                    </a:solidFill>
                  </a:tcPr>
                </a:tc>
                <a:extLst>
                  <a:ext uri="{0D108BD9-81ED-4DB2-BD59-A6C34878D82A}">
                    <a16:rowId xmlns:a16="http://schemas.microsoft.com/office/drawing/2014/main" val="3168321068"/>
                  </a:ext>
                </a:extLst>
              </a:tr>
              <a:tr h="2817624">
                <a:tc>
                  <a:txBody>
                    <a:bodyPr/>
                    <a:lstStyle/>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Wave 7 Mental Health Support Team (MHST)</a:t>
                      </a:r>
                      <a:r>
                        <a:rPr lang="en-GB" sz="1000" baseline="0">
                          <a:latin typeface="Arial" panose="020B0604020202020204" pitchFamily="34" charset="0"/>
                          <a:cs typeface="Arial" panose="020B0604020202020204" pitchFamily="34" charset="0"/>
                        </a:rPr>
                        <a:t> is mobilised and servicing schools in the Tamworth area.  Wave 9, covering Lichfield schools is expected to go live in Sept 23.</a:t>
                      </a:r>
                    </a:p>
                    <a:p>
                      <a:pPr marL="171450" indent="-171450">
                        <a:buFont typeface="Arial" panose="020B0604020202020204" pitchFamily="34" charset="0"/>
                        <a:buChar char="•"/>
                      </a:pPr>
                      <a:endParaRPr lang="en-GB" sz="1000">
                        <a:latin typeface="Arial" panose="020B0604020202020204" pitchFamily="34" charset="0"/>
                        <a:cs typeface="Arial" panose="020B0604020202020204" pitchFamily="34" charset="0"/>
                      </a:endParaRPr>
                    </a:p>
                    <a:p>
                      <a:endParaRPr lang="en-GB" sz="1000">
                        <a:latin typeface="Arial" panose="020B0604020202020204" pitchFamily="34" charset="0"/>
                        <a:cs typeface="Arial" panose="020B0604020202020204" pitchFamily="34" charset="0"/>
                      </a:endParaRPr>
                    </a:p>
                    <a:p>
                      <a:endParaRPr lang="en-GB" sz="1000">
                        <a:latin typeface="Arial" panose="020B0604020202020204" pitchFamily="34" charset="0"/>
                        <a:cs typeface="Arial" panose="020B0604020202020204" pitchFamily="34" charset="0"/>
                      </a:endParaRPr>
                    </a:p>
                  </a:txBody>
                  <a:tcPr/>
                </a:tc>
                <a:tc>
                  <a:txBody>
                    <a:bodyPr/>
                    <a:lstStyle/>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aseline="0">
                          <a:latin typeface="Arial" panose="020B0604020202020204" pitchFamily="34" charset="0"/>
                          <a:cs typeface="Arial" panose="020B0604020202020204" pitchFamily="34" charset="0"/>
                        </a:rPr>
                        <a:t>MH UEC/Crisis workshop scheduled for Sept 23 to scope programme of work</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aseline="0">
                          <a:latin typeface="Arial" panose="020B0604020202020204" pitchFamily="34" charset="0"/>
                          <a:cs typeface="Arial" panose="020B0604020202020204" pitchFamily="34" charset="0"/>
                        </a:rPr>
                        <a:t>MH/111 Option 2, on track for soft launch Sept 23.  Arrangements in place for current 111 provider to take/triage calls until end November 23.  Recruitment to new posts underway, expected in post by December 23. </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aseline="0">
                          <a:solidFill>
                            <a:schemeClr val="tx1"/>
                          </a:solidFill>
                          <a:latin typeface="Arial" panose="020B0604020202020204" pitchFamily="34" charset="0"/>
                          <a:cs typeface="Arial" panose="020B0604020202020204" pitchFamily="34" charset="0"/>
                        </a:rPr>
                        <a:t>National Partnership Agreement for Right Care, Right Person now released, implementation plan under development.</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aseline="0">
                          <a:latin typeface="Arial" panose="020B0604020202020204" pitchFamily="34" charset="0"/>
                          <a:cs typeface="Arial" panose="020B0604020202020204" pitchFamily="34" charset="0"/>
                        </a:rPr>
                        <a:t>CYP MH Local Transformation Plan refresh underway, expected at September Delivery Group meeting.</a:t>
                      </a:r>
                    </a:p>
                    <a:p>
                      <a:pPr marL="85725" indent="-85725">
                        <a:buFont typeface="Arial" panose="020B0604020202020204" pitchFamily="34" charset="0"/>
                        <a:buChar char="•"/>
                      </a:pPr>
                      <a:r>
                        <a:rPr lang="en-GB" sz="1000" baseline="0">
                          <a:latin typeface="Arial" panose="020B0604020202020204" pitchFamily="34" charset="0"/>
                          <a:cs typeface="Arial" panose="020B0604020202020204" pitchFamily="34" charset="0"/>
                        </a:rPr>
                        <a:t>LDA Steering Group established from Sept 23 to pull all workstreams of the LDA Programme together.</a:t>
                      </a:r>
                    </a:p>
                    <a:p>
                      <a:pPr marL="85725" indent="-85725">
                        <a:buFont typeface="Arial" panose="020B0604020202020204" pitchFamily="34" charset="0"/>
                        <a:buChar char="•"/>
                      </a:pPr>
                      <a:r>
                        <a:rPr lang="en-GB" sz="1000" baseline="0">
                          <a:latin typeface="Arial" panose="020B0604020202020204" pitchFamily="34" charset="0"/>
                          <a:cs typeface="Arial" panose="020B0604020202020204" pitchFamily="34" charset="0"/>
                        </a:rPr>
                        <a:t>Annual Health Check promotion at Burton Albion completes 3 roadshows supporting the LDA Identification workstream.</a:t>
                      </a:r>
                    </a:p>
                    <a:p>
                      <a:pPr marL="85725" indent="-85725">
                        <a:buFont typeface="Arial" panose="020B0604020202020204" pitchFamily="34" charset="0"/>
                        <a:buChar char="•"/>
                      </a:pPr>
                      <a:r>
                        <a:rPr lang="en-GB" sz="1000" baseline="0">
                          <a:latin typeface="Arial" panose="020B0604020202020204" pitchFamily="34" charset="0"/>
                          <a:cs typeface="Arial" panose="020B0604020202020204" pitchFamily="34" charset="0"/>
                        </a:rPr>
                        <a:t>Initial linkages made between LDAP and SEND Delivery Groups.</a:t>
                      </a:r>
                    </a:p>
                    <a:p>
                      <a:pPr marL="85725" indent="-85725">
                        <a:buFont typeface="Arial" panose="020B0604020202020204" pitchFamily="34" charset="0"/>
                        <a:buChar char="•"/>
                      </a:pPr>
                      <a:r>
                        <a:rPr lang="en-GB" sz="1000" baseline="0">
                          <a:latin typeface="Arial" panose="020B0604020202020204" pitchFamily="34" charset="0"/>
                          <a:cs typeface="Arial" panose="020B0604020202020204" pitchFamily="34" charset="0"/>
                        </a:rPr>
                        <a:t>LDA Identification PIP under development and at final draft stage.</a:t>
                      </a:r>
                    </a:p>
                    <a:p>
                      <a:pPr marL="85725" indent="-85725">
                        <a:buFont typeface="Arial" panose="020B0604020202020204" pitchFamily="34" charset="0"/>
                        <a:buChar char="•"/>
                      </a:pPr>
                      <a:r>
                        <a:rPr lang="en-GB" sz="1000" baseline="0">
                          <a:solidFill>
                            <a:schemeClr val="tx1"/>
                          </a:solidFill>
                          <a:latin typeface="Arial" panose="020B0604020202020204" pitchFamily="34" charset="0"/>
                          <a:cs typeface="Arial" panose="020B0604020202020204" pitchFamily="34" charset="0"/>
                        </a:rPr>
                        <a:t>LDA Comm’s campaign to support reasonable adjustments for LDA launch date 5</a:t>
                      </a:r>
                      <a:r>
                        <a:rPr lang="en-GB" sz="1000" baseline="30000">
                          <a:solidFill>
                            <a:schemeClr val="tx1"/>
                          </a:solidFill>
                          <a:latin typeface="Arial" panose="020B0604020202020204" pitchFamily="34" charset="0"/>
                          <a:cs typeface="Arial" panose="020B0604020202020204" pitchFamily="34" charset="0"/>
                        </a:rPr>
                        <a:t>th</a:t>
                      </a:r>
                      <a:r>
                        <a:rPr lang="en-GB" sz="1000" baseline="0">
                          <a:solidFill>
                            <a:schemeClr val="tx1"/>
                          </a:solidFill>
                          <a:latin typeface="Arial" panose="020B0604020202020204" pitchFamily="34" charset="0"/>
                          <a:cs typeface="Arial" panose="020B0604020202020204" pitchFamily="34" charset="0"/>
                        </a:rPr>
                        <a:t> October 23.</a:t>
                      </a:r>
                    </a:p>
                    <a:p>
                      <a:pPr marL="85725" indent="-85725">
                        <a:buFont typeface="Arial" panose="020B0604020202020204" pitchFamily="34" charset="0"/>
                        <a:buChar char="•"/>
                      </a:pPr>
                      <a:r>
                        <a:rPr lang="en-GB" sz="1000" baseline="0">
                          <a:solidFill>
                            <a:schemeClr val="tx1"/>
                          </a:solidFill>
                          <a:latin typeface="Arial" panose="020B0604020202020204" pitchFamily="34" charset="0"/>
                          <a:cs typeface="Arial" panose="020B0604020202020204" pitchFamily="34" charset="0"/>
                        </a:rPr>
                        <a:t>LDA Community Services follow up workshop scheduled Sept 23 to map quick wins and propose priorities for 23/24 SDF expenditure.</a:t>
                      </a:r>
                    </a:p>
                  </a:txBody>
                  <a:tcPr/>
                </a:tc>
                <a:tc>
                  <a:txBody>
                    <a:bodyPr/>
                    <a:lstStyle/>
                    <a:p>
                      <a:pPr marL="85725" indent="-85725">
                        <a:buFont typeface="Arial" panose="020B0604020202020204" pitchFamily="34" charset="0"/>
                        <a:buChar char="•"/>
                      </a:pPr>
                      <a:r>
                        <a:rPr lang="en-GB" sz="1000">
                          <a:latin typeface="Arial" panose="020B0604020202020204" pitchFamily="34" charset="0"/>
                          <a:cs typeface="Arial" panose="020B0604020202020204" pitchFamily="34" charset="0"/>
                        </a:rPr>
                        <a:t>The</a:t>
                      </a:r>
                      <a:r>
                        <a:rPr lang="en-GB" sz="1000" baseline="0">
                          <a:latin typeface="Arial" panose="020B0604020202020204" pitchFamily="34" charset="0"/>
                          <a:cs typeface="Arial" panose="020B0604020202020204" pitchFamily="34" charset="0"/>
                        </a:rPr>
                        <a:t> Lotus Service within Southern Staffordshire, delivering MH support to those living through pregnancy and baby loss, birth trauma and tokophobia (fear of childbirth) is experiencing workforce challenges.</a:t>
                      </a:r>
                    </a:p>
                    <a:p>
                      <a:pPr marL="85725" indent="-85725">
                        <a:buFont typeface="Arial" panose="020B0604020202020204" pitchFamily="34" charset="0"/>
                        <a:buChar char="•"/>
                      </a:pPr>
                      <a:r>
                        <a:rPr lang="en-GB" sz="1000" baseline="0">
                          <a:latin typeface="Arial" panose="020B0604020202020204" pitchFamily="34" charset="0"/>
                          <a:cs typeface="Arial" panose="020B0604020202020204" pitchFamily="34" charset="0"/>
                        </a:rPr>
                        <a:t>Availability of workforce to implement NHS 111/MH option 2 within nationally directed timescales. </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aseline="0">
                          <a:solidFill>
                            <a:schemeClr val="tx1"/>
                          </a:solidFill>
                          <a:latin typeface="Arial" panose="020B0604020202020204" pitchFamily="34" charset="0"/>
                          <a:cs typeface="Arial" panose="020B0604020202020204" pitchFamily="34" charset="0"/>
                        </a:rPr>
                        <a:t>c59% of SSOT staff have completed the Oliver McGowan eLearning, the next stage will be co-delivered with experts by experience and a proposal is currently under discussion.</a:t>
                      </a:r>
                      <a:endParaRPr lang="en-GB" sz="1000">
                        <a:solidFill>
                          <a:schemeClr val="tx1"/>
                        </a:solidFill>
                        <a:latin typeface="Arial" panose="020B0604020202020204" pitchFamily="34" charset="0"/>
                        <a:cs typeface="Arial" panose="020B0604020202020204" pitchFamily="34" charset="0"/>
                      </a:endParaRPr>
                    </a:p>
                    <a:p>
                      <a:pPr marL="85725" indent="-85725">
                        <a:buFont typeface="Arial" panose="020B0604020202020204" pitchFamily="34" charset="0"/>
                        <a:buChar char="•"/>
                      </a:pPr>
                      <a:endParaRPr lang="en-GB" sz="100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60377104"/>
                  </a:ext>
                </a:extLst>
              </a:tr>
            </a:tbl>
          </a:graphicData>
        </a:graphic>
      </p:graphicFrame>
      <p:graphicFrame>
        <p:nvGraphicFramePr>
          <p:cNvPr id="9" name="Table 8">
            <a:extLst>
              <a:ext uri="{FF2B5EF4-FFF2-40B4-BE49-F238E27FC236}">
                <a16:creationId xmlns:a16="http://schemas.microsoft.com/office/drawing/2014/main" id="{3FFB8E59-10AC-C749-0844-18C14A493FEC}"/>
              </a:ext>
            </a:extLst>
          </p:cNvPr>
          <p:cNvGraphicFramePr>
            <a:graphicFrameLocks noGrp="1"/>
          </p:cNvGraphicFramePr>
          <p:nvPr>
            <p:extLst>
              <p:ext uri="{D42A27DB-BD31-4B8C-83A1-F6EECF244321}">
                <p14:modId xmlns:p14="http://schemas.microsoft.com/office/powerpoint/2010/main" val="2912173534"/>
              </p:ext>
            </p:extLst>
          </p:nvPr>
        </p:nvGraphicFramePr>
        <p:xfrm>
          <a:off x="137651" y="3490786"/>
          <a:ext cx="11985523" cy="2773680"/>
        </p:xfrm>
        <a:graphic>
          <a:graphicData uri="http://schemas.openxmlformats.org/drawingml/2006/table">
            <a:tbl>
              <a:tblPr firstRow="1" bandRow="1">
                <a:tableStyleId>{5C22544A-7EE6-4342-B048-85BDC9FD1C3A}</a:tableStyleId>
              </a:tblPr>
              <a:tblGrid>
                <a:gridCol w="3181621">
                  <a:extLst>
                    <a:ext uri="{9D8B030D-6E8A-4147-A177-3AD203B41FA5}">
                      <a16:colId xmlns:a16="http://schemas.microsoft.com/office/drawing/2014/main" val="4061580566"/>
                    </a:ext>
                  </a:extLst>
                </a:gridCol>
                <a:gridCol w="5230368">
                  <a:extLst>
                    <a:ext uri="{9D8B030D-6E8A-4147-A177-3AD203B41FA5}">
                      <a16:colId xmlns:a16="http://schemas.microsoft.com/office/drawing/2014/main" val="3425727998"/>
                    </a:ext>
                  </a:extLst>
                </a:gridCol>
                <a:gridCol w="3573534">
                  <a:extLst>
                    <a:ext uri="{9D8B030D-6E8A-4147-A177-3AD203B41FA5}">
                      <a16:colId xmlns:a16="http://schemas.microsoft.com/office/drawing/2014/main" val="4076478887"/>
                    </a:ext>
                  </a:extLst>
                </a:gridCol>
              </a:tblGrid>
              <a:tr h="0">
                <a:tc>
                  <a:txBody>
                    <a:bodyPr/>
                    <a:lstStyle/>
                    <a:p>
                      <a:r>
                        <a:rPr lang="en-GB" sz="1000">
                          <a:latin typeface="Arial" panose="020B0604020202020204" pitchFamily="34" charset="0"/>
                          <a:cs typeface="Arial" panose="020B0604020202020204" pitchFamily="34" charset="0"/>
                        </a:rPr>
                        <a:t>QUALITY</a:t>
                      </a:r>
                    </a:p>
                  </a:txBody>
                  <a:tcPr>
                    <a:solidFill>
                      <a:srgbClr val="00B0F0"/>
                    </a:solidFill>
                  </a:tcPr>
                </a:tc>
                <a:tc>
                  <a:txBody>
                    <a:bodyPr/>
                    <a:lstStyle/>
                    <a:p>
                      <a:r>
                        <a:rPr lang="en-GB" sz="1000">
                          <a:latin typeface="Arial" panose="020B0604020202020204" pitchFamily="34" charset="0"/>
                          <a:cs typeface="Arial" panose="020B0604020202020204" pitchFamily="34" charset="0"/>
                        </a:rPr>
                        <a:t>FINANCE, CONTRACTING &amp;  PROCUREMENT</a:t>
                      </a:r>
                    </a:p>
                  </a:txBody>
                  <a:tcPr>
                    <a:solidFill>
                      <a:schemeClr val="accent1">
                        <a:lumMod val="75000"/>
                      </a:schemeClr>
                    </a:solidFill>
                  </a:tcPr>
                </a:tc>
                <a:tc>
                  <a:txBody>
                    <a:bodyPr/>
                    <a:lstStyle/>
                    <a:p>
                      <a:r>
                        <a:rPr lang="en-GB" sz="1000">
                          <a:latin typeface="Arial" panose="020B0604020202020204" pitchFamily="34" charset="0"/>
                          <a:cs typeface="Arial" panose="020B0604020202020204" pitchFamily="34" charset="0"/>
                        </a:rPr>
                        <a:t>REQUESTS FOR ANOTHER PORTFOLIO / ENABLER</a:t>
                      </a:r>
                    </a:p>
                  </a:txBody>
                  <a:tcPr>
                    <a:solidFill>
                      <a:srgbClr val="002060"/>
                    </a:solidFill>
                  </a:tcPr>
                </a:tc>
                <a:extLst>
                  <a:ext uri="{0D108BD9-81ED-4DB2-BD59-A6C34878D82A}">
                    <a16:rowId xmlns:a16="http://schemas.microsoft.com/office/drawing/2014/main" val="2146505360"/>
                  </a:ext>
                </a:extLst>
              </a:tr>
              <a:tr h="1215046">
                <a:tc>
                  <a:txBody>
                    <a:bodyPr/>
                    <a:lstStyle/>
                    <a:p>
                      <a:pPr marL="85725" lvl="0" indent="-85725" algn="l">
                        <a:lnSpc>
                          <a:spcPct val="100000"/>
                        </a:lnSpc>
                        <a:spcBef>
                          <a:spcPts val="0"/>
                        </a:spcBef>
                        <a:spcAft>
                          <a:spcPts val="0"/>
                        </a:spcAft>
                        <a:buFont typeface="Arial" panose="020B0604020202020204" pitchFamily="34" charset="0"/>
                        <a:buChar char="•"/>
                      </a:pPr>
                      <a:r>
                        <a:rPr lang="en-GB" sz="1000" b="0" i="0" u="none" strike="noStrike" baseline="0" noProof="0">
                          <a:solidFill>
                            <a:schemeClr val="tx1"/>
                          </a:solidFill>
                          <a:latin typeface="Arial" panose="020B0604020202020204" pitchFamily="34" charset="0"/>
                          <a:cs typeface="Arial" panose="020B0604020202020204" pitchFamily="34" charset="0"/>
                        </a:rPr>
                        <a:t>Temporary suspension, until September 23, for new referrals to the Lotus Service within Southern Staffordshire which delivers mental health support to those who are living through pregnancy and baby loss, birth trauma and tokophobia (fear of childbirth) due to workforce challenges.  Current patients are being reviewed and will be contacted if there is any change to their provision of care.</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aseline="0">
                          <a:latin typeface="Arial" panose="020B0604020202020204" pitchFamily="34" charset="0"/>
                          <a:cs typeface="Arial" panose="020B0604020202020204" pitchFamily="34" charset="0"/>
                        </a:rPr>
                        <a:t>Commissioning Framework for MH Inpatient Services released to inform MHLDA Quality Inpatient Transformation Programme.  Draft 3 year </a:t>
                      </a:r>
                      <a:r>
                        <a:rPr lang="en-GB" sz="1000" baseline="0">
                          <a:solidFill>
                            <a:schemeClr val="tx1"/>
                          </a:solidFill>
                          <a:latin typeface="Arial" panose="020B0604020202020204" pitchFamily="34" charset="0"/>
                          <a:cs typeface="Arial" panose="020B0604020202020204" pitchFamily="34" charset="0"/>
                        </a:rPr>
                        <a:t>Strategy submission to NHSE, now Mar 24.</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aseline="0">
                          <a:solidFill>
                            <a:schemeClr val="tx1"/>
                          </a:solidFill>
                          <a:latin typeface="Arial" panose="020B0604020202020204" pitchFamily="34" charset="0"/>
                          <a:cs typeface="Arial" panose="020B0604020202020204" pitchFamily="34" charset="0"/>
                        </a:rPr>
                        <a:t>Escalation raised by NSCHT in relation to waiting times for ASD within the North of Staffordshire.  Further discussions underway.</a:t>
                      </a:r>
                      <a:endParaRPr lang="en-GB" sz="1000">
                        <a:solidFill>
                          <a:schemeClr val="tx1"/>
                        </a:solidFill>
                        <a:latin typeface="Arial" panose="020B0604020202020204" pitchFamily="34" charset="0"/>
                        <a:cs typeface="Arial" panose="020B0604020202020204" pitchFamily="34" charset="0"/>
                      </a:endParaRPr>
                    </a:p>
                  </a:txBody>
                  <a:tcPr/>
                </a:tc>
                <a:tc>
                  <a:txBody>
                    <a:bodyPr/>
                    <a:lstStyle/>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solidFill>
                            <a:schemeClr val="tx1"/>
                          </a:solidFill>
                          <a:latin typeface="Arial" panose="020B0604020202020204" pitchFamily="34" charset="0"/>
                          <a:cs typeface="Arial" panose="020B0604020202020204" pitchFamily="34" charset="0"/>
                        </a:rPr>
                        <a:t>There is £919k of LDA SDF funding still to be committed for 23/24.  NHSE have indicated that if this money is not used solely for LDA then it will be recouped centrally.</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solidFill>
                            <a:schemeClr val="tx1"/>
                          </a:solidFill>
                          <a:latin typeface="Arial" panose="020B0604020202020204" pitchFamily="34" charset="0"/>
                          <a:cs typeface="Arial" panose="020B0604020202020204" pitchFamily="34" charset="0"/>
                        </a:rPr>
                        <a:t>Funding of £262k is expected to be received by the ICB for the Oliver McGowan Mandatory Training, work underway with the system workforce group and partners to  optimise the delivery of this training.  Options currently under consideration</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solidFill>
                            <a:schemeClr val="tx1"/>
                          </a:solidFill>
                          <a:latin typeface="Arial" panose="020B0604020202020204" pitchFamily="34" charset="0"/>
                          <a:cs typeface="Arial" panose="020B0604020202020204" pitchFamily="34" charset="0"/>
                        </a:rPr>
                        <a:t>Independent sector ADHD assessment and ongoing treatment continues to be a cost pressure of £1.2m.</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solidFill>
                            <a:schemeClr val="tx1"/>
                          </a:solidFill>
                          <a:latin typeface="Arial" panose="020B0604020202020204" pitchFamily="34" charset="0"/>
                          <a:cs typeface="Arial" panose="020B0604020202020204" pitchFamily="34" charset="0"/>
                        </a:rPr>
                        <a:t>A TCP patient placement with complex needs has been agreed as an exceptional case, resulting in a £1.2m cost pressure for 23/24 which equates to a full year effect of c£1.6m.</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solidFill>
                            <a:schemeClr val="tx1"/>
                          </a:solidFill>
                          <a:latin typeface="Arial" panose="020B0604020202020204" pitchFamily="34" charset="0"/>
                          <a:cs typeface="Arial" panose="020B0604020202020204" pitchFamily="34" charset="0"/>
                        </a:rPr>
                        <a:t>The TCP forecast for patient placements managed by NSCHT is currently matching the plan with the £1.4m system efficiencies which are expected to be achieved.</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solidFill>
                            <a:schemeClr val="tx1"/>
                          </a:solidFill>
                          <a:latin typeface="Arial" panose="020B0604020202020204" pitchFamily="34" charset="0"/>
                          <a:cs typeface="Arial" panose="020B0604020202020204" pitchFamily="34" charset="0"/>
                        </a:rPr>
                        <a:t>Project 86 is currently forecasting underspend of £2.4m.</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solidFill>
                            <a:schemeClr val="tx1"/>
                          </a:solidFill>
                          <a:latin typeface="Arial" panose="020B0604020202020204" pitchFamily="34" charset="0"/>
                          <a:cs typeface="Arial" panose="020B0604020202020204" pitchFamily="34" charset="0"/>
                        </a:rPr>
                        <a:t>MHA S117 is currently forecasting an overspend of £6.5m in line with increased activity.</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solidFill>
                            <a:schemeClr val="tx1"/>
                          </a:solidFill>
                          <a:latin typeface="Arial" panose="020B0604020202020204" pitchFamily="34" charset="0"/>
                          <a:cs typeface="Arial" panose="020B0604020202020204" pitchFamily="34" charset="0"/>
                        </a:rPr>
                        <a:t>Post vention service procurement completed and provider appointed.  Service to go live Autumn 23.  </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solidFill>
                            <a:schemeClr val="tx1"/>
                          </a:solidFill>
                          <a:latin typeface="Arial" panose="020B0604020202020204" pitchFamily="34" charset="0"/>
                          <a:cs typeface="Arial" panose="020B0604020202020204" pitchFamily="34" charset="0"/>
                        </a:rPr>
                        <a:t>MHLDA Delivery Group agreement to the procurement of S12 solutions via G Cloud</a:t>
                      </a:r>
                      <a:endParaRPr lang="en-GB" sz="1000">
                        <a:solidFill>
                          <a:srgbClr val="FF0000"/>
                        </a:solidFill>
                        <a:latin typeface="Arial" panose="020B0604020202020204" pitchFamily="34" charset="0"/>
                        <a:cs typeface="Arial" panose="020B0604020202020204" pitchFamily="34" charset="0"/>
                      </a:endParaRPr>
                    </a:p>
                  </a:txBody>
                  <a:tcPr/>
                </a:tc>
                <a:tc>
                  <a:txBody>
                    <a:bodyPr/>
                    <a:lstStyle/>
                    <a:p>
                      <a:pPr marL="85725" indent="-85725">
                        <a:buFont typeface="Arial" panose="020B0604020202020204" pitchFamily="34" charset="0"/>
                        <a:buChar char="•"/>
                      </a:pPr>
                      <a:r>
                        <a:rPr lang="en-GB" sz="1000" b="0">
                          <a:solidFill>
                            <a:schemeClr val="tx1"/>
                          </a:solidFill>
                          <a:latin typeface="Arial" panose="020B0604020202020204" pitchFamily="34" charset="0"/>
                          <a:cs typeface="Arial" panose="020B0604020202020204" pitchFamily="34" charset="0"/>
                        </a:rPr>
                        <a:t>Support from Digital Programme</a:t>
                      </a:r>
                      <a:r>
                        <a:rPr lang="en-GB" sz="1000" b="0" baseline="0">
                          <a:solidFill>
                            <a:schemeClr val="tx1"/>
                          </a:solidFill>
                          <a:latin typeface="Arial" panose="020B0604020202020204" pitchFamily="34" charset="0"/>
                          <a:cs typeface="Arial" panose="020B0604020202020204" pitchFamily="34" charset="0"/>
                        </a:rPr>
                        <a:t> as an enabler for the roll out of the Digital Flag and Reasonable Adjustment Flag for people with LDA</a:t>
                      </a:r>
                    </a:p>
                    <a:p>
                      <a:pPr marL="85725" indent="-85725">
                        <a:buFont typeface="Arial" panose="020B0604020202020204" pitchFamily="34" charset="0"/>
                        <a:buChar char="•"/>
                      </a:pPr>
                      <a:r>
                        <a:rPr lang="en-GB" sz="1000" b="0" baseline="0">
                          <a:solidFill>
                            <a:schemeClr val="tx1"/>
                          </a:solidFill>
                          <a:latin typeface="Arial" panose="020B0604020202020204" pitchFamily="34" charset="0"/>
                          <a:cs typeface="Arial" panose="020B0604020202020204" pitchFamily="34" charset="0"/>
                        </a:rPr>
                        <a:t>Primary Care support r.e validation of GP LD Registers and increased Annual Health Checks</a:t>
                      </a:r>
                    </a:p>
                    <a:p>
                      <a:pPr marL="85725" indent="-85725">
                        <a:buFont typeface="Arial" panose="020B0604020202020204" pitchFamily="34" charset="0"/>
                        <a:buChar char="•"/>
                      </a:pPr>
                      <a:r>
                        <a:rPr lang="en-GB" sz="1000" b="0" baseline="0">
                          <a:solidFill>
                            <a:schemeClr val="tx1"/>
                          </a:solidFill>
                          <a:latin typeface="Arial" panose="020B0604020202020204" pitchFamily="34" charset="0"/>
                          <a:cs typeface="Arial" panose="020B0604020202020204" pitchFamily="34" charset="0"/>
                        </a:rPr>
                        <a:t>Meds Optimisation support for the STOMP/STAMP agenda</a:t>
                      </a:r>
                      <a:endParaRPr lang="en-GB" sz="1000" b="0">
                        <a:solidFill>
                          <a:srgbClr val="FF0000"/>
                        </a:solidFill>
                        <a:latin typeface="Arial" panose="020B0604020202020204" pitchFamily="34" charset="0"/>
                        <a:cs typeface="Arial" panose="020B0604020202020204" pitchFamily="34" charset="0"/>
                      </a:endParaRPr>
                    </a:p>
                    <a:p>
                      <a:pPr marL="85725" lvl="0" indent="-85725">
                        <a:buFont typeface="Arial" panose="020B0604020202020204" pitchFamily="34" charset="0"/>
                        <a:buChar char="•"/>
                      </a:pPr>
                      <a:r>
                        <a:rPr lang="en-GB" sz="1000" b="0" baseline="0">
                          <a:solidFill>
                            <a:schemeClr val="tx1"/>
                          </a:solidFill>
                          <a:latin typeface="Arial" panose="020B0604020202020204" pitchFamily="34" charset="0"/>
                          <a:cs typeface="Arial" panose="020B0604020202020204" pitchFamily="34" charset="0"/>
                        </a:rPr>
                        <a:t>Support from primary care and Med Ops around ADHD ESCA'a and directing referral to new Adult ADHD service</a:t>
                      </a:r>
                      <a:r>
                        <a:rPr lang="en-GB" sz="1000" b="0" baseline="0">
                          <a:solidFill>
                            <a:srgbClr val="FF0000"/>
                          </a:solidFill>
                          <a:latin typeface="Arial" panose="020B0604020202020204" pitchFamily="34" charset="0"/>
                          <a:cs typeface="Arial" panose="020B0604020202020204" pitchFamily="34" charset="0"/>
                        </a:rPr>
                        <a:t>.</a:t>
                      </a:r>
                      <a:endParaRPr lang="en-GB" sz="100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22357932"/>
                  </a:ext>
                </a:extLst>
              </a:tr>
            </a:tbl>
          </a:graphicData>
        </a:graphic>
      </p:graphicFrame>
      <p:graphicFrame>
        <p:nvGraphicFramePr>
          <p:cNvPr id="10" name="Content Placeholder 5">
            <a:extLst>
              <a:ext uri="{FF2B5EF4-FFF2-40B4-BE49-F238E27FC236}">
                <a16:creationId xmlns:a16="http://schemas.microsoft.com/office/drawing/2014/main" id="{5FE7D2F0-46F4-1CFD-971A-D4CA3A2CBDFC}"/>
              </a:ext>
            </a:extLst>
          </p:cNvPr>
          <p:cNvGraphicFramePr>
            <a:graphicFrameLocks/>
          </p:cNvGraphicFramePr>
          <p:nvPr>
            <p:extLst>
              <p:ext uri="{D42A27DB-BD31-4B8C-83A1-F6EECF244321}">
                <p14:modId xmlns:p14="http://schemas.microsoft.com/office/powerpoint/2010/main" val="2503005216"/>
              </p:ext>
            </p:extLst>
          </p:nvPr>
        </p:nvGraphicFramePr>
        <p:xfrm>
          <a:off x="137651" y="6241733"/>
          <a:ext cx="11998323" cy="487680"/>
        </p:xfrm>
        <a:graphic>
          <a:graphicData uri="http://schemas.openxmlformats.org/drawingml/2006/table">
            <a:tbl>
              <a:tblPr firstRow="1" bandRow="1">
                <a:tableStyleId>{5C22544A-7EE6-4342-B048-85BDC9FD1C3A}</a:tableStyleId>
              </a:tblPr>
              <a:tblGrid>
                <a:gridCol w="11998323">
                  <a:extLst>
                    <a:ext uri="{9D8B030D-6E8A-4147-A177-3AD203B41FA5}">
                      <a16:colId xmlns:a16="http://schemas.microsoft.com/office/drawing/2014/main" val="2242980742"/>
                    </a:ext>
                  </a:extLst>
                </a:gridCol>
              </a:tblGrid>
              <a:tr h="0">
                <a:tc>
                  <a:txBody>
                    <a:bodyPr/>
                    <a:lstStyle/>
                    <a:p>
                      <a:r>
                        <a:rPr lang="en-GB" sz="1000">
                          <a:latin typeface="Arial" panose="020B0604020202020204" pitchFamily="34" charset="0"/>
                          <a:cs typeface="Arial" panose="020B0604020202020204" pitchFamily="34" charset="0"/>
                        </a:rPr>
                        <a:t>ESCALATIONS</a:t>
                      </a:r>
                    </a:p>
                  </a:txBody>
                  <a:tcPr>
                    <a:solidFill>
                      <a:srgbClr val="FF0000"/>
                    </a:solidFill>
                  </a:tcPr>
                </a:tc>
                <a:extLst>
                  <a:ext uri="{0D108BD9-81ED-4DB2-BD59-A6C34878D82A}">
                    <a16:rowId xmlns:a16="http://schemas.microsoft.com/office/drawing/2014/main" val="3168321068"/>
                  </a:ext>
                </a:extLst>
              </a:tr>
              <a:tr h="187614">
                <a:tc>
                  <a:txBody>
                    <a:bodyPr/>
                    <a:lstStyle/>
                    <a:p>
                      <a:pPr marL="171450" indent="-171450">
                        <a:buClr>
                          <a:srgbClr val="000000"/>
                        </a:buClr>
                        <a:buFont typeface="Arial" panose="020B0604020202020204" pitchFamily="34" charset="0"/>
                        <a:buChar char="•"/>
                      </a:pPr>
                      <a:r>
                        <a:rPr lang="en-GB" sz="1000" b="0" kern="1200" baseline="0">
                          <a:solidFill>
                            <a:schemeClr val="tx1"/>
                          </a:solidFill>
                          <a:latin typeface="Arial" panose="020B0604020202020204" pitchFamily="34" charset="0"/>
                          <a:ea typeface="+mn-ea"/>
                          <a:cs typeface="Arial" panose="020B0604020202020204" pitchFamily="34" charset="0"/>
                        </a:rPr>
                        <a:t>None</a:t>
                      </a:r>
                    </a:p>
                  </a:txBody>
                  <a:tcPr/>
                </a:tc>
                <a:extLst>
                  <a:ext uri="{0D108BD9-81ED-4DB2-BD59-A6C34878D82A}">
                    <a16:rowId xmlns:a16="http://schemas.microsoft.com/office/drawing/2014/main" val="3260377104"/>
                  </a:ext>
                </a:extLst>
              </a:tr>
            </a:tbl>
          </a:graphicData>
        </a:graphic>
      </p:graphicFrame>
    </p:spTree>
    <p:extLst>
      <p:ext uri="{BB962C8B-B14F-4D97-AF65-F5344CB8AC3E}">
        <p14:creationId xmlns:p14="http://schemas.microsoft.com/office/powerpoint/2010/main" val="38659251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a:extLst>
              <a:ext uri="{FF2B5EF4-FFF2-40B4-BE49-F238E27FC236}">
                <a16:creationId xmlns:a16="http://schemas.microsoft.com/office/drawing/2014/main" id="{DA4B7FBA-E28B-4F26-A038-F378A2A399EE}"/>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670794200"/>
              </p:ext>
            </p:extLst>
          </p:nvPr>
        </p:nvGraphicFramePr>
        <p:xfrm>
          <a:off x="-171701" y="5571966"/>
          <a:ext cx="850992" cy="10597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61220416"/>
              </p:ext>
            </p:extLst>
          </p:nvPr>
        </p:nvGraphicFramePr>
        <p:xfrm>
          <a:off x="161962" y="435909"/>
          <a:ext cx="5480988" cy="1485625"/>
        </p:xfrm>
        <a:graphic>
          <a:graphicData uri="http://schemas.openxmlformats.org/drawingml/2006/table">
            <a:tbl>
              <a:tblPr firstRow="1" bandRow="1">
                <a:tableStyleId>{5C22544A-7EE6-4342-B048-85BDC9FD1C3A}</a:tableStyleId>
              </a:tblPr>
              <a:tblGrid>
                <a:gridCol w="3831062">
                  <a:extLst>
                    <a:ext uri="{9D8B030D-6E8A-4147-A177-3AD203B41FA5}">
                      <a16:colId xmlns:a16="http://schemas.microsoft.com/office/drawing/2014/main" val="3115241511"/>
                    </a:ext>
                  </a:extLst>
                </a:gridCol>
                <a:gridCol w="1649926">
                  <a:extLst>
                    <a:ext uri="{9D8B030D-6E8A-4147-A177-3AD203B41FA5}">
                      <a16:colId xmlns:a16="http://schemas.microsoft.com/office/drawing/2014/main" val="457782981"/>
                    </a:ext>
                  </a:extLst>
                </a:gridCol>
              </a:tblGrid>
              <a:tr h="297125">
                <a:tc>
                  <a:txBody>
                    <a:bodyPr/>
                    <a:lstStyle/>
                    <a:p>
                      <a:r>
                        <a:rPr lang="en-GB" sz="1200">
                          <a:latin typeface="Arial" panose="020B0604020202020204" pitchFamily="34" charset="0"/>
                          <a:cs typeface="Arial" panose="020B0604020202020204" pitchFamily="34" charset="0"/>
                        </a:rPr>
                        <a:t>PROJECT (PIPs) TITLE</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97125">
                <a:tc>
                  <a:txBody>
                    <a:bodyPr/>
                    <a:lstStyle/>
                    <a:p>
                      <a:r>
                        <a:rPr lang="en-GB" sz="1200">
                          <a:latin typeface="Arial" panose="020B0604020202020204" pitchFamily="34" charset="0"/>
                          <a:cs typeface="Arial" panose="020B0604020202020204" pitchFamily="34" charset="0"/>
                        </a:rPr>
                        <a:t>LDA Identification</a:t>
                      </a:r>
                    </a:p>
                  </a:txBody>
                  <a:tcPr/>
                </a:tc>
                <a:tc>
                  <a:txBody>
                    <a:bodyPr/>
                    <a:lstStyle/>
                    <a:p>
                      <a:r>
                        <a:rPr lang="en-GB" sz="1200">
                          <a:latin typeface="Arial" panose="020B0604020202020204" pitchFamily="34" charset="0"/>
                          <a:cs typeface="Arial" panose="020B0604020202020204" pitchFamily="34" charset="0"/>
                        </a:rPr>
                        <a:t>Scoping – Final Draft</a:t>
                      </a:r>
                    </a:p>
                  </a:txBody>
                  <a:tcPr>
                    <a:solidFill>
                      <a:schemeClr val="bg1">
                        <a:lumMod val="75000"/>
                      </a:schemeClr>
                    </a:solidFill>
                  </a:tcPr>
                </a:tc>
                <a:extLst>
                  <a:ext uri="{0D108BD9-81ED-4DB2-BD59-A6C34878D82A}">
                    <a16:rowId xmlns:a16="http://schemas.microsoft.com/office/drawing/2014/main" val="958173447"/>
                  </a:ext>
                </a:extLst>
              </a:tr>
              <a:tr h="297125">
                <a:tc>
                  <a:txBody>
                    <a:bodyPr/>
                    <a:lstStyle/>
                    <a:p>
                      <a:r>
                        <a:rPr lang="en-GB" sz="1200">
                          <a:latin typeface="Arial" panose="020B0604020202020204" pitchFamily="34" charset="0"/>
                          <a:cs typeface="Arial" panose="020B0604020202020204" pitchFamily="34" charset="0"/>
                        </a:rPr>
                        <a:t>LDA</a:t>
                      </a:r>
                      <a:r>
                        <a:rPr lang="en-GB" sz="1200" baseline="0">
                          <a:latin typeface="Arial" panose="020B0604020202020204" pitchFamily="34" charset="0"/>
                          <a:cs typeface="Arial" panose="020B0604020202020204" pitchFamily="34" charset="0"/>
                        </a:rPr>
                        <a:t> Dedicated Care and Support</a:t>
                      </a:r>
                      <a:endParaRPr lang="en-GB" sz="1200">
                        <a:latin typeface="Arial" panose="020B0604020202020204" pitchFamily="34" charset="0"/>
                        <a:cs typeface="Arial" panose="020B0604020202020204" pitchFamily="34" charset="0"/>
                      </a:endParaRPr>
                    </a:p>
                  </a:txBody>
                  <a:tcPr/>
                </a:tc>
                <a:tc>
                  <a:txBody>
                    <a:bodyPr/>
                    <a:lstStyle/>
                    <a:p>
                      <a:r>
                        <a:rPr lang="en-GB" sz="1200">
                          <a:latin typeface="Arial" panose="020B0604020202020204" pitchFamily="34" charset="0"/>
                          <a:cs typeface="Arial" panose="020B0604020202020204" pitchFamily="34" charset="0"/>
                        </a:rPr>
                        <a:t>Scoping</a:t>
                      </a:r>
                    </a:p>
                  </a:txBody>
                  <a:tcPr>
                    <a:solidFill>
                      <a:schemeClr val="bg1">
                        <a:lumMod val="75000"/>
                      </a:schemeClr>
                    </a:solidFill>
                  </a:tcPr>
                </a:tc>
                <a:extLst>
                  <a:ext uri="{0D108BD9-81ED-4DB2-BD59-A6C34878D82A}">
                    <a16:rowId xmlns:a16="http://schemas.microsoft.com/office/drawing/2014/main" val="2264847321"/>
                  </a:ext>
                </a:extLst>
              </a:tr>
              <a:tr h="297125">
                <a:tc>
                  <a:txBody>
                    <a:bodyPr/>
                    <a:lstStyle/>
                    <a:p>
                      <a:r>
                        <a:rPr lang="en-GB" sz="1200">
                          <a:latin typeface="Arial" panose="020B0604020202020204" pitchFamily="34" charset="0"/>
                          <a:cs typeface="Arial" panose="020B0604020202020204" pitchFamily="34" charset="0"/>
                        </a:rPr>
                        <a:t>LDA Community Services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Scoping</a:t>
                      </a:r>
                    </a:p>
                  </a:txBody>
                  <a:tcPr>
                    <a:solidFill>
                      <a:schemeClr val="bg1">
                        <a:lumMod val="75000"/>
                      </a:schemeClr>
                    </a:solidFill>
                  </a:tcPr>
                </a:tc>
                <a:extLst>
                  <a:ext uri="{0D108BD9-81ED-4DB2-BD59-A6C34878D82A}">
                    <a16:rowId xmlns:a16="http://schemas.microsoft.com/office/drawing/2014/main" val="426534903"/>
                  </a:ext>
                </a:extLst>
              </a:tr>
              <a:tr h="297125">
                <a:tc>
                  <a:txBody>
                    <a:bodyPr/>
                    <a:lstStyle/>
                    <a:p>
                      <a:r>
                        <a:rPr lang="en-GB" sz="1200">
                          <a:latin typeface="Arial" panose="020B0604020202020204" pitchFamily="34" charset="0"/>
                          <a:cs typeface="Arial" panose="020B0604020202020204" pitchFamily="34" charset="0"/>
                        </a:rPr>
                        <a:t>MH/111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On Track</a:t>
                      </a:r>
                    </a:p>
                  </a:txBody>
                  <a:tcPr>
                    <a:solidFill>
                      <a:srgbClr val="92D050"/>
                    </a:solidFill>
                  </a:tcPr>
                </a:tc>
                <a:extLst>
                  <a:ext uri="{0D108BD9-81ED-4DB2-BD59-A6C34878D82A}">
                    <a16:rowId xmlns:a16="http://schemas.microsoft.com/office/drawing/2014/main" val="3440927287"/>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657454504"/>
              </p:ext>
            </p:extLst>
          </p:nvPr>
        </p:nvGraphicFramePr>
        <p:xfrm>
          <a:off x="6176981" y="453182"/>
          <a:ext cx="6015019" cy="1093960"/>
        </p:xfrm>
        <a:graphic>
          <a:graphicData uri="http://schemas.openxmlformats.org/drawingml/2006/table">
            <a:tbl>
              <a:tblPr firstRow="1" bandRow="1">
                <a:tableStyleId>{5C22544A-7EE6-4342-B048-85BDC9FD1C3A}</a:tableStyleId>
              </a:tblPr>
              <a:tblGrid>
                <a:gridCol w="4914600">
                  <a:extLst>
                    <a:ext uri="{9D8B030D-6E8A-4147-A177-3AD203B41FA5}">
                      <a16:colId xmlns:a16="http://schemas.microsoft.com/office/drawing/2014/main" val="3115241511"/>
                    </a:ext>
                  </a:extLst>
                </a:gridCol>
                <a:gridCol w="1100419">
                  <a:extLst>
                    <a:ext uri="{9D8B030D-6E8A-4147-A177-3AD203B41FA5}">
                      <a16:colId xmlns:a16="http://schemas.microsoft.com/office/drawing/2014/main" val="457782981"/>
                    </a:ext>
                  </a:extLst>
                </a:gridCol>
              </a:tblGrid>
              <a:tr h="247974">
                <a:tc>
                  <a:txBody>
                    <a:bodyPr/>
                    <a:lstStyle/>
                    <a:p>
                      <a:r>
                        <a:rPr lang="en-GB" sz="1200">
                          <a:latin typeface="Arial" panose="020B0604020202020204" pitchFamily="34" charset="0"/>
                          <a:cs typeface="Arial" panose="020B0604020202020204" pitchFamily="34" charset="0"/>
                        </a:rPr>
                        <a:t>PROVIDER COLLABORATIVE OPPORTUNITIES</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318380">
                <a:tc>
                  <a:txBody>
                    <a:bodyPr/>
                    <a:lstStyle/>
                    <a:p>
                      <a:r>
                        <a:rPr lang="en-GB" sz="1200">
                          <a:latin typeface="Arial" panose="020B0604020202020204" pitchFamily="34" charset="0"/>
                          <a:cs typeface="Arial" panose="020B0604020202020204" pitchFamily="34" charset="0"/>
                        </a:rPr>
                        <a:t>Still being scoped</a:t>
                      </a:r>
                    </a:p>
                  </a:txBody>
                  <a:tcPr/>
                </a:tc>
                <a:tc>
                  <a:txBody>
                    <a:bodyPr/>
                    <a:lstStyle/>
                    <a:p>
                      <a:endParaRPr lang="en-GB" sz="1200">
                        <a:latin typeface="Arial" panose="020B0604020202020204" pitchFamily="34" charset="0"/>
                        <a:cs typeface="Arial" panose="020B0604020202020204" pitchFamily="34" charset="0"/>
                      </a:endParaRPr>
                    </a:p>
                  </a:txBody>
                  <a:tcPr>
                    <a:solidFill>
                      <a:schemeClr val="bg1">
                        <a:lumMod val="75000"/>
                      </a:schemeClr>
                    </a:solidFill>
                  </a:tcPr>
                </a:tc>
                <a:extLst>
                  <a:ext uri="{0D108BD9-81ED-4DB2-BD59-A6C34878D82A}">
                    <a16:rowId xmlns:a16="http://schemas.microsoft.com/office/drawing/2014/main" val="426534903"/>
                  </a:ext>
                </a:extLst>
              </a:tr>
              <a:tr h="318380">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56960009"/>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874528955"/>
              </p:ext>
            </p:extLst>
          </p:nvPr>
        </p:nvGraphicFramePr>
        <p:xfrm>
          <a:off x="161962" y="2069268"/>
          <a:ext cx="5480988" cy="1828800"/>
        </p:xfrm>
        <a:graphic>
          <a:graphicData uri="http://schemas.openxmlformats.org/drawingml/2006/table">
            <a:tbl>
              <a:tblPr firstRow="1" bandRow="1">
                <a:tableStyleId>{5C22544A-7EE6-4342-B048-85BDC9FD1C3A}</a:tableStyleId>
              </a:tblPr>
              <a:tblGrid>
                <a:gridCol w="3491130">
                  <a:extLst>
                    <a:ext uri="{9D8B030D-6E8A-4147-A177-3AD203B41FA5}">
                      <a16:colId xmlns:a16="http://schemas.microsoft.com/office/drawing/2014/main" val="3115241511"/>
                    </a:ext>
                  </a:extLst>
                </a:gridCol>
                <a:gridCol w="1989858">
                  <a:extLst>
                    <a:ext uri="{9D8B030D-6E8A-4147-A177-3AD203B41FA5}">
                      <a16:colId xmlns:a16="http://schemas.microsoft.com/office/drawing/2014/main" val="1008117949"/>
                    </a:ext>
                  </a:extLst>
                </a:gridCol>
              </a:tblGrid>
              <a:tr h="357797">
                <a:tc>
                  <a:txBody>
                    <a:bodyPr/>
                    <a:lstStyle/>
                    <a:p>
                      <a:r>
                        <a:rPr lang="en-GB" sz="1200">
                          <a:latin typeface="Arial" panose="020B0604020202020204" pitchFamily="34" charset="0"/>
                          <a:cs typeface="Arial" panose="020B0604020202020204" pitchFamily="34" charset="0"/>
                        </a:rPr>
                        <a:t>STRATEGIC TRANSFORMATION PRIORITIES – MH and LD&amp;A Portfolio</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27270">
                <a:tc gridSpan="2">
                  <a:txBody>
                    <a:bodyPr/>
                    <a:lstStyle/>
                    <a:p>
                      <a:r>
                        <a:rPr lang="en-GB" sz="1200" b="1">
                          <a:latin typeface="Arial" panose="020B0604020202020204" pitchFamily="34" charset="0"/>
                          <a:cs typeface="Arial" panose="020B0604020202020204" pitchFamily="34" charset="0"/>
                        </a:rPr>
                        <a:t>INPATIENT MENTAL HEALTH SERVICES</a:t>
                      </a:r>
                    </a:p>
                  </a:txBody>
                  <a:tcPr/>
                </a:tc>
                <a:tc hMerge="1">
                  <a:txBody>
                    <a:bodyPr/>
                    <a:lstStyle/>
                    <a:p>
                      <a:endParaRPr lang="en-GB"/>
                    </a:p>
                  </a:txBody>
                  <a:tcPr/>
                </a:tc>
                <a:extLst>
                  <a:ext uri="{0D108BD9-81ED-4DB2-BD59-A6C34878D82A}">
                    <a16:rowId xmlns:a16="http://schemas.microsoft.com/office/drawing/2014/main" val="2264847321"/>
                  </a:ext>
                </a:extLst>
              </a:tr>
              <a:tr h="227270">
                <a:tc>
                  <a:txBody>
                    <a:bodyPr/>
                    <a:lstStyle/>
                    <a:p>
                      <a:r>
                        <a:rPr lang="en-GB" sz="1200">
                          <a:latin typeface="Arial" panose="020B0604020202020204" pitchFamily="34" charset="0"/>
                          <a:cs typeface="Arial" panose="020B0604020202020204" pitchFamily="34" charset="0"/>
                        </a:rPr>
                        <a:t>Public Consultation Exercise</a:t>
                      </a:r>
                    </a:p>
                  </a:txBody>
                  <a:tcPr/>
                </a:tc>
                <a:tc>
                  <a:txBody>
                    <a:bodyPr/>
                    <a:lstStyle/>
                    <a:p>
                      <a:r>
                        <a:rPr lang="en-GB" sz="1200">
                          <a:latin typeface="Arial" panose="020B0604020202020204" pitchFamily="34" charset="0"/>
                          <a:cs typeface="Arial" panose="020B0604020202020204" pitchFamily="34" charset="0"/>
                        </a:rPr>
                        <a:t>Complete</a:t>
                      </a:r>
                    </a:p>
                  </a:txBody>
                  <a:tcPr>
                    <a:solidFill>
                      <a:srgbClr val="00B0F0"/>
                    </a:solidFill>
                  </a:tcPr>
                </a:tc>
                <a:extLst>
                  <a:ext uri="{0D108BD9-81ED-4DB2-BD59-A6C34878D82A}">
                    <a16:rowId xmlns:a16="http://schemas.microsoft.com/office/drawing/2014/main" val="3812949019"/>
                  </a:ext>
                </a:extLst>
              </a:tr>
              <a:tr h="227270">
                <a:tc>
                  <a:txBody>
                    <a:bodyPr/>
                    <a:lstStyle/>
                    <a:p>
                      <a:r>
                        <a:rPr lang="en-GB" sz="1200">
                          <a:latin typeface="Arial" panose="020B0604020202020204" pitchFamily="34" charset="0"/>
                          <a:cs typeface="Arial" panose="020B0604020202020204" pitchFamily="34" charset="0"/>
                        </a:rPr>
                        <a:t>Report of Findings</a:t>
                      </a:r>
                    </a:p>
                  </a:txBody>
                  <a:tcPr/>
                </a:tc>
                <a:tc>
                  <a:txBody>
                    <a:bodyPr/>
                    <a:lstStyle/>
                    <a:p>
                      <a:r>
                        <a:rPr lang="en-GB" sz="1200">
                          <a:latin typeface="Arial" panose="020B0604020202020204" pitchFamily="34" charset="0"/>
                          <a:cs typeface="Arial" panose="020B0604020202020204" pitchFamily="34" charset="0"/>
                        </a:rPr>
                        <a:t>Complete</a:t>
                      </a:r>
                    </a:p>
                  </a:txBody>
                  <a:tcPr>
                    <a:solidFill>
                      <a:srgbClr val="00B0F0"/>
                    </a:solidFill>
                  </a:tcPr>
                </a:tc>
                <a:extLst>
                  <a:ext uri="{0D108BD9-81ED-4DB2-BD59-A6C34878D82A}">
                    <a16:rowId xmlns:a16="http://schemas.microsoft.com/office/drawing/2014/main" val="426534903"/>
                  </a:ext>
                </a:extLst>
              </a:tr>
              <a:tr h="227270">
                <a:tc>
                  <a:txBody>
                    <a:bodyPr/>
                    <a:lstStyle/>
                    <a:p>
                      <a:r>
                        <a:rPr lang="en-GB" sz="1200">
                          <a:latin typeface="Arial" panose="020B0604020202020204" pitchFamily="34" charset="0"/>
                          <a:cs typeface="Arial" panose="020B0604020202020204" pitchFamily="34" charset="0"/>
                        </a:rPr>
                        <a:t>Impact Assessments completed</a:t>
                      </a:r>
                    </a:p>
                  </a:txBody>
                  <a:tcPr/>
                </a:tc>
                <a:tc>
                  <a:txBody>
                    <a:bodyPr/>
                    <a:lstStyle/>
                    <a:p>
                      <a:r>
                        <a:rPr lang="en-GB" sz="1200">
                          <a:latin typeface="Arial" panose="020B0604020202020204" pitchFamily="34" charset="0"/>
                          <a:cs typeface="Arial" panose="020B0604020202020204" pitchFamily="34" charset="0"/>
                        </a:rPr>
                        <a:t>On Track</a:t>
                      </a:r>
                    </a:p>
                  </a:txBody>
                  <a:tcPr>
                    <a:solidFill>
                      <a:srgbClr val="92D050"/>
                    </a:solidFill>
                  </a:tcPr>
                </a:tc>
                <a:extLst>
                  <a:ext uri="{0D108BD9-81ED-4DB2-BD59-A6C34878D82A}">
                    <a16:rowId xmlns:a16="http://schemas.microsoft.com/office/drawing/2014/main" val="1332363691"/>
                  </a:ext>
                </a:extLst>
              </a:tr>
              <a:tr h="227270">
                <a:tc>
                  <a:txBody>
                    <a:bodyPr/>
                    <a:lstStyle/>
                    <a:p>
                      <a:r>
                        <a:rPr lang="en-GB" sz="1200">
                          <a:latin typeface="Arial" panose="020B0604020202020204" pitchFamily="34" charset="0"/>
                          <a:cs typeface="Arial" panose="020B0604020202020204" pitchFamily="34" charset="0"/>
                        </a:rPr>
                        <a:t>Development of DMBC</a:t>
                      </a:r>
                    </a:p>
                  </a:txBody>
                  <a:tcPr/>
                </a:tc>
                <a:tc>
                  <a:txBody>
                    <a:bodyPr/>
                    <a:lstStyle/>
                    <a:p>
                      <a:r>
                        <a:rPr lang="en-GB" sz="1200">
                          <a:latin typeface="Arial" panose="020B0604020202020204" pitchFamily="34" charset="0"/>
                          <a:cs typeface="Arial" panose="020B0604020202020204" pitchFamily="34" charset="0"/>
                        </a:rPr>
                        <a:t>On Track </a:t>
                      </a:r>
                    </a:p>
                  </a:txBody>
                  <a:tcPr>
                    <a:solidFill>
                      <a:srgbClr val="92D050"/>
                    </a:solidFill>
                  </a:tcPr>
                </a:tc>
                <a:extLst>
                  <a:ext uri="{0D108BD9-81ED-4DB2-BD59-A6C34878D82A}">
                    <a16:rowId xmlns:a16="http://schemas.microsoft.com/office/drawing/2014/main" val="3847586927"/>
                  </a:ext>
                </a:extLst>
              </a:tr>
            </a:tbl>
          </a:graphicData>
        </a:graphic>
      </p:graphicFrame>
      <p:sp>
        <p:nvSpPr>
          <p:cNvPr id="2" name="Title 1"/>
          <p:cNvSpPr>
            <a:spLocks noGrp="1"/>
          </p:cNvSpPr>
          <p:nvPr>
            <p:ph type="title" idx="4294967295"/>
          </p:nvPr>
        </p:nvSpPr>
        <p:spPr>
          <a:xfrm>
            <a:off x="116249" y="-16393"/>
            <a:ext cx="5868401" cy="400110"/>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5"/>
                </a:solidFill>
                <a:effectLst/>
                <a:uLnTx/>
                <a:uFillTx/>
                <a:latin typeface="Arial" panose="020B0604020202020204" pitchFamily="34" charset="0"/>
                <a:ea typeface="+mn-ea"/>
                <a:cs typeface="Arial" panose="020B0604020202020204" pitchFamily="34" charset="0"/>
              </a:rPr>
              <a:t>MHLDA PROJECT RAG STATUS AT A GLANCE</a:t>
            </a:r>
            <a:endParaRPr kumimoji="0" lang="en-GB" sz="20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2837369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360000" y="36000"/>
            <a:ext cx="4942626" cy="380480"/>
          </a:xfrm>
          <a:prstGeom prst="rect">
            <a:avLst/>
          </a:prstGeom>
          <a:noFill/>
          <a:ln>
            <a:noFill/>
            <a:prstDash/>
          </a:ln>
          <a:effectLst/>
        </p:spPr>
        <p:txBody>
          <a:bodyPr rot="0" spcFirstLastPara="0" vertOverflow="overflow" horzOverflow="overflow" vert="horz" wrap="none" lIns="36000" tIns="36000" rIns="36000" bIns="3600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1"/>
                </a:solidFill>
                <a:effectLst/>
                <a:uLnTx/>
                <a:uFillTx/>
                <a:latin typeface="+mn-lt"/>
                <a:ea typeface="+mn-ea"/>
                <a:cs typeface="+mn-cs"/>
              </a:rPr>
              <a:t>Mental Health – Key Dashboard Metrics </a:t>
            </a:r>
          </a:p>
        </p:txBody>
      </p:sp>
      <p:pic>
        <p:nvPicPr>
          <p:cNvPr id="3" name="Picture 2" descr="Table of mental health indicators and performance for each month from April 2023 to March 2024.">
            <a:extLst>
              <a:ext uri="{FF2B5EF4-FFF2-40B4-BE49-F238E27FC236}">
                <a16:creationId xmlns:a16="http://schemas.microsoft.com/office/drawing/2014/main" id="{F04520B5-B705-F9DF-8AAA-9502D572F58C}"/>
              </a:ext>
            </a:extLst>
          </p:cNvPr>
          <p:cNvPicPr>
            <a:picLocks noChangeAspect="1"/>
          </p:cNvPicPr>
          <p:nvPr/>
        </p:nvPicPr>
        <p:blipFill>
          <a:blip r:embed="rId3"/>
          <a:stretch>
            <a:fillRect/>
          </a:stretch>
        </p:blipFill>
        <p:spPr>
          <a:xfrm>
            <a:off x="833229" y="478035"/>
            <a:ext cx="9362662" cy="3126231"/>
          </a:xfrm>
          <a:prstGeom prst="rect">
            <a:avLst/>
          </a:prstGeom>
        </p:spPr>
      </p:pic>
      <p:sp>
        <p:nvSpPr>
          <p:cNvPr id="10" name="TextBox 9">
            <a:extLst>
              <a:ext uri="{FF2B5EF4-FFF2-40B4-BE49-F238E27FC236}">
                <a16:creationId xmlns:a16="http://schemas.microsoft.com/office/drawing/2014/main" id="{D7DAE425-FE97-61C2-7194-4DF34076E79F}"/>
              </a:ext>
            </a:extLst>
          </p:cNvPr>
          <p:cNvSpPr txBox="1"/>
          <p:nvPr/>
        </p:nvSpPr>
        <p:spPr>
          <a:xfrm>
            <a:off x="833230" y="3688767"/>
            <a:ext cx="10520570" cy="2292935"/>
          </a:xfrm>
          <a:prstGeom prst="rect">
            <a:avLst/>
          </a:prstGeom>
          <a:noFill/>
          <a:ln>
            <a:solidFill>
              <a:schemeClr val="tx1"/>
            </a:solidFill>
          </a:ln>
        </p:spPr>
        <p:txBody>
          <a:bodyPr wrap="square" lIns="91440" tIns="45720" rIns="91440" bIns="45720" rtlCol="0" anchor="t">
            <a:spAutoFit/>
          </a:bodyPr>
          <a:lstStyle/>
          <a:p>
            <a:r>
              <a:rPr lang="en-GB" sz="1100" b="1">
                <a:cs typeface="Calibri" panose="020F0502020204030204" pitchFamily="34" charset="0"/>
              </a:rPr>
              <a:t>Summary</a:t>
            </a:r>
          </a:p>
          <a:p>
            <a:pPr marL="171450" indent="-171450">
              <a:buFont typeface="Arial" panose="020B0604020202020204" pitchFamily="34" charset="0"/>
              <a:buChar char="•"/>
            </a:pPr>
            <a:r>
              <a:rPr lang="en-GB" sz="1100">
                <a:cs typeface="Calibri" panose="020F0502020204030204" pitchFamily="34" charset="0"/>
              </a:rPr>
              <a:t>There were 30 inappropriate </a:t>
            </a:r>
            <a:r>
              <a:rPr lang="en-GB" sz="1100">
                <a:solidFill>
                  <a:schemeClr val="accent1"/>
                </a:solidFill>
                <a:cs typeface="Calibri" panose="020F0502020204030204" pitchFamily="34" charset="0"/>
              </a:rPr>
              <a:t>adult acute Out of Area Placement bed days </a:t>
            </a:r>
            <a:r>
              <a:rPr lang="en-GB" sz="1100">
                <a:cs typeface="Calibri" panose="020F0502020204030204" pitchFamily="34" charset="0"/>
              </a:rPr>
              <a:t>– above the Q1 plan. A number of key actions are underway beginning with Stage 1 Analysis: April - June 23 reviewing information on bed demand  and capacity including, Inpatient Bed Strategies; and understanding system challenges. Building to proposals for implementation from November 2023.</a:t>
            </a:r>
          </a:p>
          <a:p>
            <a:pPr marL="171450" indent="-171450">
              <a:buFont typeface="Arial" panose="020B0604020202020204" pitchFamily="34" charset="0"/>
              <a:buChar char="•"/>
            </a:pPr>
            <a:r>
              <a:rPr lang="en-GB" sz="1100">
                <a:cs typeface="Calibri"/>
              </a:rPr>
              <a:t>Access to </a:t>
            </a:r>
            <a:r>
              <a:rPr lang="en-GB" sz="1100">
                <a:solidFill>
                  <a:schemeClr val="accent1"/>
                </a:solidFill>
                <a:cs typeface="Calibri"/>
              </a:rPr>
              <a:t>NHS Talking Therapies </a:t>
            </a:r>
            <a:r>
              <a:rPr lang="en-GB" sz="1100">
                <a:cs typeface="Calibri"/>
              </a:rPr>
              <a:t>was 5,885 across Q1, below the plan by 1,482 (20%). Work continues to increase access, including extensive promotion of the service, use of a bus to target underrepresented groups and areas with poor transport links.  Digital promotion to increase online self-referral and use of digital devices for older adults to overcome barriers to access.</a:t>
            </a:r>
          </a:p>
          <a:p>
            <a:pPr marL="171450" indent="-171450">
              <a:buFont typeface="Arial" panose="020B0604020202020204" pitchFamily="34" charset="0"/>
              <a:buChar char="•"/>
            </a:pPr>
            <a:r>
              <a:rPr lang="en-GB" sz="1100">
                <a:cs typeface="Calibri" panose="020F0502020204030204" pitchFamily="34" charset="0"/>
              </a:rPr>
              <a:t>Access to </a:t>
            </a:r>
            <a:r>
              <a:rPr lang="en-GB" sz="1100">
                <a:solidFill>
                  <a:schemeClr val="accent1"/>
                </a:solidFill>
                <a:cs typeface="Calibri" panose="020F0502020204030204" pitchFamily="34" charset="0"/>
              </a:rPr>
              <a:t>Specialist perinatal community mental health </a:t>
            </a:r>
            <a:r>
              <a:rPr lang="en-GB" sz="1100">
                <a:cs typeface="Calibri" panose="020F0502020204030204" pitchFamily="34" charset="0"/>
              </a:rPr>
              <a:t>services – June data has not yet been refreshed on the national dashboard.  </a:t>
            </a:r>
          </a:p>
          <a:p>
            <a:pPr marL="171450" indent="-171450">
              <a:buFont typeface="Arial" panose="020B0604020202020204" pitchFamily="34" charset="0"/>
              <a:buChar char="•"/>
            </a:pPr>
            <a:r>
              <a:rPr lang="en-GB" sz="1100">
                <a:cs typeface="Calibri"/>
              </a:rPr>
              <a:t>Access to </a:t>
            </a:r>
            <a:r>
              <a:rPr lang="en-GB" sz="1100">
                <a:solidFill>
                  <a:schemeClr val="accent1"/>
                </a:solidFill>
                <a:cs typeface="Calibri"/>
              </a:rPr>
              <a:t>Children and Young Peoples (CYP) community mental health services </a:t>
            </a:r>
            <a:r>
              <a:rPr lang="en-GB" sz="1100">
                <a:cs typeface="Calibri"/>
              </a:rPr>
              <a:t>was below the Q1 plan by 669 (4%).  North Staffordshire Combined Healthcare NHS Trust (NSCHT)</a:t>
            </a:r>
            <a:r>
              <a:rPr lang="en-GB" sz="1100">
                <a:solidFill>
                  <a:srgbClr val="FF0000"/>
                </a:solidFill>
                <a:cs typeface="Calibri"/>
              </a:rPr>
              <a:t> </a:t>
            </a:r>
            <a:r>
              <a:rPr lang="en-GB" sz="1100">
                <a:cs typeface="Calibri"/>
              </a:rPr>
              <a:t>is investigating a downward trend in activity.   </a:t>
            </a:r>
            <a:endParaRPr lang="en-GB" sz="1100">
              <a:cs typeface="Calibri" panose="020F0502020204030204" pitchFamily="34" charset="0"/>
            </a:endParaRPr>
          </a:p>
          <a:p>
            <a:pPr marL="171450" indent="-171450">
              <a:buFont typeface="Arial" panose="020B0604020202020204" pitchFamily="34" charset="0"/>
              <a:buChar char="•"/>
            </a:pPr>
            <a:r>
              <a:rPr lang="en-GB" sz="1100">
                <a:cs typeface="Calibri"/>
              </a:rPr>
              <a:t>The </a:t>
            </a:r>
            <a:r>
              <a:rPr lang="en-GB" sz="1100">
                <a:solidFill>
                  <a:schemeClr val="accent1"/>
                </a:solidFill>
                <a:cs typeface="Calibri"/>
              </a:rPr>
              <a:t>Dementia diagnosis rate </a:t>
            </a:r>
            <a:r>
              <a:rPr lang="en-GB" sz="1100">
                <a:cs typeface="Calibri"/>
              </a:rPr>
              <a:t>for the ICB continues to exceed the 66.7% national target, but is below the Q1 plan by 4%. Staffordshire sub ICB locations jointly met the national target but were below the plan, whilst Stoke-on-Trent exceeded both. Work continues to identify and understand variations in diagnosis rates across the ICB.  Diagnosis rates are discussed with stakeholders at both north and south Dementia Forums.</a:t>
            </a:r>
          </a:p>
        </p:txBody>
      </p:sp>
      <p:sp>
        <p:nvSpPr>
          <p:cNvPr id="6" name="TextBox 5">
            <a:extLst>
              <a:ext uri="{FF2B5EF4-FFF2-40B4-BE49-F238E27FC236}">
                <a16:creationId xmlns:a16="http://schemas.microsoft.com/office/drawing/2014/main" id="{4D8D674C-7337-00D5-FFB0-AE6A15DB0F47}"/>
              </a:ext>
            </a:extLst>
          </p:cNvPr>
          <p:cNvSpPr txBox="1"/>
          <p:nvPr/>
        </p:nvSpPr>
        <p:spPr>
          <a:xfrm>
            <a:off x="833229" y="6080121"/>
            <a:ext cx="10520571" cy="211203"/>
          </a:xfrm>
          <a:prstGeom prst="rect">
            <a:avLst/>
          </a:prstGeom>
          <a:solidFill>
            <a:schemeClr val="bg2"/>
          </a:solidFill>
          <a:ln>
            <a:solidFill>
              <a:schemeClr val="tx1"/>
            </a:solidFill>
          </a:ln>
        </p:spPr>
        <p:txBody>
          <a:bodyPr wrap="square" lIns="36000" tIns="36000" rIns="36000" bIns="36000" rtlCol="0">
            <a:spAutoFit/>
          </a:bodyPr>
          <a:lstStyle/>
          <a:p>
            <a:r>
              <a:rPr lang="en-GB" sz="900" b="1"/>
              <a:t>Please note: For several metrics, the latest data is provisional and subject to change (CYP MHS access, Adult MHS access, Perinatal MHS access, NHS Talking Therapy access).</a:t>
            </a:r>
          </a:p>
        </p:txBody>
      </p:sp>
      <p:sp>
        <p:nvSpPr>
          <p:cNvPr id="4" name="Footer Placeholder 4">
            <a:extLst>
              <a:ext uri="{FF2B5EF4-FFF2-40B4-BE49-F238E27FC236}">
                <a16:creationId xmlns:a16="http://schemas.microsoft.com/office/drawing/2014/main" id="{360BF340-DF2C-B697-D883-C524F246628A}"/>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2" name="Slide Number Placeholder 3">
            <a:extLst>
              <a:ext uri="{FF2B5EF4-FFF2-40B4-BE49-F238E27FC236}">
                <a16:creationId xmlns:a16="http://schemas.microsoft.com/office/drawing/2014/main" id="{FFE05747-BC8E-293E-6462-DBF4A9C1967E}"/>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32</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91901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360000" y="36000"/>
            <a:ext cx="11806366"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1"/>
                </a:solidFill>
                <a:effectLst/>
                <a:uLnTx/>
                <a:uFillTx/>
                <a:latin typeface="+mn-lt"/>
                <a:ea typeface="+mn-ea"/>
                <a:cs typeface="+mn-cs"/>
              </a:rPr>
              <a:t>Learning Disabilities and Autism (LD&amp;A) – Key Dashboard Metrics </a:t>
            </a:r>
          </a:p>
        </p:txBody>
      </p:sp>
      <p:pic>
        <p:nvPicPr>
          <p:cNvPr id="10" name="Picture 9" descr="Table of learning disability and autism indicators and performance for each month from April 2023 to March 2024.">
            <a:extLst>
              <a:ext uri="{FF2B5EF4-FFF2-40B4-BE49-F238E27FC236}">
                <a16:creationId xmlns:a16="http://schemas.microsoft.com/office/drawing/2014/main" id="{2B3AED2C-4FC6-52DE-6552-7A2C20EC465E}"/>
              </a:ext>
            </a:extLst>
          </p:cNvPr>
          <p:cNvPicPr>
            <a:picLocks noChangeAspect="1"/>
          </p:cNvPicPr>
          <p:nvPr/>
        </p:nvPicPr>
        <p:blipFill>
          <a:blip r:embed="rId3"/>
          <a:stretch>
            <a:fillRect/>
          </a:stretch>
        </p:blipFill>
        <p:spPr>
          <a:xfrm>
            <a:off x="855345" y="497665"/>
            <a:ext cx="9679971" cy="3987817"/>
          </a:xfrm>
          <a:prstGeom prst="rect">
            <a:avLst/>
          </a:prstGeom>
        </p:spPr>
      </p:pic>
      <p:sp>
        <p:nvSpPr>
          <p:cNvPr id="12" name="TextBox 11">
            <a:extLst>
              <a:ext uri="{FF2B5EF4-FFF2-40B4-BE49-F238E27FC236}">
                <a16:creationId xmlns:a16="http://schemas.microsoft.com/office/drawing/2014/main" id="{6DBD12D7-1F3A-44CE-0EFE-54CF5F15A93C}"/>
              </a:ext>
            </a:extLst>
          </p:cNvPr>
          <p:cNvSpPr txBox="1"/>
          <p:nvPr/>
        </p:nvSpPr>
        <p:spPr>
          <a:xfrm>
            <a:off x="855345" y="4560821"/>
            <a:ext cx="10822305" cy="1615827"/>
          </a:xfrm>
          <a:prstGeom prst="rect">
            <a:avLst/>
          </a:prstGeom>
          <a:noFill/>
          <a:ln>
            <a:solidFill>
              <a:schemeClr val="tx1"/>
            </a:solidFill>
          </a:ln>
        </p:spPr>
        <p:txBody>
          <a:bodyPr wrap="square" lIns="91440" tIns="45720" rIns="91440" bIns="45720" rtlCol="0" anchor="t">
            <a:spAutoFit/>
          </a:bodyPr>
          <a:lstStyle/>
          <a:p>
            <a:r>
              <a:rPr lang="en-GB" sz="1100" b="1">
                <a:cs typeface="Calibri"/>
              </a:rPr>
              <a:t>Summary</a:t>
            </a:r>
          </a:p>
          <a:p>
            <a:pPr marL="171450" indent="-171450">
              <a:buFont typeface="Arial" panose="020B0604020202020204" pitchFamily="34" charset="0"/>
              <a:buChar char="•"/>
            </a:pPr>
            <a:r>
              <a:rPr lang="en-GB" sz="1100">
                <a:solidFill>
                  <a:schemeClr val="accent1"/>
                </a:solidFill>
              </a:rPr>
              <a:t>Patients with Learning Difficulties and Autism (LD&amp;A)</a:t>
            </a:r>
            <a:r>
              <a:rPr lang="en-GB" sz="1100"/>
              <a:t> with an annual health check (AHC) – M4 position at 17%, remaining below plan. Practices are encouraged to spread the number of health checks throughout the year, however the 12-month recall process results in more activity taking place during Q3 and Q4. </a:t>
            </a:r>
          </a:p>
          <a:p>
            <a:pPr marL="171450" indent="-171450">
              <a:buFont typeface="Arial" panose="020B0604020202020204" pitchFamily="34" charset="0"/>
              <a:buChar char="•"/>
            </a:pPr>
            <a:r>
              <a:rPr lang="en-GB" sz="1100">
                <a:solidFill>
                  <a:schemeClr val="accent1"/>
                </a:solidFill>
                <a:cs typeface="Arial"/>
              </a:rPr>
              <a:t>Autism Waits</a:t>
            </a:r>
            <a:r>
              <a:rPr lang="en-GB" sz="1100">
                <a:cs typeface="Arial"/>
              </a:rPr>
              <a:t>: Increased case load at Midlands Partnership Foundation Trust (MPFT) in Children and young people (CYP) and at North Staffordshire Combined Healthcare Trust (NSCHT) in CYP and Adults, the median wait time for assessment has also increased for June.</a:t>
            </a:r>
          </a:p>
          <a:p>
            <a:pPr marL="171450" indent="-171450">
              <a:buFont typeface="Arial" panose="020B0604020202020204" pitchFamily="34" charset="0"/>
              <a:buChar char="•"/>
            </a:pPr>
            <a:r>
              <a:rPr lang="en-GB" sz="1100">
                <a:solidFill>
                  <a:schemeClr val="accent1"/>
                </a:solidFill>
              </a:rPr>
              <a:t>LD&amp;A adults</a:t>
            </a:r>
            <a:r>
              <a:rPr lang="en-GB" sz="1100"/>
              <a:t>: ICB total is above the Q2 target of 12, with 13 inpatients.  NHSE Adults equal to the[Q1] target of 14, with 14 inpatients in July.                      </a:t>
            </a:r>
            <a:endParaRPr lang="en-GB" sz="1100">
              <a:cs typeface="Arial"/>
            </a:endParaRPr>
          </a:p>
          <a:p>
            <a:pPr marL="171450" indent="-171450">
              <a:buFont typeface="Arial" panose="020B0604020202020204" pitchFamily="34" charset="0"/>
              <a:buChar char="•"/>
            </a:pPr>
            <a:r>
              <a:rPr lang="en-GB" sz="1100">
                <a:solidFill>
                  <a:schemeClr val="accent1"/>
                </a:solidFill>
              </a:rPr>
              <a:t>LD&amp;A CYP</a:t>
            </a:r>
            <a:r>
              <a:rPr lang="en-GB" sz="1100"/>
              <a:t>: CYP inpatients has continued to decrease but remains above the [Q2]  target of 3, with 4 inpatients.</a:t>
            </a:r>
            <a:endParaRPr lang="en-GB" sz="1100">
              <a:cs typeface="Arial"/>
            </a:endParaRPr>
          </a:p>
          <a:p>
            <a:pPr marL="171450" indent="-171450">
              <a:buFont typeface="Arial" panose="020B0604020202020204" pitchFamily="34" charset="0"/>
              <a:buChar char="•"/>
            </a:pPr>
            <a:r>
              <a:rPr lang="en-GB" sz="1100">
                <a:solidFill>
                  <a:schemeClr val="accent1"/>
                </a:solidFill>
              </a:rPr>
              <a:t>(LeDeR) reviews </a:t>
            </a:r>
            <a:r>
              <a:rPr lang="en-GB" sz="1100"/>
              <a:t>were completed within 6 months for 75% of people with a learning disability and/or autistic people, below target but improving each month as per new process.</a:t>
            </a:r>
            <a:endParaRPr lang="en-GB" sz="1100">
              <a:cs typeface="Arial"/>
            </a:endParaRPr>
          </a:p>
        </p:txBody>
      </p:sp>
      <p:sp>
        <p:nvSpPr>
          <p:cNvPr id="4" name="Footer Placeholder 4">
            <a:extLst>
              <a:ext uri="{FF2B5EF4-FFF2-40B4-BE49-F238E27FC236}">
                <a16:creationId xmlns:a16="http://schemas.microsoft.com/office/drawing/2014/main" id="{CD0958DB-CDBF-C8F7-27D2-67B5F577281E}"/>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2" name="Slide Number Placeholder 3">
            <a:extLst>
              <a:ext uri="{FF2B5EF4-FFF2-40B4-BE49-F238E27FC236}">
                <a16:creationId xmlns:a16="http://schemas.microsoft.com/office/drawing/2014/main" id="{19262DE2-5CA1-8F58-AE41-1B92AEB8F580}"/>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33</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34841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0"/>
            <a:ext cx="12060000" cy="324000"/>
          </a:xfrm>
          <a:solidFill>
            <a:srgbClr val="A38213"/>
          </a:solidFill>
        </p:spPr>
        <p:txBody>
          <a:bodyPr anchor="t">
            <a:normAutofit/>
          </a:bodyPr>
          <a:lstStyle/>
          <a:p>
            <a:r>
              <a:rPr lang="en-GB" sz="2000" b="1" cap="all">
                <a:solidFill>
                  <a:schemeClr val="bg1"/>
                </a:solidFill>
              </a:rPr>
              <a:t>Primary Care Portfolio </a:t>
            </a:r>
            <a:r>
              <a:rPr lang="en-GB" sz="2000" b="1">
                <a:solidFill>
                  <a:schemeClr val="bg1"/>
                </a:solidFill>
              </a:rPr>
              <a:t>– Key Headlines including any escalations</a:t>
            </a: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4063462682"/>
              </p:ext>
            </p:extLst>
          </p:nvPr>
        </p:nvGraphicFramePr>
        <p:xfrm>
          <a:off x="137652" y="558691"/>
          <a:ext cx="11985522" cy="3288358"/>
        </p:xfrm>
        <a:graphic>
          <a:graphicData uri="http://schemas.openxmlformats.org/drawingml/2006/table">
            <a:tbl>
              <a:tblPr firstRow="1" bandRow="1">
                <a:tableStyleId>{5C22544A-7EE6-4342-B048-85BDC9FD1C3A}</a:tableStyleId>
              </a:tblPr>
              <a:tblGrid>
                <a:gridCol w="3932903">
                  <a:extLst>
                    <a:ext uri="{9D8B030D-6E8A-4147-A177-3AD203B41FA5}">
                      <a16:colId xmlns:a16="http://schemas.microsoft.com/office/drawing/2014/main" val="2242980742"/>
                    </a:ext>
                  </a:extLst>
                </a:gridCol>
                <a:gridCol w="4385187">
                  <a:extLst>
                    <a:ext uri="{9D8B030D-6E8A-4147-A177-3AD203B41FA5}">
                      <a16:colId xmlns:a16="http://schemas.microsoft.com/office/drawing/2014/main" val="372691055"/>
                    </a:ext>
                  </a:extLst>
                </a:gridCol>
                <a:gridCol w="3667432">
                  <a:extLst>
                    <a:ext uri="{9D8B030D-6E8A-4147-A177-3AD203B41FA5}">
                      <a16:colId xmlns:a16="http://schemas.microsoft.com/office/drawing/2014/main" val="3668367436"/>
                    </a:ext>
                  </a:extLst>
                </a:gridCol>
              </a:tblGrid>
              <a:tr h="301318">
                <a:tc>
                  <a:txBody>
                    <a:bodyPr/>
                    <a:lstStyle/>
                    <a:p>
                      <a:r>
                        <a:rPr lang="en-GB" sz="1000">
                          <a:latin typeface="+mj-lt"/>
                          <a:cs typeface="Calibri" panose="020F0502020204030204" pitchFamily="34" charset="0"/>
                        </a:rPr>
                        <a:t>OPERATIONAL / RECOVERY</a:t>
                      </a:r>
                    </a:p>
                  </a:txBody>
                  <a:tcPr>
                    <a:solidFill>
                      <a:srgbClr val="FC227A"/>
                    </a:solidFill>
                  </a:tcPr>
                </a:tc>
                <a:tc>
                  <a:txBody>
                    <a:bodyPr/>
                    <a:lstStyle/>
                    <a:p>
                      <a:r>
                        <a:rPr lang="en-GB" sz="1000">
                          <a:latin typeface="+mj-lt"/>
                          <a:cs typeface="Calibri" panose="020F0502020204030204" pitchFamily="34" charset="0"/>
                        </a:rPr>
                        <a:t>TRANSFORMATIONAL</a:t>
                      </a:r>
                    </a:p>
                  </a:txBody>
                  <a:tcPr>
                    <a:solidFill>
                      <a:srgbClr val="DB50EA"/>
                    </a:solidFill>
                  </a:tcPr>
                </a:tc>
                <a:tc>
                  <a:txBody>
                    <a:bodyPr/>
                    <a:lstStyle/>
                    <a:p>
                      <a:r>
                        <a:rPr lang="en-GB" sz="1000">
                          <a:latin typeface="+mj-lt"/>
                          <a:cs typeface="Calibri" panose="020F0502020204030204" pitchFamily="34" charset="0"/>
                        </a:rPr>
                        <a:t>WORKFORCE, DIGITAL &amp; ESTATES </a:t>
                      </a:r>
                    </a:p>
                  </a:txBody>
                  <a:tcPr>
                    <a:solidFill>
                      <a:srgbClr val="7030A0"/>
                    </a:solidFill>
                  </a:tcPr>
                </a:tc>
                <a:extLst>
                  <a:ext uri="{0D108BD9-81ED-4DB2-BD59-A6C34878D82A}">
                    <a16:rowId xmlns:a16="http://schemas.microsoft.com/office/drawing/2014/main" val="3168321068"/>
                  </a:ext>
                </a:extLst>
              </a:tr>
              <a:tr h="19921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latin typeface="+mj-lt"/>
                        </a:rPr>
                        <a:t>Access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a:latin typeface="+mj-lt"/>
                        </a:rPr>
                        <a:t>GPAD data deep dive on appointments per 10,000 patients (learning &amp; improvement) </a:t>
                      </a:r>
                    </a:p>
                    <a:p>
                      <a:pPr marL="171450" lvl="0" indent="-171450">
                        <a:buFont typeface="Arial" panose="020B0604020202020204" pitchFamily="34" charset="0"/>
                        <a:buChar char="•"/>
                      </a:pPr>
                      <a:r>
                        <a:rPr lang="en-GB" sz="1000" b="0" baseline="0">
                          <a:latin typeface="+mj-lt"/>
                        </a:rPr>
                        <a:t>Improvements noted around PCN work around DNA’s –  priority areas for focus work being identified </a:t>
                      </a:r>
                    </a:p>
                    <a:p>
                      <a:pPr marL="171450" lvl="0" indent="-171450">
                        <a:buFont typeface="Arial" panose="020B0604020202020204" pitchFamily="34" charset="0"/>
                        <a:buChar char="•"/>
                      </a:pPr>
                      <a:r>
                        <a:rPr lang="en-GB" sz="1000" b="0" baseline="0">
                          <a:latin typeface="+mj-lt"/>
                        </a:rPr>
                        <a:t>Public communications campaign went live on 07 08 2023 </a:t>
                      </a:r>
                    </a:p>
                    <a:p>
                      <a:pPr marL="171450" lvl="0" indent="-171450">
                        <a:buFont typeface="Arial" panose="020B0604020202020204" pitchFamily="34" charset="0"/>
                        <a:buChar char="•"/>
                      </a:pPr>
                      <a:r>
                        <a:rPr lang="en-GB" sz="1000" b="0" baseline="0">
                          <a:latin typeface="+mj-lt"/>
                        </a:rPr>
                        <a:t>Primary Care Access Recovery Plan - 25 PCN Improvement Plans signed off by 31/7/23 – themes and trends identification work commenced </a:t>
                      </a:r>
                      <a:endParaRPr lang="en-GB" sz="1000" b="0">
                        <a:latin typeface="+mj-lt"/>
                      </a:endParaRPr>
                    </a:p>
                    <a:p>
                      <a:pPr marL="0" lvl="0" indent="0">
                        <a:buFont typeface="Arial" panose="020B0604020202020204" pitchFamily="34" charset="0"/>
                        <a:buNone/>
                      </a:pPr>
                      <a:r>
                        <a:rPr lang="en-GB" sz="1000" b="1" baseline="0">
                          <a:latin typeface="+mj-lt"/>
                        </a:rPr>
                        <a:t>Commissioning – on track </a:t>
                      </a:r>
                    </a:p>
                    <a:p>
                      <a:pPr marL="171450" lvl="0" indent="-171450">
                        <a:buFont typeface="Arial" panose="020B0604020202020204" pitchFamily="34" charset="0"/>
                        <a:buChar char="•"/>
                      </a:pPr>
                      <a:r>
                        <a:rPr lang="en-GB" sz="1000" b="0" baseline="0">
                          <a:latin typeface="+mj-lt"/>
                        </a:rPr>
                        <a:t>Care home Survey distributed to PCNs 16 08 2023 to capture the work taking place</a:t>
                      </a:r>
                    </a:p>
                    <a:p>
                      <a:pPr marL="171450" lvl="0" indent="-171450">
                        <a:buFont typeface="Arial" panose="020B0604020202020204" pitchFamily="34" charset="0"/>
                        <a:buChar char="•"/>
                      </a:pPr>
                      <a:r>
                        <a:rPr lang="en-GB" sz="1000" b="0" baseline="0">
                          <a:latin typeface="+mj-lt"/>
                        </a:rPr>
                        <a:t>Facilitation of Admission Avoidance (FAA) LIS letter going out early September with updated requirements and outcomes</a:t>
                      </a:r>
                    </a:p>
                    <a:p>
                      <a:endParaRPr lang="en-GB" sz="1000">
                        <a:latin typeface="+mj-lt"/>
                        <a:cs typeface="Calibri" panose="020F0502020204030204" pitchFamily="34" charset="0"/>
                      </a:endParaRPr>
                    </a:p>
                  </a:txBody>
                  <a:tcPr/>
                </a:tc>
                <a:tc>
                  <a:txBody>
                    <a:bodyPr/>
                    <a:lstStyle/>
                    <a:p>
                      <a:pPr marL="0" lvl="0" indent="0">
                        <a:buFont typeface="Arial" panose="020B0604020202020204" pitchFamily="34" charset="0"/>
                        <a:buNone/>
                      </a:pPr>
                      <a:r>
                        <a:rPr lang="en-GB" sz="1000" b="1" baseline="0">
                          <a:latin typeface="+mj-lt"/>
                        </a:rPr>
                        <a:t>OD – on track</a:t>
                      </a:r>
                    </a:p>
                    <a:p>
                      <a:pPr marL="171450" lvl="0" indent="-171450">
                        <a:buFont typeface="Arial" panose="020B0604020202020204" pitchFamily="34" charset="0"/>
                        <a:buChar char="•"/>
                      </a:pPr>
                      <a:r>
                        <a:rPr lang="en-GB" sz="1000" b="0" baseline="0">
                          <a:latin typeface="+mj-lt"/>
                        </a:rPr>
                        <a:t>Maturity matrix work – undergoing stakeholder engagement – small risk may not be embedded by October</a:t>
                      </a:r>
                    </a:p>
                    <a:p>
                      <a:pPr marL="171450" lvl="0" indent="-171450">
                        <a:buFont typeface="Arial" panose="020B0604020202020204" pitchFamily="34" charset="0"/>
                        <a:buChar char="•"/>
                      </a:pPr>
                      <a:r>
                        <a:rPr lang="en-GB" sz="1000" b="0" baseline="0">
                          <a:latin typeface="+mj-lt"/>
                        </a:rPr>
                        <a:t>Ongoing work re. Action learner sets and leadership development offer </a:t>
                      </a:r>
                    </a:p>
                    <a:p>
                      <a:pPr marL="171450" lvl="0" indent="-171450">
                        <a:buFont typeface="Arial" panose="020B0604020202020204" pitchFamily="34" charset="0"/>
                        <a:buChar char="•"/>
                      </a:pPr>
                      <a:r>
                        <a:rPr lang="en-GB" sz="1000" b="0" baseline="0">
                          <a:latin typeface="+mj-lt"/>
                        </a:rPr>
                        <a:t>Finalise funding for DISC profiles to be identified (awaiting budget codes)</a:t>
                      </a:r>
                    </a:p>
                    <a:p>
                      <a:pPr marL="0" lvl="0" indent="0">
                        <a:buFont typeface="Arial" panose="020B0604020202020204" pitchFamily="34" charset="0"/>
                        <a:buNone/>
                      </a:pPr>
                      <a:r>
                        <a:rPr lang="en-GB" sz="1000" b="1" baseline="0">
                          <a:latin typeface="+mj-lt"/>
                        </a:rPr>
                        <a:t>Digital – on track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latin typeface="+mj-lt"/>
                        </a:rPr>
                        <a:t>Timing launch of framework is problematic but a clear plan is now in place with national procurement team supporting.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baseline="0">
                          <a:latin typeface="+mj-lt"/>
                        </a:rPr>
                        <a:t>Online consultation and video consultation procurement route now clear. Existing contracts to be extended in light of framework launch delay and mitigate any impact to practice/patients use of services.</a:t>
                      </a:r>
                    </a:p>
                    <a:p>
                      <a:pPr marL="171450" lvl="0" indent="-171450">
                        <a:buFont typeface="Arial" panose="020B0604020202020204" pitchFamily="34" charset="0"/>
                        <a:buChar char="•"/>
                      </a:pPr>
                      <a:r>
                        <a:rPr lang="en-GB" sz="1000" b="0" baseline="0">
                          <a:latin typeface="+mj-lt"/>
                        </a:rPr>
                        <a:t>Primary Care Access Recovery Funding mechanism to recover costs for services from April 2023 to date now shared and being drawn down. Remaining funds to be used to extend contracts.</a:t>
                      </a:r>
                    </a:p>
                    <a:p>
                      <a:pPr marL="171450" lvl="0" indent="-171450">
                        <a:buFont typeface="Arial" panose="020B0604020202020204" pitchFamily="34" charset="0"/>
                        <a:buChar char="•"/>
                      </a:pPr>
                      <a:r>
                        <a:rPr lang="en-GB" sz="1000" b="0" baseline="0">
                          <a:latin typeface="+mj-lt"/>
                        </a:rPr>
                        <a:t>Cloud Based Telephony engagement sessions planned with all 7 practices where funding has been secured to make move from analogue. On track and national procurement route supporting practices to get best available costs/functionality to deliver this key project. </a:t>
                      </a:r>
                      <a:endParaRPr lang="en-GB" sz="1000">
                        <a:latin typeface="+mj-lt"/>
                        <a:cs typeface="Calibri" panose="020F0502020204030204" pitchFamily="34" charset="0"/>
                      </a:endParaRPr>
                    </a:p>
                  </a:txBody>
                  <a:tcPr/>
                </a:tc>
                <a:tc>
                  <a:txBody>
                    <a:bodyPr/>
                    <a:lstStyle/>
                    <a:p>
                      <a:pPr marL="0" lvl="0" indent="0">
                        <a:buFont typeface="Arial" panose="020B0604020202020204" pitchFamily="34" charset="0"/>
                        <a:buNone/>
                      </a:pPr>
                      <a:r>
                        <a:rPr lang="en-GB" sz="1000" b="1">
                          <a:latin typeface="+mj-lt"/>
                        </a:rPr>
                        <a:t>Workforce </a:t>
                      </a:r>
                    </a:p>
                    <a:p>
                      <a:pPr marL="171450" lvl="0" indent="-171450">
                        <a:buFont typeface="Arial" panose="020B0604020202020204" pitchFamily="34" charset="0"/>
                        <a:buChar char="•"/>
                      </a:pPr>
                      <a:r>
                        <a:rPr lang="en-GB" sz="1000" b="0">
                          <a:latin typeface="+mj-lt"/>
                        </a:rPr>
                        <a:t>PCN workforce plan being submitted</a:t>
                      </a:r>
                      <a:r>
                        <a:rPr lang="en-GB" sz="1000" b="0" baseline="0">
                          <a:latin typeface="+mj-lt"/>
                        </a:rPr>
                        <a:t> by deadline 31/8/23</a:t>
                      </a:r>
                    </a:p>
                    <a:p>
                      <a:pPr marL="171450" lvl="0" indent="-171450">
                        <a:buFont typeface="Arial" panose="020B0604020202020204" pitchFamily="34" charset="0"/>
                        <a:buChar char="•"/>
                      </a:pPr>
                      <a:r>
                        <a:rPr lang="en-GB" sz="1000" b="0">
                          <a:latin typeface="+mj-lt"/>
                        </a:rPr>
                        <a:t>Strategy</a:t>
                      </a:r>
                      <a:r>
                        <a:rPr lang="en-GB" sz="1000" b="0" baseline="0">
                          <a:latin typeface="+mj-lt"/>
                        </a:rPr>
                        <a:t> development underway via WIG by end of financial year</a:t>
                      </a:r>
                    </a:p>
                    <a:p>
                      <a:pPr marL="171450" lvl="0" indent="-171450">
                        <a:buFont typeface="Arial" panose="020B0604020202020204" pitchFamily="34" charset="0"/>
                        <a:buChar char="•"/>
                      </a:pPr>
                      <a:r>
                        <a:rPr lang="en-GB" sz="1000" b="0" baseline="0">
                          <a:latin typeface="+mj-lt"/>
                        </a:rPr>
                        <a:t>ARRS funding utilisation – process developed to promote utilisation commenced </a:t>
                      </a:r>
                    </a:p>
                    <a:p>
                      <a:pPr marL="0" lvl="0" indent="0">
                        <a:buFont typeface="Arial" panose="020B0604020202020204" pitchFamily="34" charset="0"/>
                        <a:buNone/>
                      </a:pPr>
                      <a:r>
                        <a:rPr lang="en-GB" sz="1000" b="1" baseline="0">
                          <a:latin typeface="+mj-lt"/>
                        </a:rPr>
                        <a:t>Estates – on track </a:t>
                      </a:r>
                    </a:p>
                    <a:p>
                      <a:pPr marL="171450" lvl="0" indent="-171450">
                        <a:buFont typeface="Arial" panose="020B0604020202020204" pitchFamily="34" charset="0"/>
                        <a:buChar char="•"/>
                      </a:pPr>
                      <a:r>
                        <a:rPr lang="en-GB" sz="1000" b="0" baseline="0">
                          <a:latin typeface="+mj-lt"/>
                        </a:rPr>
                        <a:t>Continued work on estates plans process and the “so what” next steps?</a:t>
                      </a:r>
                    </a:p>
                    <a:p>
                      <a:pPr marL="171450" lvl="0" indent="-171450">
                        <a:buFont typeface="Arial" panose="020B0604020202020204" pitchFamily="34" charset="0"/>
                        <a:buChar char="•"/>
                      </a:pPr>
                      <a:r>
                        <a:rPr lang="en-GB" sz="1000" b="0" baseline="0">
                          <a:latin typeface="+mj-lt"/>
                        </a:rPr>
                        <a:t>Communications and outputs being identified to highlight work completed through the PCN estate plan process</a:t>
                      </a:r>
                    </a:p>
                    <a:p>
                      <a:pPr marL="171450" lvl="0" indent="-171450">
                        <a:buFont typeface="Arial" panose="020B0604020202020204" pitchFamily="34" charset="0"/>
                        <a:buChar char="•"/>
                      </a:pPr>
                      <a:endParaRPr lang="en-GB" sz="1000" b="0" baseline="0">
                        <a:latin typeface="+mj-lt"/>
                      </a:endParaRPr>
                    </a:p>
                    <a:p>
                      <a:pPr marL="285750" indent="-285750">
                        <a:buFont typeface="Arial" panose="020B0604020202020204" pitchFamily="34" charset="0"/>
                        <a:buChar char="•"/>
                      </a:pPr>
                      <a:endParaRPr lang="en-GB" sz="1000" baseline="0">
                        <a:latin typeface="+mj-lt"/>
                        <a:cs typeface="Calibri" panose="020F0502020204030204" pitchFamily="34" charset="0"/>
                      </a:endParaRPr>
                    </a:p>
                  </a:txBody>
                  <a:tcPr/>
                </a:tc>
                <a:extLst>
                  <a:ext uri="{0D108BD9-81ED-4DB2-BD59-A6C34878D82A}">
                    <a16:rowId xmlns:a16="http://schemas.microsoft.com/office/drawing/2014/main" val="326037710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205913651"/>
              </p:ext>
            </p:extLst>
          </p:nvPr>
        </p:nvGraphicFramePr>
        <p:xfrm>
          <a:off x="150452" y="3847049"/>
          <a:ext cx="11985523" cy="944880"/>
        </p:xfrm>
        <a:graphic>
          <a:graphicData uri="http://schemas.openxmlformats.org/drawingml/2006/table">
            <a:tbl>
              <a:tblPr firstRow="1" bandRow="1">
                <a:tableStyleId>{5C22544A-7EE6-4342-B048-85BDC9FD1C3A}</a:tableStyleId>
              </a:tblPr>
              <a:tblGrid>
                <a:gridCol w="3942736">
                  <a:extLst>
                    <a:ext uri="{9D8B030D-6E8A-4147-A177-3AD203B41FA5}">
                      <a16:colId xmlns:a16="http://schemas.microsoft.com/office/drawing/2014/main" val="4061580566"/>
                    </a:ext>
                  </a:extLst>
                </a:gridCol>
                <a:gridCol w="4375355">
                  <a:extLst>
                    <a:ext uri="{9D8B030D-6E8A-4147-A177-3AD203B41FA5}">
                      <a16:colId xmlns:a16="http://schemas.microsoft.com/office/drawing/2014/main" val="3425727998"/>
                    </a:ext>
                  </a:extLst>
                </a:gridCol>
                <a:gridCol w="3667432">
                  <a:extLst>
                    <a:ext uri="{9D8B030D-6E8A-4147-A177-3AD203B41FA5}">
                      <a16:colId xmlns:a16="http://schemas.microsoft.com/office/drawing/2014/main" val="4076478887"/>
                    </a:ext>
                  </a:extLst>
                </a:gridCol>
              </a:tblGrid>
              <a:tr h="241548">
                <a:tc>
                  <a:txBody>
                    <a:bodyPr/>
                    <a:lstStyle/>
                    <a:p>
                      <a:r>
                        <a:rPr lang="en-GB" sz="1000">
                          <a:latin typeface="+mj-lt"/>
                          <a:cs typeface="Calibri" panose="020F0502020204030204" pitchFamily="34" charset="0"/>
                        </a:rPr>
                        <a:t>QUALITY</a:t>
                      </a:r>
                    </a:p>
                  </a:txBody>
                  <a:tcPr>
                    <a:solidFill>
                      <a:srgbClr val="00B0F0"/>
                    </a:solidFill>
                  </a:tcPr>
                </a:tc>
                <a:tc>
                  <a:txBody>
                    <a:bodyPr/>
                    <a:lstStyle/>
                    <a:p>
                      <a:r>
                        <a:rPr lang="en-GB" sz="1000" b="1" kern="1200">
                          <a:solidFill>
                            <a:schemeClr val="lt1"/>
                          </a:solidFill>
                          <a:latin typeface="+mj-lt"/>
                          <a:ea typeface="+mn-ea"/>
                          <a:cs typeface="Calibri" panose="020F0502020204030204" pitchFamily="34" charset="0"/>
                        </a:rPr>
                        <a:t>FINANCE, CONTRACTING &amp;  PROCUREMENT</a:t>
                      </a:r>
                    </a:p>
                  </a:txBody>
                  <a:tcPr>
                    <a:solidFill>
                      <a:schemeClr val="accent1">
                        <a:lumMod val="75000"/>
                      </a:schemeClr>
                    </a:solidFill>
                  </a:tcPr>
                </a:tc>
                <a:tc>
                  <a:txBody>
                    <a:bodyPr/>
                    <a:lstStyle/>
                    <a:p>
                      <a:r>
                        <a:rPr lang="en-GB" sz="1000">
                          <a:latin typeface="+mj-lt"/>
                          <a:cs typeface="Calibri" panose="020F0502020204030204" pitchFamily="34" charset="0"/>
                        </a:rPr>
                        <a:t>REQUESTS FOR ANOTHER PORTFOLIO / ENABLER</a:t>
                      </a:r>
                    </a:p>
                  </a:txBody>
                  <a:tcPr>
                    <a:solidFill>
                      <a:srgbClr val="002060"/>
                    </a:solidFill>
                  </a:tcPr>
                </a:tc>
                <a:extLst>
                  <a:ext uri="{0D108BD9-81ED-4DB2-BD59-A6C34878D82A}">
                    <a16:rowId xmlns:a16="http://schemas.microsoft.com/office/drawing/2014/main" val="2146505360"/>
                  </a:ext>
                </a:extLst>
              </a:tr>
              <a:tr h="694452">
                <a:tc>
                  <a:txBody>
                    <a:bodyPr/>
                    <a:lstStyle/>
                    <a:p>
                      <a:pPr marL="0" indent="0">
                        <a:buFont typeface="Arial" panose="020B0604020202020204" pitchFamily="34" charset="0"/>
                        <a:buNone/>
                      </a:pPr>
                      <a:r>
                        <a:rPr lang="en-GB" sz="1000">
                          <a:latin typeface="+mj-lt"/>
                        </a:rPr>
                        <a:t>New Risk to be added to Risk</a:t>
                      </a:r>
                      <a:r>
                        <a:rPr lang="en-GB" sz="1000" baseline="0">
                          <a:latin typeface="+mj-lt"/>
                        </a:rPr>
                        <a:t> Register</a:t>
                      </a:r>
                    </a:p>
                    <a:p>
                      <a:pPr marL="0" indent="0">
                        <a:buFont typeface="Arial" panose="020B0604020202020204" pitchFamily="34" charset="0"/>
                        <a:buNone/>
                      </a:pPr>
                      <a:endParaRPr lang="en-GB" sz="1000" baseline="0">
                        <a:latin typeface="+mj-lt"/>
                      </a:endParaRPr>
                    </a:p>
                    <a:p>
                      <a:pPr marL="171450" indent="-171450">
                        <a:buFont typeface="Arial" panose="020B0604020202020204" pitchFamily="34" charset="0"/>
                        <a:buChar char="•"/>
                      </a:pPr>
                      <a:r>
                        <a:rPr lang="en-GB" sz="1000">
                          <a:latin typeface="+mj-lt"/>
                        </a:rPr>
                        <a:t>No funding identified to resource General Practice Surge Plan for winter period </a:t>
                      </a:r>
                      <a:endParaRPr lang="en-GB" sz="1000">
                        <a:latin typeface="+mj-lt"/>
                        <a:cs typeface="Calibri" panose="020F0502020204030204" pitchFamily="34" charset="0"/>
                      </a:endParaRPr>
                    </a:p>
                  </a:txBody>
                  <a:tcPr/>
                </a:tc>
                <a:tc>
                  <a:txBody>
                    <a:bodyPr/>
                    <a:lstStyle/>
                    <a:p>
                      <a:pPr marL="171450" indent="-171450">
                        <a:buFont typeface="Arial" panose="020B0604020202020204" pitchFamily="34" charset="0"/>
                        <a:buChar char="•"/>
                      </a:pPr>
                      <a:r>
                        <a:rPr lang="en-GB" sz="1000">
                          <a:latin typeface="+mj-lt"/>
                        </a:rPr>
                        <a:t>Lack of contracting support in place for enhanced services contracts</a:t>
                      </a:r>
                    </a:p>
                    <a:p>
                      <a:pPr marL="171450" indent="-171450">
                        <a:buFont typeface="Arial" panose="020B0604020202020204" pitchFamily="34" charset="0"/>
                        <a:buChar char="•"/>
                      </a:pPr>
                      <a:r>
                        <a:rPr lang="en-GB" sz="1000">
                          <a:latin typeface="+mj-lt"/>
                        </a:rPr>
                        <a:t>Options appraisals for 2 x current APMS contracts to go to Primary Care Forum in September / October 2023</a:t>
                      </a:r>
                      <a:endParaRPr lang="en-GB" sz="1000" baseline="0">
                        <a:latin typeface="+mj-lt"/>
                      </a:endParaRPr>
                    </a:p>
                    <a:p>
                      <a:pPr marL="171450" indent="-171450">
                        <a:buFont typeface="Arial" panose="020B0604020202020204" pitchFamily="34" charset="0"/>
                        <a:buChar char="•"/>
                      </a:pPr>
                      <a:r>
                        <a:rPr lang="en-GB" sz="1000" baseline="0">
                          <a:latin typeface="+mj-lt"/>
                        </a:rPr>
                        <a:t>Burntwood Health and Wellbeing list dispersal process being followed</a:t>
                      </a:r>
                      <a:endParaRPr lang="en-GB" sz="1000" b="1" u="sng">
                        <a:solidFill>
                          <a:schemeClr val="tx1"/>
                        </a:solidFill>
                        <a:latin typeface="+mj-lt"/>
                        <a:cs typeface="Calibri" panose="020F0502020204030204" pitchFamily="34" charset="0"/>
                      </a:endParaRPr>
                    </a:p>
                  </a:txBody>
                  <a:tcPr/>
                </a:tc>
                <a:tc>
                  <a:txBody>
                    <a:bodyPr/>
                    <a:lstStyle/>
                    <a:p>
                      <a:pPr marL="0" lvl="0" indent="0">
                        <a:buFont typeface="Arial" panose="020B0604020202020204" pitchFamily="34" charset="0"/>
                        <a:buNone/>
                      </a:pPr>
                      <a:r>
                        <a:rPr lang="en-GB" sz="1000" b="1" baseline="0">
                          <a:latin typeface="+mj-lt"/>
                        </a:rPr>
                        <a:t>Estates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a:latin typeface="+mj-lt"/>
                        </a:rPr>
                        <a:t>Completion date for PCN Estate Plans pushed back to 31/07/2023 – expectation to complete by end of September 2023</a:t>
                      </a:r>
                      <a:endParaRPr lang="en-GB" sz="1000">
                        <a:latin typeface="+mj-lt"/>
                        <a:cs typeface="Calibri" panose="020F0502020204030204" pitchFamily="34" charset="0"/>
                      </a:endParaRPr>
                    </a:p>
                  </a:txBody>
                  <a:tcPr/>
                </a:tc>
                <a:extLst>
                  <a:ext uri="{0D108BD9-81ED-4DB2-BD59-A6C34878D82A}">
                    <a16:rowId xmlns:a16="http://schemas.microsoft.com/office/drawing/2014/main" val="3222357932"/>
                  </a:ext>
                </a:extLst>
              </a:tr>
            </a:tbl>
          </a:graphicData>
        </a:graphic>
      </p:graphicFrame>
      <p:graphicFrame>
        <p:nvGraphicFramePr>
          <p:cNvPr id="5" name="Content Placeholder 5"/>
          <p:cNvGraphicFramePr>
            <a:graphicFrameLocks noGrp="1"/>
          </p:cNvGraphicFramePr>
          <p:nvPr>
            <p:ph sz="half" idx="2"/>
            <p:extLst>
              <p:ext uri="{D42A27DB-BD31-4B8C-83A1-F6EECF244321}">
                <p14:modId xmlns:p14="http://schemas.microsoft.com/office/powerpoint/2010/main" val="1978412129"/>
              </p:ext>
            </p:extLst>
          </p:nvPr>
        </p:nvGraphicFramePr>
        <p:xfrm>
          <a:off x="137652" y="4791929"/>
          <a:ext cx="11998323" cy="944880"/>
        </p:xfrm>
        <a:graphic>
          <a:graphicData uri="http://schemas.openxmlformats.org/drawingml/2006/table">
            <a:tbl>
              <a:tblPr firstRow="1" bandRow="1">
                <a:tableStyleId>{5C22544A-7EE6-4342-B048-85BDC9FD1C3A}</a:tableStyleId>
              </a:tblPr>
              <a:tblGrid>
                <a:gridCol w="11998323">
                  <a:extLst>
                    <a:ext uri="{9D8B030D-6E8A-4147-A177-3AD203B41FA5}">
                      <a16:colId xmlns:a16="http://schemas.microsoft.com/office/drawing/2014/main" val="2242980742"/>
                    </a:ext>
                  </a:extLst>
                </a:gridCol>
              </a:tblGrid>
              <a:tr h="182612">
                <a:tc>
                  <a:txBody>
                    <a:bodyPr/>
                    <a:lstStyle/>
                    <a:p>
                      <a:r>
                        <a:rPr lang="en-GB" sz="1000">
                          <a:latin typeface="+mj-lt"/>
                          <a:cs typeface="Calibri" panose="020F0502020204030204" pitchFamily="34" charset="0"/>
                        </a:rPr>
                        <a:t>ESCALATIONS</a:t>
                      </a:r>
                    </a:p>
                  </a:txBody>
                  <a:tcPr>
                    <a:solidFill>
                      <a:srgbClr val="FF0000"/>
                    </a:solidFill>
                  </a:tcPr>
                </a:tc>
                <a:extLst>
                  <a:ext uri="{0D108BD9-81ED-4DB2-BD59-A6C34878D82A}">
                    <a16:rowId xmlns:a16="http://schemas.microsoft.com/office/drawing/2014/main" val="3168321068"/>
                  </a:ext>
                </a:extLst>
              </a:tr>
              <a:tr h="270000">
                <a:tc>
                  <a:txBody>
                    <a:bodyPr/>
                    <a:lstStyle/>
                    <a:p>
                      <a:pPr marL="285750" indent="-285750">
                        <a:buFont typeface="Arial" panose="020B0604020202020204" pitchFamily="34" charset="0"/>
                        <a:buChar char="•"/>
                      </a:pPr>
                      <a:r>
                        <a:rPr lang="en-GB" sz="1000">
                          <a:latin typeface="+mj-lt"/>
                        </a:rPr>
                        <a:t>Workforce – challenges and utilisation of ARRS funding ongoing </a:t>
                      </a:r>
                    </a:p>
                    <a:p>
                      <a:pPr marL="285750" indent="-285750">
                        <a:buFont typeface="Arial" panose="020B0604020202020204" pitchFamily="34" charset="0"/>
                        <a:buChar char="•"/>
                      </a:pPr>
                      <a:r>
                        <a:rPr lang="en-GB" sz="1000">
                          <a:latin typeface="+mj-lt"/>
                        </a:rPr>
                        <a:t>Commissioning – activity</a:t>
                      </a:r>
                      <a:r>
                        <a:rPr lang="en-GB" sz="1000" baseline="0">
                          <a:latin typeface="+mj-lt"/>
                        </a:rPr>
                        <a:t> validation work – some missing reports line by line savings £862,000 LES identified (against £1.5m target) - £300,000 LES money yet to be identified (SMI not hitting targets – need to review specification and digital in place)</a:t>
                      </a:r>
                    </a:p>
                    <a:p>
                      <a:pPr marL="285750" indent="-285750">
                        <a:buFont typeface="Arial" panose="020B0604020202020204" pitchFamily="34" charset="0"/>
                        <a:buChar char="•"/>
                      </a:pPr>
                      <a:r>
                        <a:rPr lang="en-GB" sz="1000" baseline="0">
                          <a:latin typeface="+mj-lt"/>
                        </a:rPr>
                        <a:t>Winter – winter surge plan has been identified for primary care – risk around finance associated, no additional funding provided. </a:t>
                      </a:r>
                      <a:endParaRPr lang="en-GB" sz="1000">
                        <a:latin typeface="+mj-lt"/>
                      </a:endParaRPr>
                    </a:p>
                  </a:txBody>
                  <a:tcPr/>
                </a:tc>
                <a:extLst>
                  <a:ext uri="{0D108BD9-81ED-4DB2-BD59-A6C34878D82A}">
                    <a16:rowId xmlns:a16="http://schemas.microsoft.com/office/drawing/2014/main" val="3260377104"/>
                  </a:ext>
                </a:extLst>
              </a:tr>
            </a:tbl>
          </a:graphicData>
        </a:graphic>
      </p:graphicFrame>
      <p:sp>
        <p:nvSpPr>
          <p:cNvPr id="3" name="Footer Placeholder 4">
            <a:extLst>
              <a:ext uri="{FF2B5EF4-FFF2-40B4-BE49-F238E27FC236}">
                <a16:creationId xmlns:a16="http://schemas.microsoft.com/office/drawing/2014/main" id="{012FB22C-F429-AD34-1CDF-8A85B283C93F}"/>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F2AC396C-81DE-A283-741E-0663510D3E20}"/>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34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86197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E29793FD-802D-4C34-90AE-C17DAD2493AF}"/>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435904812"/>
              </p:ext>
            </p:extLst>
          </p:nvPr>
        </p:nvGraphicFramePr>
        <p:xfrm>
          <a:off x="116249" y="2462771"/>
          <a:ext cx="850992" cy="10597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Diagram 15">
            <a:extLst>
              <a:ext uri="{FF2B5EF4-FFF2-40B4-BE49-F238E27FC236}">
                <a16:creationId xmlns:a16="http://schemas.microsoft.com/office/drawing/2014/main" id="{DA4B7FBA-E28B-4F26-A038-F378A2A399EE}"/>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187767783"/>
              </p:ext>
            </p:extLst>
          </p:nvPr>
        </p:nvGraphicFramePr>
        <p:xfrm>
          <a:off x="-171701" y="5571966"/>
          <a:ext cx="850992" cy="105979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268668750"/>
              </p:ext>
            </p:extLst>
          </p:nvPr>
        </p:nvGraphicFramePr>
        <p:xfrm>
          <a:off x="116249" y="600994"/>
          <a:ext cx="5480988" cy="2971250"/>
        </p:xfrm>
        <a:graphic>
          <a:graphicData uri="http://schemas.openxmlformats.org/drawingml/2006/table">
            <a:tbl>
              <a:tblPr firstRow="1" bandRow="1">
                <a:tableStyleId>{5C22544A-7EE6-4342-B048-85BDC9FD1C3A}</a:tableStyleId>
              </a:tblPr>
              <a:tblGrid>
                <a:gridCol w="4365238">
                  <a:extLst>
                    <a:ext uri="{9D8B030D-6E8A-4147-A177-3AD203B41FA5}">
                      <a16:colId xmlns:a16="http://schemas.microsoft.com/office/drawing/2014/main" val="3115241511"/>
                    </a:ext>
                  </a:extLst>
                </a:gridCol>
                <a:gridCol w="1115750">
                  <a:extLst>
                    <a:ext uri="{9D8B030D-6E8A-4147-A177-3AD203B41FA5}">
                      <a16:colId xmlns:a16="http://schemas.microsoft.com/office/drawing/2014/main" val="457782981"/>
                    </a:ext>
                  </a:extLst>
                </a:gridCol>
              </a:tblGrid>
              <a:tr h="297125">
                <a:tc>
                  <a:txBody>
                    <a:bodyPr/>
                    <a:lstStyle/>
                    <a:p>
                      <a:r>
                        <a:rPr lang="en-GB" sz="1100">
                          <a:latin typeface="Arial" panose="020B0604020202020204" pitchFamily="34" charset="0"/>
                          <a:cs typeface="Arial" panose="020B0604020202020204" pitchFamily="34" charset="0"/>
                        </a:rPr>
                        <a:t>PROJECT (PIPs) TITLE</a:t>
                      </a:r>
                    </a:p>
                  </a:txBody>
                  <a:tcPr/>
                </a:tc>
                <a:tc>
                  <a:txBody>
                    <a:bodyPr/>
                    <a:lstStyle/>
                    <a:p>
                      <a:r>
                        <a:rPr lang="en-GB" sz="11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97125">
                <a:tc>
                  <a:txBody>
                    <a:bodyPr/>
                    <a:lstStyle/>
                    <a:p>
                      <a:r>
                        <a:rPr lang="en-GB" sz="1100">
                          <a:latin typeface="Arial" panose="020B0604020202020204" pitchFamily="34" charset="0"/>
                          <a:cs typeface="Arial" panose="020B0604020202020204" pitchFamily="34" charset="0"/>
                        </a:rPr>
                        <a:t>Access (including Same Day Urgent Primary</a:t>
                      </a:r>
                      <a:r>
                        <a:rPr lang="en-GB" sz="1100" baseline="0">
                          <a:latin typeface="Arial" panose="020B0604020202020204" pitchFamily="34" charset="0"/>
                          <a:cs typeface="Arial" panose="020B0604020202020204" pitchFamily="34" charset="0"/>
                        </a:rPr>
                        <a:t> Care)</a:t>
                      </a:r>
                      <a:endParaRPr lang="en-GB" sz="110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G</a:t>
                      </a:r>
                    </a:p>
                  </a:txBody>
                  <a:tcPr>
                    <a:solidFill>
                      <a:srgbClr val="92D050"/>
                    </a:solidFill>
                  </a:tcPr>
                </a:tc>
                <a:extLst>
                  <a:ext uri="{0D108BD9-81ED-4DB2-BD59-A6C34878D82A}">
                    <a16:rowId xmlns:a16="http://schemas.microsoft.com/office/drawing/2014/main" val="426534903"/>
                  </a:ext>
                </a:extLst>
              </a:tr>
              <a:tr h="297125">
                <a:tc>
                  <a:txBody>
                    <a:bodyPr/>
                    <a:lstStyle/>
                    <a:p>
                      <a:r>
                        <a:rPr lang="en-GB" sz="1100">
                          <a:latin typeface="Arial" panose="020B0604020202020204" pitchFamily="34" charset="0"/>
                          <a:cs typeface="Arial" panose="020B0604020202020204" pitchFamily="34" charset="0"/>
                        </a:rPr>
                        <a:t>Digital</a:t>
                      </a:r>
                      <a:r>
                        <a:rPr lang="en-GB" sz="1100" baseline="0">
                          <a:latin typeface="Arial" panose="020B0604020202020204" pitchFamily="34" charset="0"/>
                          <a:cs typeface="Arial" panose="020B0604020202020204" pitchFamily="34" charset="0"/>
                        </a:rPr>
                        <a:t> and IT</a:t>
                      </a:r>
                      <a:endParaRPr lang="en-GB" sz="110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G</a:t>
                      </a:r>
                    </a:p>
                  </a:txBody>
                  <a:tcPr>
                    <a:solidFill>
                      <a:srgbClr val="92D050"/>
                    </a:solidFill>
                  </a:tcPr>
                </a:tc>
                <a:extLst>
                  <a:ext uri="{0D108BD9-81ED-4DB2-BD59-A6C34878D82A}">
                    <a16:rowId xmlns:a16="http://schemas.microsoft.com/office/drawing/2014/main" val="2739926941"/>
                  </a:ext>
                </a:extLst>
              </a:tr>
              <a:tr h="297125">
                <a:tc>
                  <a:txBody>
                    <a:bodyPr/>
                    <a:lstStyle/>
                    <a:p>
                      <a:r>
                        <a:rPr lang="en-GB" sz="1100">
                          <a:latin typeface="Arial" panose="020B0604020202020204" pitchFamily="34" charset="0"/>
                          <a:cs typeface="Arial" panose="020B0604020202020204" pitchFamily="34" charset="0"/>
                        </a:rPr>
                        <a:t>Estates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G</a:t>
                      </a:r>
                    </a:p>
                  </a:txBody>
                  <a:tcPr>
                    <a:solidFill>
                      <a:srgbClr val="92D050"/>
                    </a:solidFill>
                  </a:tcPr>
                </a:tc>
                <a:extLst>
                  <a:ext uri="{0D108BD9-81ED-4DB2-BD59-A6C34878D82A}">
                    <a16:rowId xmlns:a16="http://schemas.microsoft.com/office/drawing/2014/main" val="3503135180"/>
                  </a:ext>
                </a:extLst>
              </a:tr>
              <a:tr h="297125">
                <a:tc>
                  <a:txBody>
                    <a:bodyPr/>
                    <a:lstStyle/>
                    <a:p>
                      <a:r>
                        <a:rPr lang="en-GB" sz="1100">
                          <a:latin typeface="Arial" panose="020B0604020202020204" pitchFamily="34" charset="0"/>
                          <a:cs typeface="Arial" panose="020B0604020202020204" pitchFamily="34" charset="0"/>
                        </a:rPr>
                        <a:t>Quality</a:t>
                      </a:r>
                      <a:r>
                        <a:rPr lang="en-GB" sz="1100" baseline="0">
                          <a:latin typeface="Arial" panose="020B0604020202020204" pitchFamily="34" charset="0"/>
                          <a:cs typeface="Arial" panose="020B0604020202020204" pitchFamily="34" charset="0"/>
                        </a:rPr>
                        <a:t> &amp; Safety</a:t>
                      </a:r>
                      <a:endParaRPr lang="en-GB" sz="110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A</a:t>
                      </a:r>
                    </a:p>
                  </a:txBody>
                  <a:tcPr>
                    <a:solidFill>
                      <a:srgbClr val="FFC000"/>
                    </a:solidFill>
                  </a:tcPr>
                </a:tc>
                <a:extLst>
                  <a:ext uri="{0D108BD9-81ED-4DB2-BD59-A6C34878D82A}">
                    <a16:rowId xmlns:a16="http://schemas.microsoft.com/office/drawing/2014/main" val="3984610634"/>
                  </a:ext>
                </a:extLst>
              </a:tr>
              <a:tr h="297125">
                <a:tc>
                  <a:txBody>
                    <a:bodyPr/>
                    <a:lstStyle/>
                    <a:p>
                      <a:r>
                        <a:rPr lang="en-GB" sz="1100">
                          <a:latin typeface="Arial" panose="020B0604020202020204" pitchFamily="34" charset="0"/>
                          <a:cs typeface="Arial" panose="020B0604020202020204" pitchFamily="34" charset="0"/>
                        </a:rPr>
                        <a:t>Contracting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G</a:t>
                      </a:r>
                    </a:p>
                  </a:txBody>
                  <a:tcPr>
                    <a:solidFill>
                      <a:srgbClr val="92D050"/>
                    </a:solidFill>
                  </a:tcPr>
                </a:tc>
                <a:extLst>
                  <a:ext uri="{0D108BD9-81ED-4DB2-BD59-A6C34878D82A}">
                    <a16:rowId xmlns:a16="http://schemas.microsoft.com/office/drawing/2014/main" val="209143120"/>
                  </a:ext>
                </a:extLst>
              </a:tr>
              <a:tr h="297125">
                <a:tc>
                  <a:txBody>
                    <a:bodyPr/>
                    <a:lstStyle/>
                    <a:p>
                      <a:r>
                        <a:rPr lang="en-GB" sz="1100">
                          <a:latin typeface="Arial" panose="020B0604020202020204" pitchFamily="34" charset="0"/>
                          <a:cs typeface="Arial" panose="020B0604020202020204" pitchFamily="34" charset="0"/>
                        </a:rPr>
                        <a:t>Commissioning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G</a:t>
                      </a:r>
                    </a:p>
                  </a:txBody>
                  <a:tcPr>
                    <a:solidFill>
                      <a:srgbClr val="92D050"/>
                    </a:solidFill>
                  </a:tcPr>
                </a:tc>
                <a:extLst>
                  <a:ext uri="{0D108BD9-81ED-4DB2-BD59-A6C34878D82A}">
                    <a16:rowId xmlns:a16="http://schemas.microsoft.com/office/drawing/2014/main" val="556084919"/>
                  </a:ext>
                </a:extLst>
              </a:tr>
              <a:tr h="297125">
                <a:tc>
                  <a:txBody>
                    <a:bodyPr/>
                    <a:lstStyle/>
                    <a:p>
                      <a:r>
                        <a:rPr lang="en-GB" sz="1100">
                          <a:latin typeface="Arial" panose="020B0604020202020204" pitchFamily="34" charset="0"/>
                          <a:cs typeface="Arial" panose="020B0604020202020204" pitchFamily="34" charset="0"/>
                        </a:rPr>
                        <a:t>Organisational Development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G</a:t>
                      </a:r>
                    </a:p>
                  </a:txBody>
                  <a:tcPr>
                    <a:solidFill>
                      <a:srgbClr val="92D050"/>
                    </a:solidFill>
                  </a:tcPr>
                </a:tc>
                <a:extLst>
                  <a:ext uri="{0D108BD9-81ED-4DB2-BD59-A6C34878D82A}">
                    <a16:rowId xmlns:a16="http://schemas.microsoft.com/office/drawing/2014/main" val="3754465030"/>
                  </a:ext>
                </a:extLst>
              </a:tr>
              <a:tr h="297125">
                <a:tc>
                  <a:txBody>
                    <a:bodyPr/>
                    <a:lstStyle/>
                    <a:p>
                      <a:r>
                        <a:rPr lang="en-GB" sz="1100">
                          <a:latin typeface="Arial" panose="020B0604020202020204" pitchFamily="34" charset="0"/>
                          <a:cs typeface="Arial" panose="020B0604020202020204" pitchFamily="34" charset="0"/>
                        </a:rPr>
                        <a:t>Workforce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A</a:t>
                      </a:r>
                    </a:p>
                  </a:txBody>
                  <a:tcPr>
                    <a:solidFill>
                      <a:srgbClr val="FFC000"/>
                    </a:solidFill>
                  </a:tcPr>
                </a:tc>
                <a:extLst>
                  <a:ext uri="{0D108BD9-81ED-4DB2-BD59-A6C34878D82A}">
                    <a16:rowId xmlns:a16="http://schemas.microsoft.com/office/drawing/2014/main" val="1342405829"/>
                  </a:ext>
                </a:extLst>
              </a:tr>
              <a:tr h="297125">
                <a:tc>
                  <a:txBody>
                    <a:bodyPr/>
                    <a:lstStyle/>
                    <a:p>
                      <a:r>
                        <a:rPr lang="en-GB" sz="1100">
                          <a:latin typeface="Arial" panose="020B0604020202020204" pitchFamily="34" charset="0"/>
                          <a:cs typeface="Arial" panose="020B0604020202020204" pitchFamily="34" charset="0"/>
                        </a:rPr>
                        <a:t>Winter</a:t>
                      </a:r>
                      <a:r>
                        <a:rPr lang="en-GB" sz="1100" baseline="0">
                          <a:latin typeface="Arial" panose="020B0604020202020204" pitchFamily="34" charset="0"/>
                          <a:cs typeface="Arial" panose="020B0604020202020204" pitchFamily="34" charset="0"/>
                        </a:rPr>
                        <a:t> / Surge</a:t>
                      </a:r>
                      <a:endParaRPr lang="en-GB" sz="110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R</a:t>
                      </a:r>
                    </a:p>
                  </a:txBody>
                  <a:tcPr>
                    <a:solidFill>
                      <a:srgbClr val="FF0000"/>
                    </a:solidFill>
                  </a:tcPr>
                </a:tc>
                <a:extLst>
                  <a:ext uri="{0D108BD9-81ED-4DB2-BD59-A6C34878D82A}">
                    <a16:rowId xmlns:a16="http://schemas.microsoft.com/office/drawing/2014/main" val="2127617678"/>
                  </a:ext>
                </a:extLst>
              </a:tr>
            </a:tbl>
          </a:graphicData>
        </a:graphic>
      </p:graphicFrame>
      <p:graphicFrame>
        <p:nvGraphicFramePr>
          <p:cNvPr id="12" name="Table 11"/>
          <p:cNvGraphicFramePr>
            <a:graphicFrameLocks noGrp="1"/>
          </p:cNvGraphicFramePr>
          <p:nvPr/>
        </p:nvGraphicFramePr>
        <p:xfrm>
          <a:off x="5771835" y="600994"/>
          <a:ext cx="6280711" cy="2133602"/>
        </p:xfrm>
        <a:graphic>
          <a:graphicData uri="http://schemas.openxmlformats.org/drawingml/2006/table">
            <a:tbl>
              <a:tblPr firstRow="1" bandRow="1">
                <a:tableStyleId>{5C22544A-7EE6-4342-B048-85BDC9FD1C3A}</a:tableStyleId>
              </a:tblPr>
              <a:tblGrid>
                <a:gridCol w="5131685">
                  <a:extLst>
                    <a:ext uri="{9D8B030D-6E8A-4147-A177-3AD203B41FA5}">
                      <a16:colId xmlns:a16="http://schemas.microsoft.com/office/drawing/2014/main" val="3115241511"/>
                    </a:ext>
                  </a:extLst>
                </a:gridCol>
                <a:gridCol w="1149026">
                  <a:extLst>
                    <a:ext uri="{9D8B030D-6E8A-4147-A177-3AD203B41FA5}">
                      <a16:colId xmlns:a16="http://schemas.microsoft.com/office/drawing/2014/main" val="457782981"/>
                    </a:ext>
                  </a:extLst>
                </a:gridCol>
              </a:tblGrid>
              <a:tr h="287562">
                <a:tc>
                  <a:txBody>
                    <a:bodyPr/>
                    <a:lstStyle/>
                    <a:p>
                      <a:r>
                        <a:rPr lang="en-GB" sz="1100">
                          <a:latin typeface="Arial" panose="020B0604020202020204" pitchFamily="34" charset="0"/>
                          <a:cs typeface="Arial" panose="020B0604020202020204" pitchFamily="34" charset="0"/>
                        </a:rPr>
                        <a:t>PROVIDER COLLABORATIVE OPPORTUNITIES</a:t>
                      </a:r>
                    </a:p>
                  </a:txBody>
                  <a:tcPr/>
                </a:tc>
                <a:tc>
                  <a:txBody>
                    <a:bodyPr/>
                    <a:lstStyle/>
                    <a:p>
                      <a:r>
                        <a:rPr lang="en-GB" sz="11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369208">
                <a:tc>
                  <a:txBody>
                    <a:bodyPr/>
                    <a:lstStyle/>
                    <a:p>
                      <a:r>
                        <a:rPr lang="en-GB" sz="1100">
                          <a:latin typeface="Arial" panose="020B0604020202020204" pitchFamily="34" charset="0"/>
                          <a:cs typeface="Arial" panose="020B0604020202020204" pitchFamily="34" charset="0"/>
                        </a:rPr>
                        <a:t>Shared Care Medicines Collaborative</a:t>
                      </a:r>
                    </a:p>
                  </a:txBody>
                  <a:tcPr/>
                </a:tc>
                <a:tc>
                  <a:txBody>
                    <a:bodyPr/>
                    <a:lstStyle/>
                    <a:p>
                      <a:r>
                        <a:rPr lang="en-GB" sz="1100">
                          <a:latin typeface="Arial" panose="020B0604020202020204" pitchFamily="34" charset="0"/>
                          <a:cs typeface="Arial" panose="020B0604020202020204" pitchFamily="34" charset="0"/>
                        </a:rPr>
                        <a:t>Stage 1</a:t>
                      </a:r>
                    </a:p>
                  </a:txBody>
                  <a:tcPr>
                    <a:solidFill>
                      <a:srgbClr val="DB50EA"/>
                    </a:solidFill>
                  </a:tcPr>
                </a:tc>
                <a:extLst>
                  <a:ext uri="{0D108BD9-81ED-4DB2-BD59-A6C34878D82A}">
                    <a16:rowId xmlns:a16="http://schemas.microsoft.com/office/drawing/2014/main" val="2264847321"/>
                  </a:ext>
                </a:extLst>
              </a:tr>
              <a:tr h="369208">
                <a:tc>
                  <a:txBody>
                    <a:bodyPr/>
                    <a:lstStyle/>
                    <a:p>
                      <a:r>
                        <a:rPr lang="en-GB" sz="1100">
                          <a:latin typeface="Arial" panose="020B0604020202020204" pitchFamily="34" charset="0"/>
                          <a:cs typeface="Arial" panose="020B0604020202020204" pitchFamily="34" charset="0"/>
                        </a:rPr>
                        <a:t>Integrated Neighbourhood Teams</a:t>
                      </a:r>
                    </a:p>
                  </a:txBody>
                  <a:tcPr/>
                </a:tc>
                <a:tc>
                  <a:txBody>
                    <a:bodyPr/>
                    <a:lstStyle/>
                    <a:p>
                      <a:r>
                        <a:rPr lang="en-GB" sz="1100">
                          <a:latin typeface="Arial" panose="020B0604020202020204" pitchFamily="34" charset="0"/>
                          <a:cs typeface="Arial" panose="020B0604020202020204" pitchFamily="34" charset="0"/>
                        </a:rPr>
                        <a:t>Stage 1</a:t>
                      </a:r>
                    </a:p>
                  </a:txBody>
                  <a:tcPr>
                    <a:solidFill>
                      <a:srgbClr val="DB50EA"/>
                    </a:solidFill>
                  </a:tcPr>
                </a:tc>
                <a:extLst>
                  <a:ext uri="{0D108BD9-81ED-4DB2-BD59-A6C34878D82A}">
                    <a16:rowId xmlns:a16="http://schemas.microsoft.com/office/drawing/2014/main" val="426534903"/>
                  </a:ext>
                </a:extLst>
              </a:tr>
              <a:tr h="369208">
                <a:tc>
                  <a:txBody>
                    <a:bodyPr/>
                    <a:lstStyle/>
                    <a:p>
                      <a:endParaRPr lang="en-GB" sz="1100">
                        <a:latin typeface="Arial" panose="020B0604020202020204" pitchFamily="34" charset="0"/>
                        <a:cs typeface="Arial" panose="020B0604020202020204" pitchFamily="34" charset="0"/>
                      </a:endParaRPr>
                    </a:p>
                  </a:txBody>
                  <a:tcPr/>
                </a:tc>
                <a:tc>
                  <a:txBody>
                    <a:bodyPr/>
                    <a:lstStyle/>
                    <a:p>
                      <a:endParaRPr lang="en-GB" sz="11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89505242"/>
                  </a:ext>
                </a:extLst>
              </a:tr>
              <a:tr h="369208">
                <a:tc>
                  <a:txBody>
                    <a:bodyPr/>
                    <a:lstStyle/>
                    <a:p>
                      <a:endParaRPr lang="en-GB" sz="1100">
                        <a:latin typeface="Arial" panose="020B0604020202020204" pitchFamily="34" charset="0"/>
                        <a:cs typeface="Arial" panose="020B0604020202020204" pitchFamily="34" charset="0"/>
                      </a:endParaRPr>
                    </a:p>
                  </a:txBody>
                  <a:tcPr/>
                </a:tc>
                <a:tc>
                  <a:txBody>
                    <a:bodyPr/>
                    <a:lstStyle/>
                    <a:p>
                      <a:endParaRPr lang="en-GB" sz="11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56960009"/>
                  </a:ext>
                </a:extLst>
              </a:tr>
              <a:tr h="369208">
                <a:tc>
                  <a:txBody>
                    <a:bodyPr/>
                    <a:lstStyle/>
                    <a:p>
                      <a:endParaRPr lang="en-GB" sz="1100">
                        <a:latin typeface="Arial" panose="020B0604020202020204" pitchFamily="34" charset="0"/>
                        <a:cs typeface="Arial" panose="020B0604020202020204" pitchFamily="34" charset="0"/>
                      </a:endParaRPr>
                    </a:p>
                  </a:txBody>
                  <a:tcPr/>
                </a:tc>
                <a:tc>
                  <a:txBody>
                    <a:bodyPr/>
                    <a:lstStyle/>
                    <a:p>
                      <a:endParaRPr lang="en-GB" sz="11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90306378"/>
                  </a:ext>
                </a:extLst>
              </a:tr>
            </a:tbl>
          </a:graphicData>
        </a:graphic>
      </p:graphicFrame>
      <p:sp>
        <p:nvSpPr>
          <p:cNvPr id="6" name="Title 5"/>
          <p:cNvSpPr>
            <a:spLocks noGrp="1"/>
          </p:cNvSpPr>
          <p:nvPr>
            <p:ph type="title" idx="4294967295"/>
          </p:nvPr>
        </p:nvSpPr>
        <p:spPr>
          <a:xfrm>
            <a:off x="116249" y="-16393"/>
            <a:ext cx="6920164" cy="400110"/>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5"/>
                </a:solidFill>
                <a:effectLst/>
                <a:uLnTx/>
                <a:uFillTx/>
                <a:latin typeface="Arial" panose="020B0604020202020204" pitchFamily="34" charset="0"/>
                <a:ea typeface="+mn-ea"/>
                <a:cs typeface="Arial" panose="020B0604020202020204" pitchFamily="34" charset="0"/>
              </a:rPr>
              <a:t>PRIMARY CARE PROJECT RAG STATUS AT A GLANCE</a:t>
            </a:r>
            <a:endParaRPr kumimoji="0" lang="en-GB" sz="20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79267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360000" y="36000"/>
            <a:ext cx="4872094" cy="380480"/>
          </a:xfrm>
          <a:prstGeom prst="rect">
            <a:avLst/>
          </a:prstGeom>
          <a:noFill/>
          <a:ln>
            <a:noFill/>
            <a:prstDash/>
          </a:ln>
          <a:effectLst/>
        </p:spPr>
        <p:txBody>
          <a:bodyPr rot="0" spcFirstLastPara="0" vertOverflow="overflow" horzOverflow="overflow" vert="horz" wrap="none" lIns="36000" tIns="36000" rIns="36000" bIns="3600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1"/>
                </a:solidFill>
                <a:effectLst/>
                <a:uLnTx/>
                <a:uFillTx/>
                <a:latin typeface="+mn-lt"/>
                <a:ea typeface="+mn-ea"/>
                <a:cs typeface="+mn-cs"/>
              </a:rPr>
              <a:t>Primary Care – Key Dashboard Metrics </a:t>
            </a:r>
          </a:p>
        </p:txBody>
      </p:sp>
      <p:pic>
        <p:nvPicPr>
          <p:cNvPr id="10" name="Picture 9" descr="Table of primary care indicators and performance for each month from April 2023 to March 2024.">
            <a:extLst>
              <a:ext uri="{FF2B5EF4-FFF2-40B4-BE49-F238E27FC236}">
                <a16:creationId xmlns:a16="http://schemas.microsoft.com/office/drawing/2014/main" id="{2649C893-8104-3B1D-42DE-9F727CDB9994}"/>
              </a:ext>
            </a:extLst>
          </p:cNvPr>
          <p:cNvPicPr>
            <a:picLocks noChangeAspect="1"/>
          </p:cNvPicPr>
          <p:nvPr/>
        </p:nvPicPr>
        <p:blipFill>
          <a:blip r:embed="rId3"/>
          <a:stretch>
            <a:fillRect/>
          </a:stretch>
        </p:blipFill>
        <p:spPr>
          <a:xfrm>
            <a:off x="838199" y="478036"/>
            <a:ext cx="10602434" cy="2705072"/>
          </a:xfrm>
          <a:prstGeom prst="rect">
            <a:avLst/>
          </a:prstGeom>
        </p:spPr>
      </p:pic>
      <p:sp>
        <p:nvSpPr>
          <p:cNvPr id="2" name="TextBox 1">
            <a:extLst>
              <a:ext uri="{FF2B5EF4-FFF2-40B4-BE49-F238E27FC236}">
                <a16:creationId xmlns:a16="http://schemas.microsoft.com/office/drawing/2014/main" id="{42B857F0-A6DE-C1A4-4A5E-F5F553E463A6}"/>
              </a:ext>
            </a:extLst>
          </p:cNvPr>
          <p:cNvSpPr txBox="1"/>
          <p:nvPr/>
        </p:nvSpPr>
        <p:spPr>
          <a:xfrm>
            <a:off x="838199" y="3429000"/>
            <a:ext cx="10515601" cy="2631490"/>
          </a:xfrm>
          <a:prstGeom prst="rect">
            <a:avLst/>
          </a:prstGeom>
          <a:noFill/>
          <a:ln>
            <a:solidFill>
              <a:schemeClr val="tx1"/>
            </a:solidFill>
          </a:ln>
        </p:spPr>
        <p:txBody>
          <a:bodyPr wrap="square" lIns="91440" tIns="45720" rIns="91440" bIns="45720" rtlCol="0" anchor="t">
            <a:spAutoFit/>
          </a:bodyPr>
          <a:lstStyle/>
          <a:p>
            <a:r>
              <a:rPr lang="en-GB" sz="1100" b="1">
                <a:latin typeface="Arial" panose="020B0604020202020204" pitchFamily="34" charset="0"/>
                <a:cs typeface="Arial" panose="020B0604020202020204" pitchFamily="34" charset="0"/>
              </a:rPr>
              <a:t>Summary</a:t>
            </a:r>
            <a:endParaRPr lang="en-GB" sz="1100" b="1">
              <a:solidFill>
                <a:srgbClr val="FF000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a:solidFill>
                  <a:schemeClr val="accent1"/>
                </a:solidFill>
                <a:latin typeface="Arial" panose="020B0604020202020204" pitchFamily="34" charset="0"/>
                <a:cs typeface="Arial" panose="020B0604020202020204" pitchFamily="34" charset="0"/>
              </a:rPr>
              <a:t>GP appointments </a:t>
            </a:r>
            <a:r>
              <a:rPr lang="en-GB" sz="1100">
                <a:latin typeface="Arial" panose="020B0604020202020204" pitchFamily="34" charset="0"/>
                <a:cs typeface="Arial" panose="020B0604020202020204" pitchFamily="34" charset="0"/>
              </a:rPr>
              <a:t>are above plan in M3, delivering 114% of planned activity (64,491 appointments above the plan). Variations in practice working methods and appointment book management can impact the quality of the data captured.</a:t>
            </a:r>
          </a:p>
          <a:p>
            <a:pPr marL="171450" indent="-171450">
              <a:buFont typeface="Arial" panose="020B0604020202020204" pitchFamily="34" charset="0"/>
              <a:buChar char="•"/>
            </a:pPr>
            <a:r>
              <a:rPr lang="en-GB" sz="1100">
                <a:solidFill>
                  <a:schemeClr val="accent1"/>
                </a:solidFill>
                <a:latin typeface="Arial" panose="020B0604020202020204" pitchFamily="34" charset="0"/>
                <a:cs typeface="Arial" panose="020B0604020202020204" pitchFamily="34" charset="0"/>
              </a:rPr>
              <a:t>Additional Roles Reimbursement Scheme (ARRS</a:t>
            </a:r>
            <a:r>
              <a:rPr lang="en-GB" sz="1100">
                <a:latin typeface="Arial" panose="020B0604020202020204" pitchFamily="34" charset="0"/>
                <a:cs typeface="Arial" panose="020B0604020202020204" pitchFamily="34" charset="0"/>
              </a:rPr>
              <a:t>) stands at 438 Full Time Equivalent (FTE) for June 23 – below the Q1 plan. The FTE continues to increase month-on-month. Significant work is being undertaken to improve the accuracy of ARRS reporting and claims. A proportion of ARRS roles are currently not reported in the National Workforce Reporting Service (NWRS).  The national team are in the process of making system changes to align the roles. Local data from the ARRS claims portal suggest the ARRS FTE figure stands at 557.2 for June 2023. April to July 23 shows an underspend against the ARRS budget, utilising 75.8% of the budget (spend for 3 PCNs outstanding for July 23). Additional Roles Reimbursement Scheme (ARRS) task and finish group have developed a plan with the aim to maximise the spend of the budget thus increasing workforce capacity within general practice. This includes a bidding process across PCNs for underspend which has been agreed through PC forum with input from the North and South Staffordshire LMCs.</a:t>
            </a:r>
          </a:p>
          <a:p>
            <a:pPr marL="171450" indent="-171450">
              <a:buFont typeface="Arial" panose="020B0604020202020204" pitchFamily="34" charset="0"/>
              <a:buChar char="•"/>
            </a:pPr>
            <a:r>
              <a:rPr lang="en-GB" sz="1100" i="0" u="none" strike="noStrike" baseline="0">
                <a:solidFill>
                  <a:schemeClr val="accent1"/>
                </a:solidFill>
                <a:effectLst/>
                <a:latin typeface="Arial" panose="020B0604020202020204" pitchFamily="34" charset="0"/>
                <a:cs typeface="Arial" panose="020B0604020202020204" pitchFamily="34" charset="0"/>
              </a:rPr>
              <a:t>GP </a:t>
            </a:r>
            <a:r>
              <a:rPr lang="en-GB" sz="1100">
                <a:solidFill>
                  <a:schemeClr val="accent1"/>
                </a:solidFill>
                <a:latin typeface="Arial" panose="020B0604020202020204" pitchFamily="34" charset="0"/>
                <a:cs typeface="Arial" panose="020B0604020202020204" pitchFamily="34" charset="0"/>
              </a:rPr>
              <a:t>whole time  equivalent (WTE)</a:t>
            </a:r>
            <a:r>
              <a:rPr lang="en-GB" sz="1100" i="0" u="none" strike="noStrike" baseline="0">
                <a:effectLst/>
                <a:latin typeface="Arial" panose="020B0604020202020204" pitchFamily="34" charset="0"/>
                <a:cs typeface="Arial" panose="020B0604020202020204" pitchFamily="34" charset="0"/>
              </a:rPr>
              <a:t> </a:t>
            </a:r>
            <a:r>
              <a:rPr lang="en-GB" sz="1100">
                <a:latin typeface="Arial" panose="020B0604020202020204" pitchFamily="34" charset="0"/>
                <a:cs typeface="Arial" panose="020B0604020202020204" pitchFamily="34" charset="0"/>
              </a:rPr>
              <a:t>decreased in June but is above the Q1 plan. Primary Care workforce implementation group will be considering the national workforce plan in September and mapping data to the work programmes to demonstrate impact. Continued work ongoing with Retention Coordinator to look at recruitment processes and health and wellbeing to attract and retain the staff in primary care</a:t>
            </a:r>
            <a:r>
              <a:rPr lang="en-US" sz="1100">
                <a:latin typeface="Arial" panose="020B0604020202020204" pitchFamily="34" charset="0"/>
                <a:ea typeface="+mn-lt"/>
                <a:cs typeface="Arial" panose="020B0604020202020204" pitchFamily="34" charset="0"/>
              </a:rPr>
              <a:t>. </a:t>
            </a:r>
            <a:endParaRPr lang="en-GB" sz="1100" i="0" u="none" strike="noStrike" baseline="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a:solidFill>
                  <a:schemeClr val="accent1"/>
                </a:solidFill>
                <a:latin typeface="Arial" panose="020B0604020202020204" pitchFamily="34" charset="0"/>
                <a:cs typeface="Arial" panose="020B0604020202020204" pitchFamily="34" charset="0"/>
              </a:rPr>
              <a:t>Dental </a:t>
            </a:r>
            <a:r>
              <a:rPr lang="en-GB" sz="1100">
                <a:latin typeface="Arial" panose="020B0604020202020204" pitchFamily="34" charset="0"/>
                <a:cs typeface="Arial" panose="020B0604020202020204" pitchFamily="34" charset="0"/>
              </a:rPr>
              <a:t>– </a:t>
            </a:r>
            <a:r>
              <a:rPr lang="en-GB" sz="1100">
                <a:latin typeface="Arial" panose="020B0604020202020204" pitchFamily="34" charset="0"/>
                <a:ea typeface="Calibri"/>
                <a:cs typeface="Arial" panose="020B0604020202020204" pitchFamily="34" charset="0"/>
              </a:rPr>
              <a:t>The contracted Units of Dental Activity (UDAs) are increasing but are well below the Q1 plan by 347,997 units. April is reduced as it is effectively a part month (dental scheduling runs week 3 to week 3).</a:t>
            </a:r>
            <a:endParaRPr lang="en-GB" sz="1200">
              <a:latin typeface="Arial" panose="020B0604020202020204" pitchFamily="34" charset="0"/>
              <a:ea typeface="Calibri"/>
              <a:cs typeface="Arial" panose="020B0604020202020204" pitchFamily="34" charset="0"/>
            </a:endParaRPr>
          </a:p>
        </p:txBody>
      </p:sp>
      <p:sp>
        <p:nvSpPr>
          <p:cNvPr id="4" name="Footer Placeholder 4">
            <a:extLst>
              <a:ext uri="{FF2B5EF4-FFF2-40B4-BE49-F238E27FC236}">
                <a16:creationId xmlns:a16="http://schemas.microsoft.com/office/drawing/2014/main" id="{248433B3-01E6-CDF6-B8F5-FF8F661C1EDD}"/>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3" name="Slide Number Placeholder 3">
            <a:extLst>
              <a:ext uri="{FF2B5EF4-FFF2-40B4-BE49-F238E27FC236}">
                <a16:creationId xmlns:a16="http://schemas.microsoft.com/office/drawing/2014/main" id="{775AA595-FA8B-A29F-A98F-97501482414A}"/>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36</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8960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00" y="0"/>
            <a:ext cx="12060000" cy="324000"/>
          </a:xfrm>
          <a:solidFill>
            <a:srgbClr val="ED8B00"/>
          </a:solidFill>
        </p:spPr>
        <p:txBody>
          <a:bodyPr anchor="t">
            <a:normAutofit/>
          </a:bodyPr>
          <a:lstStyle/>
          <a:p>
            <a:r>
              <a:rPr lang="en-GB" sz="2000" b="1">
                <a:solidFill>
                  <a:schemeClr val="bg1"/>
                </a:solidFill>
              </a:rPr>
              <a:t>E.L.F. </a:t>
            </a:r>
            <a:r>
              <a:rPr lang="en-GB" sz="2000" b="1" cap="all">
                <a:solidFill>
                  <a:schemeClr val="bg1"/>
                </a:solidFill>
              </a:rPr>
              <a:t>Portfolio</a:t>
            </a:r>
            <a:r>
              <a:rPr lang="en-GB" sz="2000" b="1">
                <a:solidFill>
                  <a:schemeClr val="bg1"/>
                </a:solidFill>
              </a:rPr>
              <a:t> – Key Headlines including any escalations</a:t>
            </a: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1319892495"/>
              </p:ext>
            </p:extLst>
          </p:nvPr>
        </p:nvGraphicFramePr>
        <p:xfrm>
          <a:off x="144000" y="361914"/>
          <a:ext cx="11985522" cy="3703320"/>
        </p:xfrm>
        <a:graphic>
          <a:graphicData uri="http://schemas.openxmlformats.org/drawingml/2006/table">
            <a:tbl>
              <a:tblPr firstRow="1" bandRow="1">
                <a:tableStyleId>{5C22544A-7EE6-4342-B048-85BDC9FD1C3A}</a:tableStyleId>
              </a:tblPr>
              <a:tblGrid>
                <a:gridCol w="3932903">
                  <a:extLst>
                    <a:ext uri="{9D8B030D-6E8A-4147-A177-3AD203B41FA5}">
                      <a16:colId xmlns:a16="http://schemas.microsoft.com/office/drawing/2014/main" val="2242980742"/>
                    </a:ext>
                  </a:extLst>
                </a:gridCol>
                <a:gridCol w="4385187">
                  <a:extLst>
                    <a:ext uri="{9D8B030D-6E8A-4147-A177-3AD203B41FA5}">
                      <a16:colId xmlns:a16="http://schemas.microsoft.com/office/drawing/2014/main" val="372691055"/>
                    </a:ext>
                  </a:extLst>
                </a:gridCol>
                <a:gridCol w="3667432">
                  <a:extLst>
                    <a:ext uri="{9D8B030D-6E8A-4147-A177-3AD203B41FA5}">
                      <a16:colId xmlns:a16="http://schemas.microsoft.com/office/drawing/2014/main" val="3668367436"/>
                    </a:ext>
                  </a:extLst>
                </a:gridCol>
              </a:tblGrid>
              <a:tr h="245155">
                <a:tc>
                  <a:txBody>
                    <a:bodyPr/>
                    <a:lstStyle/>
                    <a:p>
                      <a:r>
                        <a:rPr lang="en-GB" sz="1100">
                          <a:latin typeface="+mj-lt"/>
                          <a:cs typeface="Calibri" panose="020F0502020204030204" pitchFamily="34" charset="0"/>
                        </a:rPr>
                        <a:t>OPERATIONAL / RECOVERY</a:t>
                      </a:r>
                    </a:p>
                  </a:txBody>
                  <a:tcPr>
                    <a:solidFill>
                      <a:srgbClr val="FC227A"/>
                    </a:solidFill>
                  </a:tcPr>
                </a:tc>
                <a:tc>
                  <a:txBody>
                    <a:bodyPr/>
                    <a:lstStyle/>
                    <a:p>
                      <a:r>
                        <a:rPr lang="en-GB" sz="1100">
                          <a:latin typeface="+mj-lt"/>
                          <a:cs typeface="Calibri" panose="020F0502020204030204" pitchFamily="34" charset="0"/>
                        </a:rPr>
                        <a:t>TRANSFORMATIONAL</a:t>
                      </a:r>
                    </a:p>
                  </a:txBody>
                  <a:tcPr>
                    <a:solidFill>
                      <a:srgbClr val="DB50EA"/>
                    </a:solidFill>
                  </a:tcPr>
                </a:tc>
                <a:tc>
                  <a:txBody>
                    <a:bodyPr/>
                    <a:lstStyle/>
                    <a:p>
                      <a:r>
                        <a:rPr lang="en-GB" sz="1100">
                          <a:latin typeface="+mj-lt"/>
                          <a:cs typeface="Calibri" panose="020F0502020204030204" pitchFamily="34" charset="0"/>
                        </a:rPr>
                        <a:t>WORKFORCE, DIGITAL &amp; ESTATES </a:t>
                      </a:r>
                    </a:p>
                  </a:txBody>
                  <a:tcPr>
                    <a:solidFill>
                      <a:srgbClr val="7030A0"/>
                    </a:solidFill>
                  </a:tcPr>
                </a:tc>
                <a:extLst>
                  <a:ext uri="{0D108BD9-81ED-4DB2-BD59-A6C34878D82A}">
                    <a16:rowId xmlns:a16="http://schemas.microsoft.com/office/drawing/2014/main" val="3168321068"/>
                  </a:ext>
                </a:extLst>
              </a:tr>
              <a:tr h="2892911">
                <a:tc>
                  <a:txBody>
                    <a:bodyPr/>
                    <a:lstStyle/>
                    <a:p>
                      <a:pPr marL="171450" indent="-171450">
                        <a:buFont typeface="Arial" panose="020B0604020202020204" pitchFamily="34" charset="0"/>
                        <a:buChar char="•"/>
                      </a:pPr>
                      <a:r>
                        <a:rPr lang="en-GB" sz="1100" baseline="0">
                          <a:solidFill>
                            <a:schemeClr val="tx1"/>
                          </a:solidFill>
                        </a:rPr>
                        <a:t>Since the previous System Highlight Report submission, the ELF Portfolio has been largely focussed on rapid action to support System Recovery for winter, by request of our SRO. This includes development of Project Initiation Plans for:</a:t>
                      </a:r>
                    </a:p>
                    <a:p>
                      <a:pPr marL="357188" lvl="0" indent="-179388">
                        <a:buFont typeface="Arial" panose="020B0604020202020204" pitchFamily="34" charset="0"/>
                        <a:buChar char="•"/>
                      </a:pPr>
                      <a:r>
                        <a:rPr lang="en-GB" sz="1100">
                          <a:solidFill>
                            <a:schemeClr val="tx1"/>
                          </a:solidFill>
                        </a:rPr>
                        <a:t>Continuing Healthcare -  improved patient pathway for patients needing bed based care at the end of life.</a:t>
                      </a:r>
                    </a:p>
                    <a:p>
                      <a:pPr marL="357188" lvl="0" indent="-179388">
                        <a:buFont typeface="Arial" panose="020B0604020202020204" pitchFamily="34" charset="0"/>
                        <a:buChar char="•"/>
                      </a:pPr>
                      <a:r>
                        <a:rPr lang="en-GB" sz="1100">
                          <a:solidFill>
                            <a:schemeClr val="tx1"/>
                          </a:solidFill>
                        </a:rPr>
                        <a:t>Palliative and End of Life – work with practices to ensure that their End of Life registers are up to date in terms of identification and are being actively monitored / managed.</a:t>
                      </a:r>
                    </a:p>
                    <a:p>
                      <a:pPr marL="357188" lvl="0" indent="-179388">
                        <a:buFont typeface="Arial" panose="020B0604020202020204" pitchFamily="34" charset="0"/>
                        <a:buChar char="•"/>
                      </a:pPr>
                      <a:r>
                        <a:rPr lang="en-GB" sz="1100">
                          <a:solidFill>
                            <a:schemeClr val="tx1"/>
                          </a:solidFill>
                        </a:rPr>
                        <a:t>24/7 patient access, 24/7 healthcare professional and 24/7 rapid response.</a:t>
                      </a:r>
                    </a:p>
                    <a:p>
                      <a:pPr marL="357188" lvl="0" indent="-179388">
                        <a:buFont typeface="Arial" panose="020B0604020202020204" pitchFamily="34" charset="0"/>
                        <a:buChar char="•"/>
                      </a:pPr>
                      <a:r>
                        <a:rPr lang="en-GB" sz="1100">
                          <a:solidFill>
                            <a:schemeClr val="tx1"/>
                          </a:solidFill>
                        </a:rPr>
                        <a:t>Severe Frailty – </a:t>
                      </a:r>
                      <a:r>
                        <a:rPr lang="en-GB" sz="1100" kern="1200">
                          <a:solidFill>
                            <a:schemeClr val="tx1"/>
                          </a:solidFill>
                        </a:rPr>
                        <a:t>Enhanced care of severely frail patients in care homes and domiciliary settings</a:t>
                      </a:r>
                      <a:endParaRPr lang="en-GB" sz="1100">
                        <a:solidFill>
                          <a:schemeClr val="tx1"/>
                        </a:solidFill>
                      </a:endParaRPr>
                    </a:p>
                    <a:p>
                      <a:pPr marL="357188" lvl="0" indent="-179388">
                        <a:buFont typeface="Arial" panose="020B0604020202020204" pitchFamily="34" charset="0"/>
                        <a:buChar char="•"/>
                      </a:pPr>
                      <a:r>
                        <a:rPr lang="en-GB" sz="1100">
                          <a:solidFill>
                            <a:schemeClr val="tx1"/>
                          </a:solidFill>
                        </a:rPr>
                        <a:t>Falls – ED departments to maximise usage of Specialist Falls (RED) pathways to reduce ED attendances</a:t>
                      </a:r>
                    </a:p>
                    <a:p>
                      <a:pPr marL="357188" lvl="0" indent="-179388">
                        <a:buFont typeface="Arial" panose="020B0604020202020204" pitchFamily="34" charset="0"/>
                        <a:buChar char="•"/>
                      </a:pPr>
                      <a:r>
                        <a:rPr lang="en-GB" sz="1100">
                          <a:solidFill>
                            <a:schemeClr val="tx1"/>
                          </a:solidFill>
                        </a:rPr>
                        <a:t>Progress is monitored through weekly ELF Recovery Group – Chaired</a:t>
                      </a:r>
                      <a:r>
                        <a:rPr lang="en-GB" sz="1100" baseline="0">
                          <a:solidFill>
                            <a:schemeClr val="tx1"/>
                          </a:solidFill>
                        </a:rPr>
                        <a:t> by ELF SRO Steve Grange.</a:t>
                      </a:r>
                    </a:p>
                  </a:txBody>
                  <a:tcPr/>
                </a:tc>
                <a:tc>
                  <a:txBody>
                    <a:bodyPr/>
                    <a:lstStyle/>
                    <a:p>
                      <a:pPr marL="171450" indent="-171450">
                        <a:buFont typeface="Arial" panose="020B0604020202020204" pitchFamily="34" charset="0"/>
                        <a:buChar char="•"/>
                      </a:pPr>
                      <a:r>
                        <a:rPr lang="en-GB" sz="1100" baseline="0">
                          <a:solidFill>
                            <a:schemeClr val="tx1"/>
                          </a:solidFill>
                        </a:rPr>
                        <a:t>We have spilt the portfolio in to recovery and transformational plans. </a:t>
                      </a:r>
                    </a:p>
                    <a:p>
                      <a:pPr marL="171450" indent="-171450">
                        <a:buFont typeface="Arial" panose="020B0604020202020204" pitchFamily="34" charset="0"/>
                        <a:buChar char="•"/>
                      </a:pPr>
                      <a:r>
                        <a:rPr lang="en-GB" sz="1100" baseline="0">
                          <a:solidFill>
                            <a:schemeClr val="tx1"/>
                          </a:solidFill>
                        </a:rPr>
                        <a:t>Our recovery programme is the priority for August. </a:t>
                      </a:r>
                    </a:p>
                    <a:p>
                      <a:pPr marL="171450" indent="-171450">
                        <a:buFont typeface="Arial" panose="020B0604020202020204" pitchFamily="34" charset="0"/>
                        <a:buChar char="•"/>
                      </a:pPr>
                      <a:r>
                        <a:rPr lang="en-GB" sz="1100" baseline="0">
                          <a:solidFill>
                            <a:schemeClr val="tx1"/>
                          </a:solidFill>
                        </a:rPr>
                        <a:t>We are ensuring that the day to day running of the transformation elements of the portfolio are being monitored and work is being picked up on a priority basis to ensure progress is ongoing</a:t>
                      </a:r>
                    </a:p>
                    <a:p>
                      <a:pPr marL="285750" indent="-285750">
                        <a:buFont typeface="Arial" panose="020B0604020202020204" pitchFamily="34" charset="0"/>
                        <a:buChar char="•"/>
                      </a:pPr>
                      <a:endParaRPr lang="en-GB" sz="1100">
                        <a:solidFill>
                          <a:schemeClr val="tx1"/>
                        </a:solidFill>
                        <a:latin typeface="+mj-lt"/>
                        <a:cs typeface="Calibri" panose="020F0502020204030204" pitchFamily="34" charset="0"/>
                      </a:endParaRPr>
                    </a:p>
                  </a:txBody>
                  <a:tcPr/>
                </a:tc>
                <a:tc>
                  <a:txBody>
                    <a:bodyPr/>
                    <a:lstStyle/>
                    <a:p>
                      <a:pPr marL="285750" indent="-285750">
                        <a:buFont typeface="Arial" panose="020B0604020202020204" pitchFamily="34" charset="0"/>
                        <a:buChar char="•"/>
                      </a:pPr>
                      <a:r>
                        <a:rPr lang="en-GB" sz="1100" baseline="0">
                          <a:latin typeface="+mj-lt"/>
                          <a:cs typeface="Calibri" panose="020F0502020204030204" pitchFamily="34" charset="0"/>
                        </a:rPr>
                        <a:t>Nothing to report.</a:t>
                      </a:r>
                    </a:p>
                  </a:txBody>
                  <a:tcPr/>
                </a:tc>
                <a:extLst>
                  <a:ext uri="{0D108BD9-81ED-4DB2-BD59-A6C34878D82A}">
                    <a16:rowId xmlns:a16="http://schemas.microsoft.com/office/drawing/2014/main" val="3260377104"/>
                  </a:ext>
                </a:extLst>
              </a:tr>
            </a:tbl>
          </a:graphicData>
        </a:graphic>
      </p:graphicFrame>
      <p:sp>
        <p:nvSpPr>
          <p:cNvPr id="3" name="Footer Placeholder 4">
            <a:extLst>
              <a:ext uri="{FF2B5EF4-FFF2-40B4-BE49-F238E27FC236}">
                <a16:creationId xmlns:a16="http://schemas.microsoft.com/office/drawing/2014/main" id="{6750ECD6-6960-9ACB-39FE-FA46AC02E64C}"/>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3B707EA2-529E-4BAD-03C2-E2E75621FBA8}"/>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37</a:t>
            </a:fld>
            <a:endParaRPr lang="en-US">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938699667"/>
              </p:ext>
            </p:extLst>
          </p:nvPr>
        </p:nvGraphicFramePr>
        <p:xfrm>
          <a:off x="131199" y="4065234"/>
          <a:ext cx="11985523" cy="1691640"/>
        </p:xfrm>
        <a:graphic>
          <a:graphicData uri="http://schemas.openxmlformats.org/drawingml/2006/table">
            <a:tbl>
              <a:tblPr firstRow="1" bandRow="1">
                <a:tableStyleId>{5C22544A-7EE6-4342-B048-85BDC9FD1C3A}</a:tableStyleId>
              </a:tblPr>
              <a:tblGrid>
                <a:gridCol w="3942736">
                  <a:extLst>
                    <a:ext uri="{9D8B030D-6E8A-4147-A177-3AD203B41FA5}">
                      <a16:colId xmlns:a16="http://schemas.microsoft.com/office/drawing/2014/main" val="4061580566"/>
                    </a:ext>
                  </a:extLst>
                </a:gridCol>
                <a:gridCol w="4375355">
                  <a:extLst>
                    <a:ext uri="{9D8B030D-6E8A-4147-A177-3AD203B41FA5}">
                      <a16:colId xmlns:a16="http://schemas.microsoft.com/office/drawing/2014/main" val="3425727998"/>
                    </a:ext>
                  </a:extLst>
                </a:gridCol>
                <a:gridCol w="3667432">
                  <a:extLst>
                    <a:ext uri="{9D8B030D-6E8A-4147-A177-3AD203B41FA5}">
                      <a16:colId xmlns:a16="http://schemas.microsoft.com/office/drawing/2014/main" val="4076478887"/>
                    </a:ext>
                  </a:extLst>
                </a:gridCol>
              </a:tblGrid>
              <a:tr h="253622">
                <a:tc>
                  <a:txBody>
                    <a:bodyPr/>
                    <a:lstStyle/>
                    <a:p>
                      <a:r>
                        <a:rPr lang="en-GB" sz="1100">
                          <a:latin typeface="+mj-lt"/>
                          <a:cs typeface="Calibri" panose="020F0502020204030204" pitchFamily="34" charset="0"/>
                        </a:rPr>
                        <a:t>QUALITY</a:t>
                      </a:r>
                    </a:p>
                  </a:txBody>
                  <a:tcPr>
                    <a:solidFill>
                      <a:srgbClr val="00B0F0"/>
                    </a:solidFill>
                  </a:tcPr>
                </a:tc>
                <a:tc>
                  <a:txBody>
                    <a:bodyPr/>
                    <a:lstStyle/>
                    <a:p>
                      <a:r>
                        <a:rPr lang="en-GB" sz="1100" b="1" kern="1200">
                          <a:solidFill>
                            <a:schemeClr val="lt1"/>
                          </a:solidFill>
                          <a:latin typeface="+mn-lt"/>
                          <a:ea typeface="+mn-ea"/>
                          <a:cs typeface="Calibri" panose="020F0502020204030204" pitchFamily="34" charset="0"/>
                        </a:rPr>
                        <a:t>FINANCE, CONTRACTING &amp;  PROCUREMENT</a:t>
                      </a:r>
                    </a:p>
                  </a:txBody>
                  <a:tcPr>
                    <a:solidFill>
                      <a:schemeClr val="accent1">
                        <a:lumMod val="75000"/>
                      </a:schemeClr>
                    </a:solidFill>
                  </a:tcPr>
                </a:tc>
                <a:tc>
                  <a:txBody>
                    <a:bodyPr/>
                    <a:lstStyle/>
                    <a:p>
                      <a:r>
                        <a:rPr lang="en-GB" sz="1100">
                          <a:latin typeface="+mj-lt"/>
                          <a:cs typeface="Calibri" panose="020F0502020204030204" pitchFamily="34" charset="0"/>
                        </a:rPr>
                        <a:t>REQUESTS FOR ANOTHER PORTFOLIO / ENABLER</a:t>
                      </a:r>
                    </a:p>
                  </a:txBody>
                  <a:tcPr>
                    <a:solidFill>
                      <a:srgbClr val="002060"/>
                    </a:solidFill>
                  </a:tcPr>
                </a:tc>
                <a:extLst>
                  <a:ext uri="{0D108BD9-81ED-4DB2-BD59-A6C34878D82A}">
                    <a16:rowId xmlns:a16="http://schemas.microsoft.com/office/drawing/2014/main" val="2146505360"/>
                  </a:ext>
                </a:extLst>
              </a:tr>
              <a:tr h="1402378">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baseline="0">
                          <a:solidFill>
                            <a:schemeClr val="tx1"/>
                          </a:solidFill>
                        </a:rPr>
                        <a:t>Quality oversight including completion of relevant QIAs will be included in the Recovery programme of work.</a:t>
                      </a:r>
                    </a:p>
                    <a:p>
                      <a:endParaRPr lang="en-GB" sz="1100">
                        <a:solidFill>
                          <a:schemeClr val="tx1"/>
                        </a:solidFill>
                        <a:latin typeface="+mj-lt"/>
                        <a:cs typeface="Calibri" panose="020F0502020204030204" pitchFamily="34" charset="0"/>
                      </a:endParaRPr>
                    </a:p>
                    <a:p>
                      <a:endParaRPr lang="en-GB" sz="1100">
                        <a:solidFill>
                          <a:schemeClr val="tx1"/>
                        </a:solidFill>
                        <a:latin typeface="+mj-lt"/>
                        <a:cs typeface="Calibri" panose="020F0502020204030204" pitchFamily="34" charset="0"/>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a:solidFill>
                            <a:schemeClr val="tx1"/>
                          </a:solidFill>
                        </a:rPr>
                        <a:t>Actions from the line by line are now been taken forward through the portfolio MDT and reported through the ICB efficiency oversight meeting.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a:solidFill>
                            <a:schemeClr val="tx1"/>
                          </a:solidFill>
                        </a:rPr>
                        <a:t>Downstream pressures have also been identified in 4 areas and mitigation schemes being worked up. These have been reported via the ICB efficiency oversight meeting.</a:t>
                      </a:r>
                      <a:endParaRPr lang="en-GB" sz="1100">
                        <a:solidFill>
                          <a:schemeClr val="tx1"/>
                        </a:solidFill>
                      </a:endParaRPr>
                    </a:p>
                    <a:p>
                      <a:pPr marL="171450" indent="-171450">
                        <a:buFont typeface="Arial" panose="020B0604020202020204" pitchFamily="34" charset="0"/>
                        <a:buChar char="•"/>
                      </a:pPr>
                      <a:endParaRPr lang="en-GB" sz="1100" b="1" u="sng">
                        <a:solidFill>
                          <a:schemeClr val="tx1"/>
                        </a:solidFill>
                        <a:latin typeface="+mj-lt"/>
                        <a:cs typeface="Calibri" panose="020F0502020204030204" pitchFamily="34" charset="0"/>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a:solidFill>
                            <a:schemeClr val="tx1"/>
                          </a:solidFill>
                        </a:rPr>
                        <a:t>There is recognition  there are a number of NSHOF metrics that will sit in other portfolios in particular primary care that ELF will need to support the delivery of.  </a:t>
                      </a:r>
                    </a:p>
                    <a:p>
                      <a:pPr marL="171450" indent="-171450">
                        <a:buFont typeface="Arial" panose="020B0604020202020204" pitchFamily="34" charset="0"/>
                        <a:buChar char="•"/>
                      </a:pPr>
                      <a:r>
                        <a:rPr lang="en-GB" sz="1100" baseline="0">
                          <a:solidFill>
                            <a:schemeClr val="tx1"/>
                          </a:solidFill>
                        </a:rPr>
                        <a:t>Primary care regarding QIF (LTCs and PEoLC) and Moderate Frailty Outcomes roll out.</a:t>
                      </a:r>
                    </a:p>
                    <a:p>
                      <a:pPr marL="171450" indent="-171450">
                        <a:buFont typeface="Arial" panose="020B0604020202020204" pitchFamily="34" charset="0"/>
                        <a:buChar char="•"/>
                      </a:pPr>
                      <a:r>
                        <a:rPr lang="en-GB" sz="1100" baseline="0">
                          <a:solidFill>
                            <a:schemeClr val="tx1"/>
                          </a:solidFill>
                        </a:rPr>
                        <a:t>Integration supporting 24/7 advice and guidance being developed with UEC Portfolio.</a:t>
                      </a:r>
                      <a:endParaRPr lang="en-GB" sz="1100">
                        <a:solidFill>
                          <a:schemeClr val="tx1"/>
                        </a:solidFill>
                        <a:latin typeface="+mj-lt"/>
                        <a:cs typeface="Calibri" panose="020F0502020204030204" pitchFamily="34" charset="0"/>
                      </a:endParaRPr>
                    </a:p>
                  </a:txBody>
                  <a:tcPr/>
                </a:tc>
                <a:extLst>
                  <a:ext uri="{0D108BD9-81ED-4DB2-BD59-A6C34878D82A}">
                    <a16:rowId xmlns:a16="http://schemas.microsoft.com/office/drawing/2014/main" val="3222357932"/>
                  </a:ext>
                </a:extLst>
              </a:tr>
            </a:tbl>
          </a:graphicData>
        </a:graphic>
      </p:graphicFrame>
      <p:graphicFrame>
        <p:nvGraphicFramePr>
          <p:cNvPr id="5" name="Content Placeholder 5"/>
          <p:cNvGraphicFramePr>
            <a:graphicFrameLocks noGrp="1"/>
          </p:cNvGraphicFramePr>
          <p:nvPr>
            <p:ph sz="half" idx="2"/>
            <p:extLst>
              <p:ext uri="{D42A27DB-BD31-4B8C-83A1-F6EECF244321}">
                <p14:modId xmlns:p14="http://schemas.microsoft.com/office/powerpoint/2010/main" val="2217792583"/>
              </p:ext>
            </p:extLst>
          </p:nvPr>
        </p:nvGraphicFramePr>
        <p:xfrm>
          <a:off x="131199" y="5774800"/>
          <a:ext cx="11998323" cy="685800"/>
        </p:xfrm>
        <a:graphic>
          <a:graphicData uri="http://schemas.openxmlformats.org/drawingml/2006/table">
            <a:tbl>
              <a:tblPr firstRow="1" bandRow="1">
                <a:tableStyleId>{5C22544A-7EE6-4342-B048-85BDC9FD1C3A}</a:tableStyleId>
              </a:tblPr>
              <a:tblGrid>
                <a:gridCol w="11998323">
                  <a:extLst>
                    <a:ext uri="{9D8B030D-6E8A-4147-A177-3AD203B41FA5}">
                      <a16:colId xmlns:a16="http://schemas.microsoft.com/office/drawing/2014/main" val="2242980742"/>
                    </a:ext>
                  </a:extLst>
                </a:gridCol>
              </a:tblGrid>
              <a:tr h="231200">
                <a:tc>
                  <a:txBody>
                    <a:bodyPr/>
                    <a:lstStyle/>
                    <a:p>
                      <a:r>
                        <a:rPr lang="en-GB" sz="1100">
                          <a:latin typeface="+mj-lt"/>
                          <a:cs typeface="Calibri" panose="020F0502020204030204" pitchFamily="34" charset="0"/>
                        </a:rPr>
                        <a:t>ESCALATIONS</a:t>
                      </a:r>
                    </a:p>
                  </a:txBody>
                  <a:tcPr>
                    <a:solidFill>
                      <a:srgbClr val="FF0000"/>
                    </a:solidFill>
                  </a:tcPr>
                </a:tc>
                <a:extLst>
                  <a:ext uri="{0D108BD9-81ED-4DB2-BD59-A6C34878D82A}">
                    <a16:rowId xmlns:a16="http://schemas.microsoft.com/office/drawing/2014/main" val="3168321068"/>
                  </a:ext>
                </a:extLst>
              </a:tr>
              <a:tr h="38080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solidFill>
                            <a:schemeClr val="tx1"/>
                          </a:solidFill>
                        </a:rPr>
                        <a:t>All portfolio work relating to the ops plan has been scaled back temporarily till the end of August to enable us to meet the needs of the priorities for the system, by way of the ELF recovery plan. Howev</a:t>
                      </a:r>
                      <a:r>
                        <a:rPr lang="en-GB" sz="1100" baseline="0">
                          <a:solidFill>
                            <a:schemeClr val="tx1"/>
                          </a:solidFill>
                        </a:rPr>
                        <a:t>er we endeavour to pick this back up in full flow from September.</a:t>
                      </a:r>
                      <a:endParaRPr lang="en-GB" sz="1100">
                        <a:solidFill>
                          <a:schemeClr val="tx1"/>
                        </a:solidFill>
                      </a:endParaRPr>
                    </a:p>
                  </a:txBody>
                  <a:tcPr/>
                </a:tc>
                <a:extLst>
                  <a:ext uri="{0D108BD9-81ED-4DB2-BD59-A6C34878D82A}">
                    <a16:rowId xmlns:a16="http://schemas.microsoft.com/office/drawing/2014/main" val="3260377104"/>
                  </a:ext>
                </a:extLst>
              </a:tr>
            </a:tbl>
          </a:graphicData>
        </a:graphic>
      </p:graphicFrame>
    </p:spTree>
    <p:extLst>
      <p:ext uri="{BB962C8B-B14F-4D97-AF65-F5344CB8AC3E}">
        <p14:creationId xmlns:p14="http://schemas.microsoft.com/office/powerpoint/2010/main" val="15052490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E29793FD-802D-4C34-90AE-C17DAD2493AF}"/>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506363835"/>
              </p:ext>
            </p:extLst>
          </p:nvPr>
        </p:nvGraphicFramePr>
        <p:xfrm>
          <a:off x="116249" y="2462771"/>
          <a:ext cx="850992" cy="10597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Diagram 15">
            <a:extLst>
              <a:ext uri="{FF2B5EF4-FFF2-40B4-BE49-F238E27FC236}">
                <a16:creationId xmlns:a16="http://schemas.microsoft.com/office/drawing/2014/main" id="{DA4B7FBA-E28B-4F26-A038-F378A2A399EE}"/>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842792552"/>
              </p:ext>
            </p:extLst>
          </p:nvPr>
        </p:nvGraphicFramePr>
        <p:xfrm>
          <a:off x="-171701" y="5571966"/>
          <a:ext cx="850992" cy="105979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589362116"/>
              </p:ext>
            </p:extLst>
          </p:nvPr>
        </p:nvGraphicFramePr>
        <p:xfrm>
          <a:off x="116249" y="352939"/>
          <a:ext cx="5480988" cy="2315499"/>
        </p:xfrm>
        <a:graphic>
          <a:graphicData uri="http://schemas.openxmlformats.org/drawingml/2006/table">
            <a:tbl>
              <a:tblPr firstRow="1" bandRow="1">
                <a:tableStyleId>{5C22544A-7EE6-4342-B048-85BDC9FD1C3A}</a:tableStyleId>
              </a:tblPr>
              <a:tblGrid>
                <a:gridCol w="4365238">
                  <a:extLst>
                    <a:ext uri="{9D8B030D-6E8A-4147-A177-3AD203B41FA5}">
                      <a16:colId xmlns:a16="http://schemas.microsoft.com/office/drawing/2014/main" val="3115241511"/>
                    </a:ext>
                  </a:extLst>
                </a:gridCol>
                <a:gridCol w="1115750">
                  <a:extLst>
                    <a:ext uri="{9D8B030D-6E8A-4147-A177-3AD203B41FA5}">
                      <a16:colId xmlns:a16="http://schemas.microsoft.com/office/drawing/2014/main" val="457782981"/>
                    </a:ext>
                  </a:extLst>
                </a:gridCol>
              </a:tblGrid>
              <a:tr h="439471">
                <a:tc>
                  <a:txBody>
                    <a:bodyPr/>
                    <a:lstStyle/>
                    <a:p>
                      <a:r>
                        <a:rPr lang="en-GB" sz="1150">
                          <a:latin typeface="Arial" panose="020B0604020202020204" pitchFamily="34" charset="0"/>
                          <a:cs typeface="Arial" panose="020B0604020202020204" pitchFamily="34" charset="0"/>
                        </a:rPr>
                        <a:t>PROJECT (PIPs) TITLE</a:t>
                      </a:r>
                    </a:p>
                  </a:txBody>
                  <a:tcPr/>
                </a:tc>
                <a:tc>
                  <a:txBody>
                    <a:bodyPr/>
                    <a:lstStyle/>
                    <a:p>
                      <a:r>
                        <a:rPr lang="en-GB" sz="115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65198">
                <a:tc gridSpan="2">
                  <a:txBody>
                    <a:bodyPr/>
                    <a:lstStyle/>
                    <a:p>
                      <a:r>
                        <a:rPr lang="en-GB" sz="1150" b="1">
                          <a:latin typeface="Arial" panose="020B0604020202020204" pitchFamily="34" charset="0"/>
                          <a:cs typeface="Arial" panose="020B0604020202020204" pitchFamily="34" charset="0"/>
                        </a:rPr>
                        <a:t>FRAILTY PROGRAMME</a:t>
                      </a:r>
                    </a:p>
                  </a:txBody>
                  <a:tcPr/>
                </a:tc>
                <a:tc hMerge="1">
                  <a:txBody>
                    <a:bodyPr/>
                    <a:lstStyle/>
                    <a:p>
                      <a:endParaRPr lang="en-GB" sz="1200">
                        <a:latin typeface="+mj-lt"/>
                      </a:endParaRPr>
                    </a:p>
                  </a:txBody>
                  <a:tcPr>
                    <a:solidFill>
                      <a:srgbClr val="00B050"/>
                    </a:solidFill>
                  </a:tcPr>
                </a:tc>
                <a:extLst>
                  <a:ext uri="{0D108BD9-81ED-4DB2-BD59-A6C34878D82A}">
                    <a16:rowId xmlns:a16="http://schemas.microsoft.com/office/drawing/2014/main" val="4051776976"/>
                  </a:ext>
                </a:extLst>
              </a:tr>
              <a:tr h="265198">
                <a:tc>
                  <a:txBody>
                    <a:bodyPr/>
                    <a:lstStyle/>
                    <a:p>
                      <a:r>
                        <a:rPr lang="en-GB" sz="1150">
                          <a:latin typeface="Arial" panose="020B0604020202020204" pitchFamily="34" charset="0"/>
                          <a:cs typeface="Arial" panose="020B0604020202020204" pitchFamily="34" charset="0"/>
                        </a:rPr>
                        <a:t>Prevention &amp; Mild Frailty (Transformation)</a:t>
                      </a:r>
                    </a:p>
                  </a:txBody>
                  <a:tcPr/>
                </a:tc>
                <a:tc>
                  <a:txBody>
                    <a:bodyPr/>
                    <a:lstStyle/>
                    <a:p>
                      <a:r>
                        <a:rPr lang="en-GB" sz="1150">
                          <a:latin typeface="Arial" panose="020B0604020202020204" pitchFamily="34" charset="0"/>
                          <a:cs typeface="Arial" panose="020B0604020202020204" pitchFamily="34" charset="0"/>
                        </a:rPr>
                        <a:t>On Hold</a:t>
                      </a:r>
                    </a:p>
                  </a:txBody>
                  <a:tcPr>
                    <a:solidFill>
                      <a:srgbClr val="FF0000"/>
                    </a:solidFill>
                  </a:tcPr>
                </a:tc>
                <a:extLst>
                  <a:ext uri="{0D108BD9-81ED-4DB2-BD59-A6C34878D82A}">
                    <a16:rowId xmlns:a16="http://schemas.microsoft.com/office/drawing/2014/main" val="2264847321"/>
                  </a:ext>
                </a:extLst>
              </a:tr>
              <a:tr h="273339">
                <a:tc>
                  <a:txBody>
                    <a:bodyPr/>
                    <a:lstStyle/>
                    <a:p>
                      <a:r>
                        <a:rPr lang="en-GB" sz="1150">
                          <a:latin typeface="Arial" panose="020B0604020202020204" pitchFamily="34" charset="0"/>
                          <a:cs typeface="Arial" panose="020B0604020202020204" pitchFamily="34" charset="0"/>
                        </a:rPr>
                        <a:t>Moderate Frailty (Transformation)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On Hold</a:t>
                      </a:r>
                    </a:p>
                  </a:txBody>
                  <a:tcPr>
                    <a:solidFill>
                      <a:srgbClr val="FF0000"/>
                    </a:solidFill>
                  </a:tcPr>
                </a:tc>
                <a:extLst>
                  <a:ext uri="{0D108BD9-81ED-4DB2-BD59-A6C34878D82A}">
                    <a16:rowId xmlns:a16="http://schemas.microsoft.com/office/drawing/2014/main" val="426534903"/>
                  </a:ext>
                </a:extLst>
              </a:tr>
              <a:tr h="265198">
                <a:tc>
                  <a:txBody>
                    <a:bodyPr/>
                    <a:lstStyle/>
                    <a:p>
                      <a:r>
                        <a:rPr lang="en-GB" sz="1150">
                          <a:latin typeface="Arial" panose="020B0604020202020204" pitchFamily="34" charset="0"/>
                          <a:cs typeface="Arial" panose="020B0604020202020204" pitchFamily="34" charset="0"/>
                        </a:rPr>
                        <a:t>Severe</a:t>
                      </a:r>
                      <a:r>
                        <a:rPr lang="en-GB" sz="1150" baseline="0">
                          <a:latin typeface="Arial" panose="020B0604020202020204" pitchFamily="34" charset="0"/>
                          <a:cs typeface="Arial" panose="020B0604020202020204" pitchFamily="34" charset="0"/>
                        </a:rPr>
                        <a:t> Frailty – part of Recovery Programme</a:t>
                      </a:r>
                      <a:endParaRPr lang="en-GB" sz="115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Green </a:t>
                      </a:r>
                    </a:p>
                  </a:txBody>
                  <a:tcPr>
                    <a:solidFill>
                      <a:srgbClr val="00B050"/>
                    </a:solidFill>
                  </a:tcPr>
                </a:tc>
                <a:extLst>
                  <a:ext uri="{0D108BD9-81ED-4DB2-BD59-A6C34878D82A}">
                    <a16:rowId xmlns:a16="http://schemas.microsoft.com/office/drawing/2014/main" val="2989505242"/>
                  </a:ext>
                </a:extLst>
              </a:tr>
              <a:tr h="265198">
                <a:tc>
                  <a:txBody>
                    <a:bodyPr/>
                    <a:lstStyle/>
                    <a:p>
                      <a:r>
                        <a:rPr lang="en-GB" sz="1150">
                          <a:latin typeface="Arial" panose="020B0604020202020204" pitchFamily="34" charset="0"/>
                          <a:cs typeface="Arial" panose="020B0604020202020204" pitchFamily="34" charset="0"/>
                        </a:rPr>
                        <a:t>Falls Prevention – part of Recovery Programme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Green</a:t>
                      </a:r>
                    </a:p>
                  </a:txBody>
                  <a:tcPr>
                    <a:solidFill>
                      <a:srgbClr val="00B050"/>
                    </a:solidFill>
                  </a:tcPr>
                </a:tc>
                <a:extLst>
                  <a:ext uri="{0D108BD9-81ED-4DB2-BD59-A6C34878D82A}">
                    <a16:rowId xmlns:a16="http://schemas.microsoft.com/office/drawing/2014/main" val="3052601193"/>
                  </a:ext>
                </a:extLst>
              </a:tr>
              <a:tr h="265198">
                <a:tc gridSpan="2">
                  <a:txBody>
                    <a:bodyPr/>
                    <a:lstStyle/>
                    <a:p>
                      <a:r>
                        <a:rPr lang="en-GB" sz="1150" b="1">
                          <a:latin typeface="Arial" panose="020B0604020202020204" pitchFamily="34" charset="0"/>
                          <a:cs typeface="Arial" panose="020B0604020202020204" pitchFamily="34" charset="0"/>
                        </a:rPr>
                        <a:t>LTC PROGRAMME</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mn-lt"/>
                        <a:ea typeface="+mn-ea"/>
                        <a:cs typeface="+mn-cs"/>
                      </a:endParaRPr>
                    </a:p>
                  </a:txBody>
                  <a:tcPr>
                    <a:solidFill>
                      <a:srgbClr val="DB50EA"/>
                    </a:solidFill>
                  </a:tcPr>
                </a:tc>
                <a:extLst>
                  <a:ext uri="{0D108BD9-81ED-4DB2-BD59-A6C34878D82A}">
                    <a16:rowId xmlns:a16="http://schemas.microsoft.com/office/drawing/2014/main" val="3858808328"/>
                  </a:ext>
                </a:extLst>
              </a:tr>
              <a:tr h="265198">
                <a:tc>
                  <a:txBody>
                    <a:bodyPr/>
                    <a:lstStyle/>
                    <a:p>
                      <a:r>
                        <a:rPr lang="en-GB" sz="1150">
                          <a:latin typeface="Arial" panose="020B0604020202020204" pitchFamily="34" charset="0"/>
                          <a:cs typeface="Arial" panose="020B0604020202020204" pitchFamily="34" charset="0"/>
                        </a:rPr>
                        <a:t>Respiratory, CVD and Diabetes Projects (Transformation)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On Hold</a:t>
                      </a:r>
                    </a:p>
                  </a:txBody>
                  <a:tcPr>
                    <a:solidFill>
                      <a:srgbClr val="FF0000"/>
                    </a:solidFill>
                  </a:tcPr>
                </a:tc>
                <a:extLst>
                  <a:ext uri="{0D108BD9-81ED-4DB2-BD59-A6C34878D82A}">
                    <a16:rowId xmlns:a16="http://schemas.microsoft.com/office/drawing/2014/main" val="456960009"/>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512239433"/>
              </p:ext>
            </p:extLst>
          </p:nvPr>
        </p:nvGraphicFramePr>
        <p:xfrm>
          <a:off x="116249" y="2668438"/>
          <a:ext cx="11954422" cy="4175929"/>
        </p:xfrm>
        <a:graphic>
          <a:graphicData uri="http://schemas.openxmlformats.org/drawingml/2006/table">
            <a:tbl>
              <a:tblPr firstRow="1" bandRow="1">
                <a:tableStyleId>{5C22544A-7EE6-4342-B048-85BDC9FD1C3A}</a:tableStyleId>
              </a:tblPr>
              <a:tblGrid>
                <a:gridCol w="4366541">
                  <a:extLst>
                    <a:ext uri="{9D8B030D-6E8A-4147-A177-3AD203B41FA5}">
                      <a16:colId xmlns:a16="http://schemas.microsoft.com/office/drawing/2014/main" val="3115241511"/>
                    </a:ext>
                  </a:extLst>
                </a:gridCol>
                <a:gridCol w="1761893">
                  <a:extLst>
                    <a:ext uri="{9D8B030D-6E8A-4147-A177-3AD203B41FA5}">
                      <a16:colId xmlns:a16="http://schemas.microsoft.com/office/drawing/2014/main" val="2700331487"/>
                    </a:ext>
                  </a:extLst>
                </a:gridCol>
                <a:gridCol w="580990">
                  <a:extLst>
                    <a:ext uri="{9D8B030D-6E8A-4147-A177-3AD203B41FA5}">
                      <a16:colId xmlns:a16="http://schemas.microsoft.com/office/drawing/2014/main" val="457782981"/>
                    </a:ext>
                  </a:extLst>
                </a:gridCol>
                <a:gridCol w="424872">
                  <a:extLst>
                    <a:ext uri="{9D8B030D-6E8A-4147-A177-3AD203B41FA5}">
                      <a16:colId xmlns:a16="http://schemas.microsoft.com/office/drawing/2014/main" val="3183875476"/>
                    </a:ext>
                  </a:extLst>
                </a:gridCol>
                <a:gridCol w="424873">
                  <a:extLst>
                    <a:ext uri="{9D8B030D-6E8A-4147-A177-3AD203B41FA5}">
                      <a16:colId xmlns:a16="http://schemas.microsoft.com/office/drawing/2014/main" val="3306080608"/>
                    </a:ext>
                  </a:extLst>
                </a:gridCol>
                <a:gridCol w="372730">
                  <a:extLst>
                    <a:ext uri="{9D8B030D-6E8A-4147-A177-3AD203B41FA5}">
                      <a16:colId xmlns:a16="http://schemas.microsoft.com/office/drawing/2014/main" val="69517619"/>
                    </a:ext>
                  </a:extLst>
                </a:gridCol>
                <a:gridCol w="446947">
                  <a:extLst>
                    <a:ext uri="{9D8B030D-6E8A-4147-A177-3AD203B41FA5}">
                      <a16:colId xmlns:a16="http://schemas.microsoft.com/office/drawing/2014/main" val="1307307875"/>
                    </a:ext>
                  </a:extLst>
                </a:gridCol>
                <a:gridCol w="446947">
                  <a:extLst>
                    <a:ext uri="{9D8B030D-6E8A-4147-A177-3AD203B41FA5}">
                      <a16:colId xmlns:a16="http://schemas.microsoft.com/office/drawing/2014/main" val="3452855218"/>
                    </a:ext>
                  </a:extLst>
                </a:gridCol>
                <a:gridCol w="446947">
                  <a:extLst>
                    <a:ext uri="{9D8B030D-6E8A-4147-A177-3AD203B41FA5}">
                      <a16:colId xmlns:a16="http://schemas.microsoft.com/office/drawing/2014/main" val="998050169"/>
                    </a:ext>
                  </a:extLst>
                </a:gridCol>
                <a:gridCol w="446947">
                  <a:extLst>
                    <a:ext uri="{9D8B030D-6E8A-4147-A177-3AD203B41FA5}">
                      <a16:colId xmlns:a16="http://schemas.microsoft.com/office/drawing/2014/main" val="2890262672"/>
                    </a:ext>
                  </a:extLst>
                </a:gridCol>
                <a:gridCol w="446947">
                  <a:extLst>
                    <a:ext uri="{9D8B030D-6E8A-4147-A177-3AD203B41FA5}">
                      <a16:colId xmlns:a16="http://schemas.microsoft.com/office/drawing/2014/main" val="35999595"/>
                    </a:ext>
                  </a:extLst>
                </a:gridCol>
                <a:gridCol w="446947">
                  <a:extLst>
                    <a:ext uri="{9D8B030D-6E8A-4147-A177-3AD203B41FA5}">
                      <a16:colId xmlns:a16="http://schemas.microsoft.com/office/drawing/2014/main" val="1980942686"/>
                    </a:ext>
                  </a:extLst>
                </a:gridCol>
                <a:gridCol w="446947">
                  <a:extLst>
                    <a:ext uri="{9D8B030D-6E8A-4147-A177-3AD203B41FA5}">
                      <a16:colId xmlns:a16="http://schemas.microsoft.com/office/drawing/2014/main" val="939116437"/>
                    </a:ext>
                  </a:extLst>
                </a:gridCol>
                <a:gridCol w="446947">
                  <a:extLst>
                    <a:ext uri="{9D8B030D-6E8A-4147-A177-3AD203B41FA5}">
                      <a16:colId xmlns:a16="http://schemas.microsoft.com/office/drawing/2014/main" val="2734820176"/>
                    </a:ext>
                  </a:extLst>
                </a:gridCol>
                <a:gridCol w="446947">
                  <a:extLst>
                    <a:ext uri="{9D8B030D-6E8A-4147-A177-3AD203B41FA5}">
                      <a16:colId xmlns:a16="http://schemas.microsoft.com/office/drawing/2014/main" val="3187455961"/>
                    </a:ext>
                  </a:extLst>
                </a:gridCol>
              </a:tblGrid>
              <a:tr h="192044">
                <a:tc>
                  <a:txBody>
                    <a:bodyPr/>
                    <a:lstStyle/>
                    <a:p>
                      <a:r>
                        <a:rPr lang="en-GB" sz="800">
                          <a:latin typeface="Arial" panose="020B0604020202020204" pitchFamily="34" charset="0"/>
                          <a:cs typeface="Arial" panose="020B0604020202020204" pitchFamily="34" charset="0"/>
                        </a:rPr>
                        <a:t>KEY PORTFOLIO METRICS FOR MONITORING IN 23/24</a:t>
                      </a:r>
                    </a:p>
                  </a:txBody>
                  <a:tcPr/>
                </a:tc>
                <a:tc>
                  <a:txBody>
                    <a:bodyPr/>
                    <a:lstStyle/>
                    <a:p>
                      <a:r>
                        <a:rPr lang="en-GB" sz="800">
                          <a:latin typeface="Arial" panose="020B0604020202020204" pitchFamily="34" charset="0"/>
                          <a:cs typeface="Arial" panose="020B0604020202020204" pitchFamily="34" charset="0"/>
                        </a:rPr>
                        <a:t>BASELINE</a:t>
                      </a:r>
                    </a:p>
                  </a:txBody>
                  <a:tcPr/>
                </a:tc>
                <a:tc>
                  <a:txBody>
                    <a:bodyPr/>
                    <a:lstStyle/>
                    <a:p>
                      <a:r>
                        <a:rPr lang="en-GB" sz="800">
                          <a:latin typeface="Arial" panose="020B0604020202020204" pitchFamily="34" charset="0"/>
                          <a:cs typeface="Arial" panose="020B0604020202020204" pitchFamily="34" charset="0"/>
                        </a:rPr>
                        <a:t>TARGET</a:t>
                      </a:r>
                    </a:p>
                  </a:txBody>
                  <a:tcPr/>
                </a:tc>
                <a:tc>
                  <a:txBody>
                    <a:bodyPr/>
                    <a:lstStyle/>
                    <a:p>
                      <a:r>
                        <a:rPr lang="en-GB" sz="800">
                          <a:latin typeface="Arial" panose="020B0604020202020204" pitchFamily="34" charset="0"/>
                          <a:cs typeface="Arial" panose="020B0604020202020204" pitchFamily="34" charset="0"/>
                        </a:rPr>
                        <a:t>M1</a:t>
                      </a:r>
                    </a:p>
                  </a:txBody>
                  <a:tcPr/>
                </a:tc>
                <a:tc>
                  <a:txBody>
                    <a:bodyPr/>
                    <a:lstStyle/>
                    <a:p>
                      <a:r>
                        <a:rPr lang="en-GB" sz="800">
                          <a:latin typeface="Arial" panose="020B0604020202020204" pitchFamily="34" charset="0"/>
                          <a:cs typeface="Arial" panose="020B0604020202020204" pitchFamily="34" charset="0"/>
                        </a:rPr>
                        <a:t>M2</a:t>
                      </a:r>
                    </a:p>
                  </a:txBody>
                  <a:tcPr/>
                </a:tc>
                <a:tc>
                  <a:txBody>
                    <a:bodyPr/>
                    <a:lstStyle/>
                    <a:p>
                      <a:r>
                        <a:rPr lang="en-GB" sz="800">
                          <a:latin typeface="Arial" panose="020B0604020202020204" pitchFamily="34" charset="0"/>
                          <a:cs typeface="Arial" panose="020B0604020202020204" pitchFamily="34" charset="0"/>
                        </a:rPr>
                        <a:t>M3</a:t>
                      </a:r>
                    </a:p>
                  </a:txBody>
                  <a:tcPr/>
                </a:tc>
                <a:tc>
                  <a:txBody>
                    <a:bodyPr/>
                    <a:lstStyle/>
                    <a:p>
                      <a:r>
                        <a:rPr lang="en-GB" sz="800">
                          <a:latin typeface="Arial" panose="020B0604020202020204" pitchFamily="34" charset="0"/>
                          <a:cs typeface="Arial" panose="020B0604020202020204" pitchFamily="34" charset="0"/>
                        </a:rPr>
                        <a:t>M4</a:t>
                      </a:r>
                    </a:p>
                  </a:txBody>
                  <a:tcPr/>
                </a:tc>
                <a:tc>
                  <a:txBody>
                    <a:bodyPr/>
                    <a:lstStyle/>
                    <a:p>
                      <a:r>
                        <a:rPr lang="en-GB" sz="800">
                          <a:latin typeface="Arial" panose="020B0604020202020204" pitchFamily="34" charset="0"/>
                          <a:cs typeface="Arial" panose="020B0604020202020204" pitchFamily="34" charset="0"/>
                        </a:rPr>
                        <a:t>M5</a:t>
                      </a:r>
                    </a:p>
                  </a:txBody>
                  <a:tcPr/>
                </a:tc>
                <a:tc>
                  <a:txBody>
                    <a:bodyPr/>
                    <a:lstStyle/>
                    <a:p>
                      <a:r>
                        <a:rPr lang="en-GB" sz="800">
                          <a:latin typeface="Arial" panose="020B0604020202020204" pitchFamily="34" charset="0"/>
                          <a:cs typeface="Arial" panose="020B0604020202020204" pitchFamily="34" charset="0"/>
                        </a:rPr>
                        <a:t>M6</a:t>
                      </a:r>
                    </a:p>
                  </a:txBody>
                  <a:tcPr/>
                </a:tc>
                <a:tc>
                  <a:txBody>
                    <a:bodyPr/>
                    <a:lstStyle/>
                    <a:p>
                      <a:r>
                        <a:rPr lang="en-GB" sz="800">
                          <a:latin typeface="Arial" panose="020B0604020202020204" pitchFamily="34" charset="0"/>
                          <a:cs typeface="Arial" panose="020B0604020202020204" pitchFamily="34" charset="0"/>
                        </a:rPr>
                        <a:t>M7</a:t>
                      </a:r>
                    </a:p>
                  </a:txBody>
                  <a:tcPr/>
                </a:tc>
                <a:tc>
                  <a:txBody>
                    <a:bodyPr/>
                    <a:lstStyle/>
                    <a:p>
                      <a:r>
                        <a:rPr lang="en-GB" sz="800">
                          <a:latin typeface="Arial" panose="020B0604020202020204" pitchFamily="34" charset="0"/>
                          <a:cs typeface="Arial" panose="020B0604020202020204" pitchFamily="34" charset="0"/>
                        </a:rPr>
                        <a:t>M8</a:t>
                      </a:r>
                    </a:p>
                  </a:txBody>
                  <a:tcPr/>
                </a:tc>
                <a:tc>
                  <a:txBody>
                    <a:bodyPr/>
                    <a:lstStyle/>
                    <a:p>
                      <a:r>
                        <a:rPr lang="en-GB" sz="800">
                          <a:latin typeface="Arial" panose="020B0604020202020204" pitchFamily="34" charset="0"/>
                          <a:cs typeface="Arial" panose="020B0604020202020204" pitchFamily="34" charset="0"/>
                        </a:rPr>
                        <a:t>M9</a:t>
                      </a:r>
                    </a:p>
                  </a:txBody>
                  <a:tcPr/>
                </a:tc>
                <a:tc>
                  <a:txBody>
                    <a:bodyPr/>
                    <a:lstStyle/>
                    <a:p>
                      <a:r>
                        <a:rPr lang="en-GB" sz="800">
                          <a:latin typeface="Arial" panose="020B0604020202020204" pitchFamily="34" charset="0"/>
                          <a:cs typeface="Arial" panose="020B0604020202020204" pitchFamily="34" charset="0"/>
                        </a:rPr>
                        <a:t>M10</a:t>
                      </a:r>
                    </a:p>
                  </a:txBody>
                  <a:tcPr/>
                </a:tc>
                <a:tc>
                  <a:txBody>
                    <a:bodyPr/>
                    <a:lstStyle/>
                    <a:p>
                      <a:r>
                        <a:rPr lang="en-GB" sz="800">
                          <a:latin typeface="Arial" panose="020B0604020202020204" pitchFamily="34" charset="0"/>
                          <a:cs typeface="Arial" panose="020B0604020202020204" pitchFamily="34" charset="0"/>
                        </a:rPr>
                        <a:t>M11</a:t>
                      </a:r>
                    </a:p>
                  </a:txBody>
                  <a:tcPr/>
                </a:tc>
                <a:tc>
                  <a:txBody>
                    <a:bodyPr/>
                    <a:lstStyle/>
                    <a:p>
                      <a:r>
                        <a:rPr lang="en-GB" sz="800">
                          <a:latin typeface="Arial" panose="020B0604020202020204" pitchFamily="34" charset="0"/>
                          <a:cs typeface="Arial" panose="020B0604020202020204" pitchFamily="34" charset="0"/>
                        </a:rPr>
                        <a:t>M12</a:t>
                      </a:r>
                    </a:p>
                  </a:txBody>
                  <a:tcPr/>
                </a:tc>
                <a:extLst>
                  <a:ext uri="{0D108BD9-81ED-4DB2-BD59-A6C34878D82A}">
                    <a16:rowId xmlns:a16="http://schemas.microsoft.com/office/drawing/2014/main" val="386899906"/>
                  </a:ext>
                </a:extLst>
              </a:tr>
              <a:tr h="301783">
                <a:tc>
                  <a:txBody>
                    <a:bodyPr/>
                    <a:lstStyle/>
                    <a:p>
                      <a:r>
                        <a:rPr lang="en-GB" sz="800" b="1">
                          <a:latin typeface="Arial" panose="020B0604020202020204" pitchFamily="34" charset="0"/>
                          <a:cs typeface="Arial" panose="020B0604020202020204" pitchFamily="34" charset="0"/>
                        </a:rPr>
                        <a:t>PEoLC- Identification of Patients in the last 12 months of life recorded on Palliative Care Registers in Primary Care increased from 0.5%</a:t>
                      </a:r>
                    </a:p>
                  </a:txBody>
                  <a:tcPr/>
                </a:tc>
                <a:tc>
                  <a:txBody>
                    <a:bodyPr/>
                    <a:lstStyle/>
                    <a:p>
                      <a:r>
                        <a:rPr lang="en-GB" sz="800" b="1">
                          <a:latin typeface="Arial" panose="020B0604020202020204" pitchFamily="34" charset="0"/>
                          <a:cs typeface="Arial" panose="020B0604020202020204" pitchFamily="34" charset="0"/>
                        </a:rPr>
                        <a:t>0.5% 21/22 and mid Mar 23</a:t>
                      </a: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64847321"/>
                  </a:ext>
                </a:extLst>
              </a:tr>
              <a:tr h="301783">
                <a:tc>
                  <a:txBody>
                    <a:bodyPr/>
                    <a:lstStyle/>
                    <a:p>
                      <a:r>
                        <a:rPr lang="en-GB" sz="800" b="1">
                          <a:latin typeface="Arial" panose="020B0604020202020204" pitchFamily="34" charset="0"/>
                          <a:cs typeface="Arial" panose="020B0604020202020204" pitchFamily="34" charset="0"/>
                        </a:rPr>
                        <a:t>LTC -We will endeavour to enrol 85% of those referred for PR (pulmonary rehabilitation) with stable COPD (chronic obstructive pulmonary disease) within 90 days</a:t>
                      </a:r>
                    </a:p>
                  </a:txBody>
                  <a:tcPr/>
                </a:tc>
                <a:tc>
                  <a:txBody>
                    <a:bodyPr/>
                    <a:lstStyle/>
                    <a:p>
                      <a:r>
                        <a:rPr lang="en-GB" sz="800" b="1">
                          <a:latin typeface="Arial" panose="020B0604020202020204" pitchFamily="34" charset="0"/>
                          <a:cs typeface="Arial" panose="020B0604020202020204" pitchFamily="34" charset="0"/>
                        </a:rPr>
                        <a:t>N/A</a:t>
                      </a: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6534903"/>
                  </a:ext>
                </a:extLst>
              </a:tr>
              <a:tr h="301783">
                <a:tc>
                  <a:txBody>
                    <a:bodyPr/>
                    <a:lstStyle/>
                    <a:p>
                      <a:r>
                        <a:rPr lang="en-GB" sz="800" b="1">
                          <a:latin typeface="Arial" panose="020B0604020202020204" pitchFamily="34" charset="0"/>
                          <a:cs typeface="Arial" panose="020B0604020202020204" pitchFamily="34" charset="0"/>
                        </a:rPr>
                        <a:t>LTC - Ensure 70% of patients enrolled for PR go on to complete the programme and have a discharge assessment.</a:t>
                      </a:r>
                    </a:p>
                  </a:txBody>
                  <a:tcPr/>
                </a:tc>
                <a:tc>
                  <a:txBody>
                    <a:bodyPr/>
                    <a:lstStyle/>
                    <a:p>
                      <a:r>
                        <a:rPr lang="en-GB" sz="800" b="1">
                          <a:latin typeface="Arial" panose="020B0604020202020204" pitchFamily="34" charset="0"/>
                          <a:cs typeface="Arial" panose="020B0604020202020204" pitchFamily="34" charset="0"/>
                        </a:rPr>
                        <a:t>N/A</a:t>
                      </a: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89505242"/>
                  </a:ext>
                </a:extLst>
              </a:tr>
              <a:tr h="411522">
                <a:tc>
                  <a:txBody>
                    <a:bodyPr/>
                    <a:lstStyle/>
                    <a:p>
                      <a:r>
                        <a:rPr lang="en-GB" sz="800" b="1">
                          <a:latin typeface="Arial" panose="020B0604020202020204" pitchFamily="34" charset="0"/>
                          <a:cs typeface="Arial" panose="020B0604020202020204" pitchFamily="34" charset="0"/>
                        </a:rPr>
                        <a:t>LTC - 8 care processes -  increased offer rollout to those with Diabetes</a:t>
                      </a:r>
                    </a:p>
                  </a:txBody>
                  <a:tcPr/>
                </a:tc>
                <a:tc>
                  <a:txBody>
                    <a:bodyPr/>
                    <a:lstStyle/>
                    <a:p>
                      <a:r>
                        <a:rPr lang="en-GB" sz="800" b="1">
                          <a:latin typeface="Arial" panose="020B0604020202020204" pitchFamily="34" charset="0"/>
                          <a:cs typeface="Arial" panose="020B0604020202020204" pitchFamily="34" charset="0"/>
                        </a:rPr>
                        <a:t>Only 37.7 % reach, based on data from 21/22.</a:t>
                      </a: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56960009"/>
                  </a:ext>
                </a:extLst>
              </a:tr>
              <a:tr h="411522">
                <a:tc>
                  <a:txBody>
                    <a:bodyPr/>
                    <a:lstStyle/>
                    <a:p>
                      <a:r>
                        <a:rPr lang="en-GB" sz="800" b="1">
                          <a:latin typeface="Arial" panose="020B0604020202020204" pitchFamily="34" charset="0"/>
                          <a:cs typeface="Arial" panose="020B0604020202020204" pitchFamily="34" charset="0"/>
                        </a:rPr>
                        <a:t>LTC - Patients who are identified of having a 20% or greater increased chance of developing CVD (Cardio Vascular disease) are treated with Statins.</a:t>
                      </a:r>
                    </a:p>
                  </a:txBody>
                  <a:tcPr/>
                </a:tc>
                <a:tc>
                  <a:txBody>
                    <a:bodyPr/>
                    <a:lstStyle/>
                    <a:p>
                      <a:r>
                        <a:rPr lang="en-GB" sz="800" b="1">
                          <a:latin typeface="Arial" panose="020B0604020202020204" pitchFamily="34" charset="0"/>
                          <a:cs typeface="Arial" panose="020B0604020202020204" pitchFamily="34" charset="0"/>
                        </a:rPr>
                        <a:t>Only 57.4% reach, based on data from 21/22</a:t>
                      </a: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11294659"/>
                  </a:ext>
                </a:extLst>
              </a:tr>
              <a:tr h="301783">
                <a:tc>
                  <a:txBody>
                    <a:bodyPr/>
                    <a:lstStyle/>
                    <a:p>
                      <a:r>
                        <a:rPr lang="en-GB" sz="800" b="1">
                          <a:latin typeface="Arial" panose="020B0604020202020204" pitchFamily="34" charset="0"/>
                          <a:cs typeface="Arial" panose="020B0604020202020204" pitchFamily="34" charset="0"/>
                        </a:rPr>
                        <a:t>LTC – AF – 10% Increase screening/identification </a:t>
                      </a:r>
                      <a:r>
                        <a:rPr lang="en-GB" sz="800" b="1" baseline="0">
                          <a:latin typeface="Arial" panose="020B0604020202020204" pitchFamily="34" charset="0"/>
                          <a:cs typeface="Arial" panose="020B0604020202020204" pitchFamily="34" charset="0"/>
                        </a:rPr>
                        <a:t> </a:t>
                      </a:r>
                      <a:r>
                        <a:rPr lang="en-GB" sz="800" b="1">
                          <a:latin typeface="Arial" panose="020B0604020202020204" pitchFamily="34" charset="0"/>
                          <a:cs typeface="Arial" panose="020B0604020202020204" pitchFamily="34" charset="0"/>
                        </a:rPr>
                        <a:t>(Pulse Check)</a:t>
                      </a:r>
                    </a:p>
                  </a:txBody>
                  <a:tcPr/>
                </a:tc>
                <a:tc>
                  <a:txBody>
                    <a:bodyPr/>
                    <a:lstStyle/>
                    <a:p>
                      <a:r>
                        <a:rPr lang="en-GB" sz="800" b="1">
                          <a:latin typeface="Arial" panose="020B0604020202020204" pitchFamily="34" charset="0"/>
                          <a:cs typeface="Arial" panose="020B0604020202020204" pitchFamily="34" charset="0"/>
                        </a:rPr>
                        <a:t>Baseline 32% mid-March 2023</a:t>
                      </a: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86064062"/>
                  </a:ext>
                </a:extLst>
              </a:tr>
              <a:tr h="521262">
                <a:tc>
                  <a:txBody>
                    <a:bodyPr/>
                    <a:lstStyle/>
                    <a:p>
                      <a:r>
                        <a:rPr lang="en-GB" sz="800" b="1">
                          <a:latin typeface="Arial" panose="020B0604020202020204" pitchFamily="34" charset="0"/>
                          <a:cs typeface="Arial" panose="020B0604020202020204" pitchFamily="34" charset="0"/>
                        </a:rPr>
                        <a:t>Frailty - 10% increase in the number of people with severe frailty who have a completed ReSPECT document and an Anticipatory Care Plan.</a:t>
                      </a:r>
                    </a:p>
                  </a:txBody>
                  <a:tcPr/>
                </a:tc>
                <a:tc>
                  <a:txBody>
                    <a:bodyPr/>
                    <a:lstStyle/>
                    <a:p>
                      <a:r>
                        <a:rPr lang="en-GB" sz="800" b="1">
                          <a:latin typeface="Arial" panose="020B0604020202020204" pitchFamily="34" charset="0"/>
                          <a:cs typeface="Arial" panose="020B0604020202020204" pitchFamily="34" charset="0"/>
                        </a:rPr>
                        <a:t>Baseline data from 4 practices show only 28% had ReSPECT &amp; 30% have ACP</a:t>
                      </a: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10746878"/>
                  </a:ext>
                </a:extLst>
              </a:tr>
              <a:tr h="960219">
                <a:tc>
                  <a:txBody>
                    <a:bodyPr/>
                    <a:lstStyle/>
                    <a:p>
                      <a:r>
                        <a:rPr lang="en-GB" sz="800" b="1">
                          <a:latin typeface="Arial" panose="020B0604020202020204" pitchFamily="34" charset="0"/>
                          <a:cs typeface="Arial" panose="020B0604020202020204" pitchFamily="34" charset="0"/>
                        </a:rPr>
                        <a:t>Frailty - 90% completion rate of the Clinical Frailty Scale (Rockwood) for each moderately frail patient assessed as part of the Staying Well Service and Facilitated Admission Avoidance Scheme</a:t>
                      </a:r>
                      <a:br>
                        <a:rPr lang="en-GB" sz="800" b="1">
                          <a:latin typeface="Arial" panose="020B0604020202020204" pitchFamily="34" charset="0"/>
                          <a:cs typeface="Arial" panose="020B0604020202020204" pitchFamily="34" charset="0"/>
                        </a:rPr>
                      </a:br>
                      <a:endParaRPr lang="en-GB" sz="800" b="1">
                        <a:latin typeface="Arial" panose="020B0604020202020204" pitchFamily="34" charset="0"/>
                        <a:cs typeface="Arial" panose="020B0604020202020204" pitchFamily="34" charset="0"/>
                      </a:endParaRPr>
                    </a:p>
                    <a:p>
                      <a:r>
                        <a:rPr lang="en-GB" sz="800" b="1">
                          <a:latin typeface="Arial" panose="020B0604020202020204" pitchFamily="34" charset="0"/>
                          <a:cs typeface="Arial" panose="020B0604020202020204" pitchFamily="34" charset="0"/>
                        </a:rPr>
                        <a:t>Frailty - 10% increase in the number of people accessing self help and support under prevention service offer, Staffordshire County Council service adult social care webpages, Staffordshire connects and community health partnerships. </a:t>
                      </a:r>
                    </a:p>
                    <a:p>
                      <a:endParaRPr lang="en-GB" sz="800" b="1">
                        <a:latin typeface="Arial" panose="020B0604020202020204" pitchFamily="34" charset="0"/>
                        <a:cs typeface="Arial" panose="020B0604020202020204" pitchFamily="34" charset="0"/>
                      </a:endParaRPr>
                    </a:p>
                  </a:txBody>
                  <a:tcPr/>
                </a:tc>
                <a:tc>
                  <a:txBody>
                    <a:bodyPr/>
                    <a:lstStyle/>
                    <a:p>
                      <a:r>
                        <a:rPr lang="en-GB" sz="800" b="1">
                          <a:latin typeface="Arial" panose="020B0604020202020204" pitchFamily="34" charset="0"/>
                          <a:cs typeface="Arial" panose="020B0604020202020204" pitchFamily="34" charset="0"/>
                        </a:rPr>
                        <a:t>N/A</a:t>
                      </a:r>
                    </a:p>
                    <a:p>
                      <a:endParaRPr lang="en-GB" sz="800" b="1">
                        <a:latin typeface="Arial" panose="020B0604020202020204" pitchFamily="34" charset="0"/>
                        <a:cs typeface="Arial" panose="020B0604020202020204" pitchFamily="34" charset="0"/>
                      </a:endParaRPr>
                    </a:p>
                    <a:p>
                      <a:endParaRPr lang="en-GB" sz="800" b="1">
                        <a:latin typeface="Arial" panose="020B0604020202020204" pitchFamily="34" charset="0"/>
                        <a:cs typeface="Arial" panose="020B0604020202020204" pitchFamily="34" charset="0"/>
                      </a:endParaRPr>
                    </a:p>
                    <a:p>
                      <a:r>
                        <a:rPr lang="en-GB" sz="800" b="1">
                          <a:latin typeface="Arial" panose="020B0604020202020204" pitchFamily="34" charset="0"/>
                          <a:cs typeface="Arial" panose="020B0604020202020204" pitchFamily="34" charset="0"/>
                        </a:rPr>
                        <a:t>Based on performance end of 22/23 the baseline is 5714 </a:t>
                      </a: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tc>
                  <a:txBody>
                    <a:bodyPr/>
                    <a:lstStyle/>
                    <a:p>
                      <a:endParaRPr lang="en-GB" sz="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96856419"/>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94225772"/>
              </p:ext>
            </p:extLst>
          </p:nvPr>
        </p:nvGraphicFramePr>
        <p:xfrm>
          <a:off x="6104611" y="352939"/>
          <a:ext cx="5779258" cy="975360"/>
        </p:xfrm>
        <a:graphic>
          <a:graphicData uri="http://schemas.openxmlformats.org/drawingml/2006/table">
            <a:tbl>
              <a:tblPr firstRow="1" bandRow="1">
                <a:tableStyleId>{5C22544A-7EE6-4342-B048-85BDC9FD1C3A}</a:tableStyleId>
              </a:tblPr>
              <a:tblGrid>
                <a:gridCol w="4602790">
                  <a:extLst>
                    <a:ext uri="{9D8B030D-6E8A-4147-A177-3AD203B41FA5}">
                      <a16:colId xmlns:a16="http://schemas.microsoft.com/office/drawing/2014/main" val="3115241511"/>
                    </a:ext>
                  </a:extLst>
                </a:gridCol>
                <a:gridCol w="1176468">
                  <a:extLst>
                    <a:ext uri="{9D8B030D-6E8A-4147-A177-3AD203B41FA5}">
                      <a16:colId xmlns:a16="http://schemas.microsoft.com/office/drawing/2014/main" val="457782981"/>
                    </a:ext>
                  </a:extLst>
                </a:gridCol>
              </a:tblGrid>
              <a:tr h="265091">
                <a:tc>
                  <a:txBody>
                    <a:bodyPr/>
                    <a:lstStyle/>
                    <a:p>
                      <a:r>
                        <a:rPr lang="en-GB" sz="1150">
                          <a:latin typeface="Arial" panose="020B0604020202020204" pitchFamily="34" charset="0"/>
                          <a:cs typeface="Arial" panose="020B0604020202020204" pitchFamily="34" charset="0"/>
                        </a:rPr>
                        <a:t>PROJECT (PIPs) TITLE</a:t>
                      </a:r>
                    </a:p>
                  </a:txBody>
                  <a:tcPr/>
                </a:tc>
                <a:tc>
                  <a:txBody>
                    <a:bodyPr/>
                    <a:lstStyle/>
                    <a:p>
                      <a:r>
                        <a:rPr lang="en-GB" sz="115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65091">
                <a:tc gridSpan="2">
                  <a:txBody>
                    <a:bodyPr/>
                    <a:lstStyle/>
                    <a:p>
                      <a:r>
                        <a:rPr lang="en-GB" sz="1150" b="1">
                          <a:latin typeface="Arial" panose="020B0604020202020204" pitchFamily="34" charset="0"/>
                          <a:cs typeface="Arial" panose="020B0604020202020204" pitchFamily="34" charset="0"/>
                        </a:rPr>
                        <a:t>PALLIATIVE AND END OF LIFE PROGRAMME</a:t>
                      </a:r>
                    </a:p>
                  </a:txBody>
                  <a:tcPr/>
                </a:tc>
                <a:tc hMerge="1">
                  <a:txBody>
                    <a:bodyPr/>
                    <a:lstStyle/>
                    <a:p>
                      <a:endParaRPr lang="en-GB" sz="1200">
                        <a:latin typeface="+mj-lt"/>
                      </a:endParaRPr>
                    </a:p>
                  </a:txBody>
                  <a:tcPr>
                    <a:solidFill>
                      <a:srgbClr val="00B050"/>
                    </a:solidFill>
                  </a:tcPr>
                </a:tc>
                <a:extLst>
                  <a:ext uri="{0D108BD9-81ED-4DB2-BD59-A6C34878D82A}">
                    <a16:rowId xmlns:a16="http://schemas.microsoft.com/office/drawing/2014/main" val="4051776976"/>
                  </a:ext>
                </a:extLst>
              </a:tr>
              <a:tr h="441818">
                <a:tc>
                  <a:txBody>
                    <a:bodyPr/>
                    <a:lstStyle/>
                    <a:p>
                      <a:r>
                        <a:rPr lang="en-GB" sz="1150" baseline="0">
                          <a:solidFill>
                            <a:schemeClr val="tx1"/>
                          </a:solidFill>
                          <a:latin typeface="Arial" panose="020B0604020202020204" pitchFamily="34" charset="0"/>
                          <a:cs typeface="Arial" panose="020B0604020202020204" pitchFamily="34" charset="0"/>
                        </a:rPr>
                        <a:t>Identification/Quality Care Planning &amp; Co-ordination &amp; Integration – part of Recovery Programme</a:t>
                      </a:r>
                      <a:endParaRPr lang="en-GB" sz="115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Green</a:t>
                      </a:r>
                    </a:p>
                  </a:txBody>
                  <a:tcPr>
                    <a:solidFill>
                      <a:srgbClr val="00B050"/>
                    </a:solidFill>
                  </a:tcPr>
                </a:tc>
                <a:extLst>
                  <a:ext uri="{0D108BD9-81ED-4DB2-BD59-A6C34878D82A}">
                    <a16:rowId xmlns:a16="http://schemas.microsoft.com/office/drawing/2014/main" val="2739926941"/>
                  </a:ext>
                </a:extLst>
              </a:tr>
            </a:tbl>
          </a:graphicData>
        </a:graphic>
      </p:graphicFrame>
      <p:sp>
        <p:nvSpPr>
          <p:cNvPr id="2" name="TextBox 1"/>
          <p:cNvSpPr txBox="1"/>
          <p:nvPr/>
        </p:nvSpPr>
        <p:spPr>
          <a:xfrm>
            <a:off x="6556917" y="4139381"/>
            <a:ext cx="5212296" cy="276999"/>
          </a:xfrm>
          <a:prstGeom prst="rect">
            <a:avLst/>
          </a:prstGeom>
          <a:solidFill>
            <a:schemeClr val="bg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Metrics under development to support System Recovery Programme</a:t>
            </a:r>
          </a:p>
        </p:txBody>
      </p:sp>
      <p:sp>
        <p:nvSpPr>
          <p:cNvPr id="4" name="Title 3">
            <a:extLst>
              <a:ext uri="{FF2B5EF4-FFF2-40B4-BE49-F238E27FC236}">
                <a16:creationId xmlns:a16="http://schemas.microsoft.com/office/drawing/2014/main" id="{183B32C1-6EB1-29FB-4D38-4C1CBD369B16}"/>
              </a:ext>
            </a:extLst>
          </p:cNvPr>
          <p:cNvSpPr>
            <a:spLocks noGrp="1"/>
          </p:cNvSpPr>
          <p:nvPr>
            <p:ph type="title" idx="4294967295"/>
          </p:nvPr>
        </p:nvSpPr>
        <p:spPr>
          <a:xfrm>
            <a:off x="116249" y="-16393"/>
            <a:ext cx="5576527" cy="400110"/>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accent5"/>
                </a:solidFill>
                <a:effectLst/>
                <a:uLnTx/>
                <a:uFillTx/>
                <a:latin typeface="Arial" panose="020B0604020202020204" pitchFamily="34" charset="0"/>
                <a:ea typeface="+mn-ea"/>
                <a:cs typeface="Arial" panose="020B0604020202020204" pitchFamily="34" charset="0"/>
              </a:rPr>
              <a:t>E.L.F PROJECT RAG STATUS AT A GLANCE</a:t>
            </a:r>
            <a:endParaRPr kumimoji="0" lang="en-GB" sz="20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1071362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34FFB-D5A6-B0CC-06F2-068E13900EC8}"/>
              </a:ext>
            </a:extLst>
          </p:cNvPr>
          <p:cNvSpPr>
            <a:spLocks noGrp="1"/>
          </p:cNvSpPr>
          <p:nvPr>
            <p:ph type="ctrTitle"/>
          </p:nvPr>
        </p:nvSpPr>
        <p:spPr>
          <a:xfrm>
            <a:off x="838200" y="2476868"/>
            <a:ext cx="10515600" cy="1904263"/>
          </a:xfrm>
        </p:spPr>
        <p:txBody>
          <a:bodyPr anchor="t"/>
          <a:lstStyle/>
          <a:p>
            <a:r>
              <a:rPr lang="en-GB" sz="4600">
                <a:solidFill>
                  <a:srgbClr val="FFC000"/>
                </a:solidFill>
                <a:latin typeface="Arial"/>
                <a:cs typeface="Arial"/>
              </a:rPr>
              <a:t>Appendix 2: Efficiency Delivery Plan</a:t>
            </a:r>
            <a:br>
              <a:rPr lang="en-GB" sz="4600">
                <a:solidFill>
                  <a:srgbClr val="FFC000"/>
                </a:solidFill>
                <a:latin typeface="Arial"/>
                <a:cs typeface="Arial"/>
              </a:rPr>
            </a:br>
            <a:endParaRPr lang="en-GB" sz="4600">
              <a:solidFill>
                <a:srgbClr val="FFC000"/>
              </a:solidFill>
              <a:latin typeface="Arial"/>
              <a:cs typeface="Arial"/>
            </a:endParaRPr>
          </a:p>
        </p:txBody>
      </p:sp>
      <p:sp>
        <p:nvSpPr>
          <p:cNvPr id="5" name="TextBox 4">
            <a:extLst>
              <a:ext uri="{FF2B5EF4-FFF2-40B4-BE49-F238E27FC236}">
                <a16:creationId xmlns:a16="http://schemas.microsoft.com/office/drawing/2014/main" id="{6EA5E042-D1FC-E85A-4D27-404642A83D82}"/>
              </a:ext>
            </a:extLst>
          </p:cNvPr>
          <p:cNvSpPr txBox="1"/>
          <p:nvPr/>
        </p:nvSpPr>
        <p:spPr>
          <a:xfrm>
            <a:off x="797523" y="4980297"/>
            <a:ext cx="10556277" cy="830997"/>
          </a:xfrm>
          <a:prstGeom prst="rect">
            <a:avLst/>
          </a:prstGeom>
          <a:noFill/>
        </p:spPr>
        <p:txBody>
          <a:bodyPr wrap="square">
            <a:spAutoFit/>
          </a:bodyPr>
          <a:lstStyle/>
          <a:p>
            <a:r>
              <a:rPr lang="en-GB" sz="1600" b="1">
                <a:solidFill>
                  <a:schemeClr val="bg1"/>
                </a:solidFill>
                <a:latin typeface="Arial" panose="020B0604020202020204" pitchFamily="34" charset="0"/>
                <a:cs typeface="Arial" panose="020B0604020202020204" pitchFamily="34" charset="0"/>
              </a:rPr>
              <a:t>Leads outline in the following slides oversight on the efficiency programme performance, current status on actions and key headlines including any escalations covering </a:t>
            </a:r>
            <a:r>
              <a:rPr lang="en-GB" sz="1600" b="1" err="1">
                <a:solidFill>
                  <a:schemeClr val="bg1"/>
                </a:solidFill>
                <a:latin typeface="Arial" panose="020B0604020202020204" pitchFamily="34" charset="0"/>
                <a:cs typeface="Arial" panose="020B0604020202020204" pitchFamily="34" charset="0"/>
              </a:rPr>
              <a:t>covering</a:t>
            </a:r>
            <a:r>
              <a:rPr lang="en-GB" sz="1600" b="1">
                <a:solidFill>
                  <a:schemeClr val="bg1"/>
                </a:solidFill>
                <a:latin typeface="Arial" panose="020B0604020202020204" pitchFamily="34" charset="0"/>
                <a:cs typeface="Arial" panose="020B0604020202020204" pitchFamily="34" charset="0"/>
              </a:rPr>
              <a:t> Estates, CHC and Medicines Optimisation.</a:t>
            </a:r>
          </a:p>
        </p:txBody>
      </p:sp>
    </p:spTree>
    <p:extLst>
      <p:ext uri="{BB962C8B-B14F-4D97-AF65-F5344CB8AC3E}">
        <p14:creationId xmlns:p14="http://schemas.microsoft.com/office/powerpoint/2010/main" val="3872273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53129BA2-7205-4420-A507-92F2B3421483}"/>
              </a:ext>
            </a:extLst>
          </p:cNvPr>
          <p:cNvSpPr>
            <a:spLocks noGrp="1"/>
          </p:cNvSpPr>
          <p:nvPr>
            <p:ph type="title" idx="4294967295"/>
          </p:nvPr>
        </p:nvSpPr>
        <p:spPr>
          <a:xfrm>
            <a:off x="334963" y="63501"/>
            <a:ext cx="11758612" cy="374882"/>
          </a:xfrm>
          <a:prstGeom prst="rect">
            <a:avLst/>
          </a:prstGeom>
          <a:noFill/>
          <a:ln>
            <a:noFill/>
            <a:prstDash/>
          </a:ln>
          <a:effectLst/>
        </p:spPr>
        <p:txBody>
          <a:bodyPr rot="0" spcFirstLastPara="0" vertOverflow="overflow" horzOverflow="overflow" vert="horz" wrap="square" lIns="72000" tIns="36000" rIns="288000" bIns="0" numCol="1" spcCol="0" rtlCol="0" fromWordArt="0" anchor="t" anchorCtr="0" forceAA="0" compatLnSpc="1">
            <a:prstTxWarp prst="textNoShape">
              <a:avLst/>
            </a:prstTxWarp>
            <a:noAutofit/>
          </a:bodyPr>
          <a:lstStyle/>
          <a:p>
            <a:pPr marL="0" marR="0" lvl="0" indent="0" algn="l" defTabSz="919163" rtl="0" eaLnBrk="1" fontAlgn="auto" latinLnBrk="0" hangingPunct="1">
              <a:lnSpc>
                <a:spcPct val="100000"/>
              </a:lnSpc>
              <a:spcBef>
                <a:spcPts val="0"/>
              </a:spcBef>
              <a:spcAft>
                <a:spcPts val="300"/>
              </a:spcAft>
              <a:buClr>
                <a:schemeClr val="accent2"/>
              </a:buClr>
              <a:buSzTx/>
              <a:buFont typeface="Arial" panose="020B0604020202020204" pitchFamily="34" charset="0"/>
              <a:buNone/>
              <a:tabLst>
                <a:tab pos="3497263" algn="l"/>
              </a:tabLst>
              <a:defRPr/>
            </a:pPr>
            <a:r>
              <a:rPr kumimoji="0" lang="en-GB" sz="2000" b="1" i="0" u="none" strike="noStrike" kern="1200" cap="none" spc="0" normalizeH="0" baseline="0" noProof="0">
                <a:ln>
                  <a:noFill/>
                </a:ln>
                <a:solidFill>
                  <a:srgbClr val="0070C0"/>
                </a:solidFill>
                <a:effectLst/>
                <a:uLnTx/>
                <a:uFillTx/>
                <a:latin typeface="Arial"/>
                <a:ea typeface="+mn-ea"/>
                <a:cs typeface="Arial"/>
              </a:rPr>
              <a:t>Overview of One Collective Aim and 4 System Priorities </a:t>
            </a:r>
            <a:r>
              <a:rPr kumimoji="0" lang="en-GB" sz="1600" b="1" i="0" u="none" strike="noStrike" kern="1200" cap="none" spc="0" normalizeH="0" baseline="0" noProof="0">
                <a:ln>
                  <a:noFill/>
                </a:ln>
                <a:solidFill>
                  <a:srgbClr val="ED8B00"/>
                </a:solidFill>
                <a:effectLst/>
                <a:uLnTx/>
                <a:uFillTx/>
                <a:latin typeface="Arial"/>
                <a:ea typeface="+mn-ea"/>
                <a:cs typeface="Arial"/>
              </a:rPr>
              <a:t>(EXAMPLE for discussion)</a:t>
            </a:r>
          </a:p>
        </p:txBody>
      </p:sp>
      <p:sp>
        <p:nvSpPr>
          <p:cNvPr id="4" name="Slide Number Placeholder 3">
            <a:extLst>
              <a:ext uri="{FF2B5EF4-FFF2-40B4-BE49-F238E27FC236}">
                <a16:creationId xmlns:a16="http://schemas.microsoft.com/office/drawing/2014/main" id="{0FCACF26-1E2F-4D02-B01C-D06623E88A9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srgbClr val="415563"/>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rgbClr val="415563"/>
              </a:solidFill>
              <a:effectLst/>
              <a:uLnTx/>
              <a:uFillTx/>
              <a:latin typeface="Arial" panose="020B0604020202020204" pitchFamily="34" charset="0"/>
              <a:ea typeface="+mn-ea"/>
              <a:cs typeface="Arial" panose="020B0604020202020204" pitchFamily="34" charset="0"/>
            </a:endParaRPr>
          </a:p>
        </p:txBody>
      </p:sp>
      <p:sp>
        <p:nvSpPr>
          <p:cNvPr id="5" name="Footer Placeholder 4">
            <a:extLst>
              <a:ext uri="{FF2B5EF4-FFF2-40B4-BE49-F238E27FC236}">
                <a16:creationId xmlns:a16="http://schemas.microsoft.com/office/drawing/2014/main" id="{98468DB1-05E3-4EFC-A8EC-D0C39F8CC71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415563"/>
                </a:solidFill>
                <a:effectLst/>
                <a:uLnTx/>
                <a:uFillTx/>
                <a:latin typeface="Arial" panose="020B0604020202020204" pitchFamily="34" charset="0"/>
                <a:ea typeface="+mn-ea"/>
                <a:cs typeface="Arial" panose="020B0604020202020204" pitchFamily="34" charset="0"/>
              </a:rPr>
              <a:t>Staffordshire and Stoke-on-Trent Integrated Care Board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415563"/>
                </a:solidFill>
                <a:effectLst/>
                <a:uLnTx/>
                <a:uFillTx/>
                <a:latin typeface="Arial" panose="020B0604020202020204" pitchFamily="34" charset="0"/>
                <a:ea typeface="+mn-ea"/>
                <a:cs typeface="Arial" panose="020B0604020202020204" pitchFamily="34" charset="0"/>
              </a:rPr>
              <a:t>
</a:t>
            </a:r>
          </a:p>
        </p:txBody>
      </p:sp>
      <p:graphicFrame>
        <p:nvGraphicFramePr>
          <p:cNvPr id="6" name="Table 6">
            <a:extLst>
              <a:ext uri="{FF2B5EF4-FFF2-40B4-BE49-F238E27FC236}">
                <a16:creationId xmlns:a16="http://schemas.microsoft.com/office/drawing/2014/main" id="{3039517E-DF7F-F919-F06A-FCA25E3CF9B0}"/>
              </a:ext>
            </a:extLst>
          </p:cNvPr>
          <p:cNvGraphicFramePr>
            <a:graphicFrameLocks noGrp="1"/>
          </p:cNvGraphicFramePr>
          <p:nvPr>
            <p:extLst>
              <p:ext uri="{D42A27DB-BD31-4B8C-83A1-F6EECF244321}">
                <p14:modId xmlns:p14="http://schemas.microsoft.com/office/powerpoint/2010/main" val="3467956186"/>
              </p:ext>
            </p:extLst>
          </p:nvPr>
        </p:nvGraphicFramePr>
        <p:xfrm>
          <a:off x="334963" y="1724033"/>
          <a:ext cx="11520000" cy="3606120"/>
        </p:xfrm>
        <a:graphic>
          <a:graphicData uri="http://schemas.openxmlformats.org/drawingml/2006/table">
            <a:tbl>
              <a:tblPr firstRow="1" bandRow="1">
                <a:tableStyleId>{5C22544A-7EE6-4342-B048-85BDC9FD1C3A}</a:tableStyleId>
              </a:tblPr>
              <a:tblGrid>
                <a:gridCol w="3037804">
                  <a:extLst>
                    <a:ext uri="{9D8B030D-6E8A-4147-A177-3AD203B41FA5}">
                      <a16:colId xmlns:a16="http://schemas.microsoft.com/office/drawing/2014/main" val="3289125185"/>
                    </a:ext>
                  </a:extLst>
                </a:gridCol>
                <a:gridCol w="832447">
                  <a:extLst>
                    <a:ext uri="{9D8B030D-6E8A-4147-A177-3AD203B41FA5}">
                      <a16:colId xmlns:a16="http://schemas.microsoft.com/office/drawing/2014/main" val="682524303"/>
                    </a:ext>
                  </a:extLst>
                </a:gridCol>
                <a:gridCol w="7649749">
                  <a:extLst>
                    <a:ext uri="{9D8B030D-6E8A-4147-A177-3AD203B41FA5}">
                      <a16:colId xmlns:a16="http://schemas.microsoft.com/office/drawing/2014/main" val="3360601125"/>
                    </a:ext>
                  </a:extLst>
                </a:gridCol>
              </a:tblGrid>
              <a:tr h="345584">
                <a:tc>
                  <a:txBody>
                    <a:bodyPr/>
                    <a:lstStyle/>
                    <a:p>
                      <a:pPr>
                        <a:lnSpc>
                          <a:spcPct val="100000"/>
                        </a:lnSpc>
                        <a:spcBef>
                          <a:spcPts val="300"/>
                        </a:spcBef>
                        <a:spcAft>
                          <a:spcPts val="300"/>
                        </a:spcAft>
                      </a:pPr>
                      <a:r>
                        <a:rPr lang="en-GB" sz="1400">
                          <a:solidFill>
                            <a:schemeClr val="bg1"/>
                          </a:solidFill>
                          <a:latin typeface="+mn-lt"/>
                          <a:cs typeface="Calibri" panose="020F0502020204030204" pitchFamily="34" charset="0"/>
                        </a:rPr>
                        <a:t>System Priority</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300"/>
                        </a:spcBef>
                        <a:spcAft>
                          <a:spcPts val="300"/>
                        </a:spcAft>
                      </a:pPr>
                      <a:r>
                        <a:rPr lang="en-GB" sz="900">
                          <a:latin typeface="+mn-lt"/>
                          <a:cs typeface="Calibri" panose="020F0502020204030204" pitchFamily="34" charset="0"/>
                        </a:rPr>
                        <a:t>OVERALL RAG STATUS</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Bef>
                          <a:spcPts val="300"/>
                        </a:spcBef>
                        <a:spcAft>
                          <a:spcPts val="300"/>
                        </a:spcAft>
                      </a:pPr>
                      <a:r>
                        <a:rPr lang="en-GB" sz="1200">
                          <a:latin typeface="+mn-lt"/>
                          <a:cs typeface="Calibri" panose="020F0502020204030204" pitchFamily="34" charset="0"/>
                        </a:rPr>
                        <a:t>WHAT’S DRIVING THE RAG STATUS? </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2457506"/>
                  </a:ext>
                </a:extLst>
              </a:tr>
              <a:tr h="695358">
                <a:tc>
                  <a:txBody>
                    <a:bodyPr/>
                    <a:lstStyle/>
                    <a:p>
                      <a:pPr>
                        <a:lnSpc>
                          <a:spcPct val="100000"/>
                        </a:lnSpc>
                        <a:spcBef>
                          <a:spcPts val="300"/>
                        </a:spcBef>
                        <a:spcAft>
                          <a:spcPts val="300"/>
                        </a:spcAft>
                      </a:pPr>
                      <a:r>
                        <a:rPr lang="en-GB" sz="1200" b="1">
                          <a:solidFill>
                            <a:schemeClr val="accent1"/>
                          </a:solidFill>
                          <a:latin typeface="+mn-lt"/>
                          <a:cs typeface="Arial" panose="020B0604020202020204" pitchFamily="34" charset="0"/>
                        </a:rPr>
                        <a:t>1. Urgent &amp; Emergency Care</a:t>
                      </a:r>
                    </a:p>
                    <a:p>
                      <a:pPr>
                        <a:lnSpc>
                          <a:spcPct val="100000"/>
                        </a:lnSpc>
                        <a:spcBef>
                          <a:spcPts val="300"/>
                        </a:spcBef>
                        <a:spcAft>
                          <a:spcPts val="300"/>
                        </a:spcAft>
                      </a:pPr>
                      <a:r>
                        <a:rPr lang="en-GB" sz="1200" b="1" i="0" u="none" strike="noStrike">
                          <a:solidFill>
                            <a:schemeClr val="dk1"/>
                          </a:solidFill>
                          <a:effectLst/>
                          <a:latin typeface="+mn-lt"/>
                          <a:ea typeface="+mn-ea"/>
                          <a:cs typeface="Arial" panose="020B0604020202020204" pitchFamily="34" charset="0"/>
                        </a:rPr>
                        <a:t>Focus on prevention, hospital avoidance and appropriate and timely discharge</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rtl="0" eaLnBrk="1" fontAlgn="auto" latinLnBrk="0" hangingPunct="1">
                        <a:lnSpc>
                          <a:spcPct val="100000"/>
                        </a:lnSpc>
                        <a:spcBef>
                          <a:spcPts val="300"/>
                        </a:spcBef>
                        <a:spcAft>
                          <a:spcPts val="300"/>
                        </a:spcAft>
                        <a:buClrTx/>
                        <a:buSzTx/>
                        <a:buFont typeface="Arial" panose="020B0604020202020204" pitchFamily="34" charset="0"/>
                        <a:buNone/>
                      </a:pPr>
                      <a:r>
                        <a:rPr lang="en-GB" sz="1200" b="0" i="0" u="none" strike="noStrike">
                          <a:solidFill>
                            <a:schemeClr val="dk1"/>
                          </a:solidFill>
                          <a:effectLst/>
                          <a:latin typeface="+mn-lt"/>
                          <a:ea typeface="+mn-ea"/>
                          <a:cs typeface="Calibri" panose="020F0502020204030204" pitchFamily="34" charset="0"/>
                        </a:rPr>
                        <a:t>TBC</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rtl="0" fontAlgn="base">
                        <a:lnSpc>
                          <a:spcPct val="100000"/>
                        </a:lnSpc>
                        <a:spcBef>
                          <a:spcPts val="300"/>
                        </a:spcBef>
                        <a:spcAft>
                          <a:spcPts val="300"/>
                        </a:spcAft>
                        <a:buClr>
                          <a:schemeClr val="accent1"/>
                        </a:buClr>
                        <a:buFont typeface="Arial" panose="020B0604020202020204" pitchFamily="34" charset="0"/>
                        <a:buChar char="•"/>
                      </a:pPr>
                      <a:r>
                        <a:rPr lang="en-GB" sz="1200" b="0" i="0" u="none" strike="noStrike" kern="1200">
                          <a:solidFill>
                            <a:schemeClr val="dk1"/>
                          </a:solidFill>
                          <a:effectLst/>
                          <a:latin typeface="+mn-lt"/>
                          <a:ea typeface="+mn-ea"/>
                          <a:cs typeface="+mn-cs"/>
                        </a:rPr>
                        <a:t>There are two key national metrics for UEC and they are both (2/2) performing below plan/target: 4 hour A&amp;E waits and bed occupancy. </a:t>
                      </a:r>
                      <a:r>
                        <a:rPr lang="en-GB" sz="1200" b="1" i="0" u="none" strike="noStrike" kern="1200">
                          <a:solidFill>
                            <a:schemeClr val="accent1"/>
                          </a:solidFill>
                          <a:effectLst/>
                          <a:latin typeface="+mn-lt"/>
                          <a:ea typeface="+mn-ea"/>
                          <a:cs typeface="+mn-cs"/>
                        </a:rPr>
                        <a:t>If we applied the methodology below, this would result in a RAG status of RED </a:t>
                      </a:r>
                      <a:endParaRPr lang="en-GB" sz="1200" b="1" i="0" u="none" strike="noStrike" kern="1200">
                        <a:solidFill>
                          <a:schemeClr val="dk1"/>
                        </a:solidFill>
                        <a:effectLst/>
                        <a:latin typeface="+mn-lt"/>
                        <a:ea typeface="+mn-ea"/>
                        <a:cs typeface="+mn-cs"/>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9492000"/>
                  </a:ext>
                </a:extLst>
              </a:tr>
              <a:tr h="512867">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200" b="1">
                          <a:solidFill>
                            <a:schemeClr val="accent1"/>
                          </a:solidFill>
                          <a:latin typeface="+mn-lt"/>
                          <a:cs typeface="Arial" panose="020B0604020202020204" pitchFamily="34" charset="0"/>
                        </a:rPr>
                        <a:t>2. Tackle Backlog (Planned Care)</a:t>
                      </a:r>
                    </a:p>
                    <a:p>
                      <a:pPr marL="0" marR="0" lvl="0" indent="0" algn="l" defTabSz="914400" rtl="0" eaLnBrk="1" fontAlgn="auto" latinLnBrk="0" hangingPunct="1">
                        <a:lnSpc>
                          <a:spcPct val="100000"/>
                        </a:lnSpc>
                        <a:spcBef>
                          <a:spcPts val="300"/>
                        </a:spcBef>
                        <a:spcAft>
                          <a:spcPts val="300"/>
                        </a:spcAft>
                        <a:buClrTx/>
                        <a:buSzTx/>
                        <a:buFontTx/>
                        <a:buNone/>
                        <a:tabLst/>
                        <a:defRPr/>
                      </a:pPr>
                      <a:r>
                        <a:rPr lang="en-GB" sz="1200" b="1">
                          <a:latin typeface="+mn-lt"/>
                          <a:cs typeface="Arial" panose="020B0604020202020204" pitchFamily="34" charset="0"/>
                        </a:rPr>
                        <a:t>Backlog reduction</a:t>
                      </a:r>
                      <a:endParaRPr lang="en-GB" sz="1200">
                        <a:solidFill>
                          <a:schemeClr val="tx1"/>
                        </a:solidFill>
                        <a:latin typeface="+mn-lt"/>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ctr">
                        <a:lnSpc>
                          <a:spcPct val="100000"/>
                        </a:lnSpc>
                        <a:spcBef>
                          <a:spcPts val="300"/>
                        </a:spcBef>
                        <a:spcAft>
                          <a:spcPts val="300"/>
                        </a:spcAft>
                        <a:buFont typeface="Arial" panose="020B0604020202020204" pitchFamily="34" charset="0"/>
                        <a:buNone/>
                      </a:pPr>
                      <a:r>
                        <a:rPr lang="en-GB" sz="1200">
                          <a:latin typeface="+mn-lt"/>
                          <a:cs typeface="Calibri" panose="020F0502020204030204" pitchFamily="34" charset="0"/>
                        </a:rPr>
                        <a:t>TBC</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563" marR="0" lvl="0" indent="-182563"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b="0" i="0" kern="1200">
                          <a:solidFill>
                            <a:schemeClr val="dk1"/>
                          </a:solidFill>
                          <a:effectLst/>
                          <a:latin typeface="+mn-lt"/>
                          <a:ea typeface="+mn-ea"/>
                          <a:cs typeface="+mn-cs"/>
                        </a:rPr>
                        <a:t>There are 6 key national metrics for Planned Care and 2/6 are performing below plan/target: 65 week waits and theatre utilisation performance. </a:t>
                      </a:r>
                      <a:r>
                        <a:rPr lang="en-GB" sz="1200" b="1" i="0" u="none" strike="noStrike" kern="1200">
                          <a:solidFill>
                            <a:schemeClr val="accent1"/>
                          </a:solidFill>
                          <a:effectLst/>
                          <a:latin typeface="+mn-lt"/>
                          <a:ea typeface="+mn-ea"/>
                          <a:cs typeface="+mn-cs"/>
                        </a:rPr>
                        <a:t>If we applied the methodology below, this would result in a RAG status of RED </a:t>
                      </a:r>
                      <a:endParaRPr lang="en-GB" sz="1200">
                        <a:latin typeface="+mn-lt"/>
                        <a:cs typeface="Calibri"/>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3975098"/>
                  </a:ext>
                </a:extLst>
              </a:tr>
              <a:tr h="877850">
                <a:tc>
                  <a:txBody>
                    <a:bodyPr/>
                    <a:lstStyle/>
                    <a:p>
                      <a:pPr>
                        <a:lnSpc>
                          <a:spcPct val="100000"/>
                        </a:lnSpc>
                        <a:spcBef>
                          <a:spcPts val="300"/>
                        </a:spcBef>
                        <a:spcAft>
                          <a:spcPts val="300"/>
                        </a:spcAft>
                      </a:pPr>
                      <a:r>
                        <a:rPr lang="en-GB" sz="1200" b="1">
                          <a:solidFill>
                            <a:schemeClr val="accent1"/>
                          </a:solidFill>
                          <a:latin typeface="Arial" panose="020B0604020202020204" pitchFamily="34" charset="0"/>
                          <a:cs typeface="Arial" panose="020B0604020202020204" pitchFamily="34" charset="0"/>
                        </a:rPr>
                        <a:t>3. General Practice</a:t>
                      </a:r>
                    </a:p>
                    <a:p>
                      <a:pPr marL="0" marR="0" lvl="0" indent="0" algn="l" defTabSz="914400" rtl="0" eaLnBrk="1" fontAlgn="auto" latinLnBrk="0" hangingPunct="1">
                        <a:lnSpc>
                          <a:spcPct val="100000"/>
                        </a:lnSpc>
                        <a:spcBef>
                          <a:spcPts val="300"/>
                        </a:spcBef>
                        <a:spcAft>
                          <a:spcPts val="300"/>
                        </a:spcAft>
                        <a:buClrTx/>
                        <a:buSzTx/>
                        <a:buFontTx/>
                        <a:buNone/>
                        <a:tabLst/>
                        <a:defRPr/>
                      </a:pPr>
                      <a:r>
                        <a:rPr lang="en-GB" sz="1200" b="1">
                          <a:solidFill>
                            <a:schemeClr val="tx1"/>
                          </a:solidFill>
                          <a:latin typeface="Arial" panose="020B0604020202020204" pitchFamily="34" charset="0"/>
                          <a:cs typeface="Arial" panose="020B0604020202020204" pitchFamily="34" charset="0"/>
                        </a:rPr>
                        <a:t>Ensuring that residents have appropriate, timely and equitable access to services</a:t>
                      </a:r>
                      <a:endParaRPr lang="en-GB" sz="1200">
                        <a:latin typeface="Arial" panose="020B0604020202020204" pitchFamily="34" charset="0"/>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0000"/>
                        </a:lnSpc>
                        <a:spcBef>
                          <a:spcPts val="300"/>
                        </a:spcBef>
                        <a:spcAft>
                          <a:spcPts val="300"/>
                        </a:spcAft>
                        <a:buNone/>
                      </a:pPr>
                      <a:r>
                        <a:rPr lang="en-GB" sz="1200">
                          <a:solidFill>
                            <a:schemeClr val="tx1"/>
                          </a:solidFill>
                          <a:latin typeface="+mn-lt"/>
                          <a:cs typeface="Calibri" panose="020F0502020204030204" pitchFamily="34" charset="0"/>
                        </a:rPr>
                        <a:t>TBC</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563" marR="0" lvl="0" indent="-182563"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b="0" i="0" kern="1200">
                          <a:solidFill>
                            <a:schemeClr val="dk1"/>
                          </a:solidFill>
                          <a:effectLst/>
                          <a:latin typeface="+mn-lt"/>
                          <a:ea typeface="+mn-ea"/>
                          <a:cs typeface="+mn-cs"/>
                        </a:rPr>
                        <a:t>There are 6 key national metrics for Primary Care and 2/6 are performing below plan/target: ARRS roles and Dental Recovery. </a:t>
                      </a:r>
                      <a:r>
                        <a:rPr lang="en-GB" sz="1200" b="1" i="0" u="none" strike="noStrike" kern="1200">
                          <a:solidFill>
                            <a:schemeClr val="accent1"/>
                          </a:solidFill>
                          <a:effectLst/>
                          <a:latin typeface="+mn-lt"/>
                          <a:ea typeface="+mn-ea"/>
                          <a:cs typeface="+mn-cs"/>
                        </a:rPr>
                        <a:t>If we applied the methodology below, this would result in a RAG status of RED </a:t>
                      </a:r>
                    </a:p>
                    <a:p>
                      <a:pPr marL="182563" indent="-182563">
                        <a:lnSpc>
                          <a:spcPct val="100000"/>
                        </a:lnSpc>
                        <a:spcBef>
                          <a:spcPts val="300"/>
                        </a:spcBef>
                        <a:spcAft>
                          <a:spcPts val="300"/>
                        </a:spcAft>
                        <a:buClr>
                          <a:schemeClr val="accent1"/>
                        </a:buClr>
                        <a:buFont typeface="Arial" panose="020B0604020202020204" pitchFamily="34" charset="0"/>
                        <a:buChar char="•"/>
                      </a:pPr>
                      <a:endParaRPr lang="en-GB" sz="1200">
                        <a:latin typeface="+mn-lt"/>
                        <a:cs typeface="Calibri"/>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63144701"/>
                  </a:ext>
                </a:extLst>
              </a:tr>
              <a:tr h="1060341">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200" b="1">
                          <a:solidFill>
                            <a:schemeClr val="accent1"/>
                          </a:solidFill>
                          <a:latin typeface="Arial" panose="020B0604020202020204" pitchFamily="34" charset="0"/>
                          <a:cs typeface="Arial" panose="020B0604020202020204" pitchFamily="34" charset="0"/>
                        </a:rPr>
                        <a:t>4. Complex Individuals</a:t>
                      </a:r>
                    </a:p>
                    <a:p>
                      <a:pPr marL="0" marR="0" lvl="0" indent="0" algn="l" defTabSz="914400" rtl="0" eaLnBrk="1" fontAlgn="auto" latinLnBrk="0" hangingPunct="1">
                        <a:lnSpc>
                          <a:spcPct val="100000"/>
                        </a:lnSpc>
                        <a:spcBef>
                          <a:spcPts val="300"/>
                        </a:spcBef>
                        <a:spcAft>
                          <a:spcPts val="300"/>
                        </a:spcAft>
                        <a:buClrTx/>
                        <a:buSzTx/>
                        <a:buFontTx/>
                        <a:buNone/>
                        <a:tabLst/>
                        <a:defRPr/>
                      </a:pPr>
                      <a:r>
                        <a:rPr lang="en-GB" sz="1200" b="1">
                          <a:solidFill>
                            <a:schemeClr val="tx1"/>
                          </a:solidFill>
                          <a:latin typeface="Arial" panose="020B0604020202020204" pitchFamily="34" charset="0"/>
                          <a:cs typeface="Arial" panose="020B0604020202020204" pitchFamily="34" charset="0"/>
                        </a:rPr>
                        <a:t>Improving access to high quality and cost effective care for people with complex needs, which requires multi-agency management</a:t>
                      </a:r>
                      <a:endParaRPr lang="en-GB" sz="1200">
                        <a:latin typeface="Arial" panose="020B0604020202020204" pitchFamily="34" charset="0"/>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ctr">
                        <a:lnSpc>
                          <a:spcPct val="100000"/>
                        </a:lnSpc>
                        <a:spcBef>
                          <a:spcPts val="300"/>
                        </a:spcBef>
                        <a:spcAft>
                          <a:spcPts val="300"/>
                        </a:spcAft>
                        <a:buFont typeface="Arial" panose="020B0604020202020204" pitchFamily="34" charset="0"/>
                        <a:buNone/>
                      </a:pPr>
                      <a:r>
                        <a:rPr lang="en-GB" sz="1200">
                          <a:solidFill>
                            <a:schemeClr val="tx1"/>
                          </a:solidFill>
                          <a:latin typeface="+mn-lt"/>
                          <a:cs typeface="Calibri" panose="020F0502020204030204" pitchFamily="34" charset="0"/>
                        </a:rPr>
                        <a:t>TBC</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563" marR="0" lvl="0" indent="-182563"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b="0" i="0" kern="1200">
                          <a:solidFill>
                            <a:schemeClr val="dk1"/>
                          </a:solidFill>
                          <a:effectLst/>
                          <a:latin typeface="+mn-lt"/>
                          <a:ea typeface="+mn-ea"/>
                          <a:cs typeface="+mn-cs"/>
                        </a:rPr>
                        <a:t>There are 8 key national metrics which are aligned to Complex Patients. 2/8 are performing below plan/target: CYP Community Mental Health Access and recovery of dementia diagnosis rates. </a:t>
                      </a:r>
                      <a:r>
                        <a:rPr lang="en-GB" sz="1200">
                          <a:solidFill>
                            <a:schemeClr val="tx1"/>
                          </a:solidFill>
                          <a:latin typeface="+mn-lt"/>
                        </a:rPr>
                        <a:t>This cohort of patients form a key focus of the system recovery plan.  </a:t>
                      </a:r>
                      <a:r>
                        <a:rPr lang="en-GB" sz="1200" b="1" i="0" u="none" strike="noStrike" kern="1200">
                          <a:solidFill>
                            <a:schemeClr val="accent1"/>
                          </a:solidFill>
                          <a:effectLst/>
                          <a:latin typeface="+mn-lt"/>
                          <a:ea typeface="+mn-ea"/>
                          <a:cs typeface="+mn-cs"/>
                        </a:rPr>
                        <a:t>If we applied the methodology below, this would result in a RAG status of RED </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4453389"/>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94867831"/>
              </p:ext>
            </p:extLst>
          </p:nvPr>
        </p:nvGraphicFramePr>
        <p:xfrm>
          <a:off x="335398" y="488400"/>
          <a:ext cx="11520000" cy="1099890"/>
        </p:xfrm>
        <a:graphic>
          <a:graphicData uri="http://schemas.openxmlformats.org/drawingml/2006/table">
            <a:tbl>
              <a:tblPr firstRow="1" bandRow="1">
                <a:tableStyleId>{5C22544A-7EE6-4342-B048-85BDC9FD1C3A}</a:tableStyleId>
              </a:tblPr>
              <a:tblGrid>
                <a:gridCol w="3037805">
                  <a:extLst>
                    <a:ext uri="{9D8B030D-6E8A-4147-A177-3AD203B41FA5}">
                      <a16:colId xmlns:a16="http://schemas.microsoft.com/office/drawing/2014/main" val="4107823420"/>
                    </a:ext>
                  </a:extLst>
                </a:gridCol>
                <a:gridCol w="832446">
                  <a:extLst>
                    <a:ext uri="{9D8B030D-6E8A-4147-A177-3AD203B41FA5}">
                      <a16:colId xmlns:a16="http://schemas.microsoft.com/office/drawing/2014/main" val="297223736"/>
                    </a:ext>
                  </a:extLst>
                </a:gridCol>
                <a:gridCol w="7649749">
                  <a:extLst>
                    <a:ext uri="{9D8B030D-6E8A-4147-A177-3AD203B41FA5}">
                      <a16:colId xmlns:a16="http://schemas.microsoft.com/office/drawing/2014/main" val="120981362"/>
                    </a:ext>
                  </a:extLst>
                </a:gridCol>
              </a:tblGrid>
              <a:tr h="403050">
                <a:tc>
                  <a:txBody>
                    <a:bodyPr/>
                    <a:lstStyle/>
                    <a:p>
                      <a:r>
                        <a:rPr lang="en-GB" sz="1400">
                          <a:solidFill>
                            <a:schemeClr val="bg1"/>
                          </a:solidFill>
                          <a:latin typeface="+mn-lt"/>
                          <a:cs typeface="Calibri" panose="020F0502020204030204" pitchFamily="34" charset="0"/>
                        </a:rPr>
                        <a:t>One Collective Aim</a:t>
                      </a:r>
                    </a:p>
                  </a:txBody>
                  <a:tcPr marL="36000" marR="36000" marT="36000" marB="36000" anchor="ctr">
                    <a:lnB w="12700" cap="flat" cmpd="sng" algn="ctr">
                      <a:solidFill>
                        <a:schemeClr val="tx1"/>
                      </a:solidFill>
                      <a:prstDash val="solid"/>
                      <a:round/>
                      <a:headEnd type="none" w="med" len="med"/>
                      <a:tailEnd type="none" w="med" len="med"/>
                    </a:lnB>
                  </a:tcPr>
                </a:tc>
                <a:tc>
                  <a:txBody>
                    <a:bodyPr/>
                    <a:lstStyle/>
                    <a:p>
                      <a:pPr algn="ctr"/>
                      <a:r>
                        <a:rPr lang="en-GB" sz="900">
                          <a:latin typeface="+mn-lt"/>
                          <a:cs typeface="Calibri" panose="020F0502020204030204" pitchFamily="34" charset="0"/>
                        </a:rPr>
                        <a:t>OVERALL RAG STATUS</a:t>
                      </a:r>
                    </a:p>
                  </a:txBody>
                  <a:tcPr marL="36000" marR="36000" marT="36000" marB="36000">
                    <a:lnB w="12700" cap="flat" cmpd="sng" algn="ctr">
                      <a:solidFill>
                        <a:schemeClr val="tx1"/>
                      </a:solidFill>
                      <a:prstDash val="solid"/>
                      <a:round/>
                      <a:headEnd type="none" w="med" len="med"/>
                      <a:tailEnd type="none" w="med" len="med"/>
                    </a:lnB>
                  </a:tcPr>
                </a:tc>
                <a:tc>
                  <a:txBody>
                    <a:bodyPr/>
                    <a:lstStyle/>
                    <a:p>
                      <a:r>
                        <a:rPr lang="en-GB" sz="1200">
                          <a:latin typeface="+mn-lt"/>
                          <a:cs typeface="Calibri" panose="020F0502020204030204" pitchFamily="34" charset="0"/>
                        </a:rPr>
                        <a:t>WHAT’S DRIVING THE RAG STATUS? </a:t>
                      </a:r>
                    </a:p>
                  </a:txBody>
                  <a:tcPr marL="36000" marR="36000" marT="36000" marB="3600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0886303"/>
                  </a:ext>
                </a:extLst>
              </a:tr>
              <a:tr h="568950">
                <a:tc>
                  <a:txBody>
                    <a:bodyPr/>
                    <a:lstStyle/>
                    <a:p>
                      <a:pPr>
                        <a:spcBef>
                          <a:spcPts val="300"/>
                        </a:spcBef>
                        <a:spcAft>
                          <a:spcPts val="300"/>
                        </a:spcAft>
                      </a:pPr>
                      <a:r>
                        <a:rPr lang="en-GB" sz="1200" b="1">
                          <a:solidFill>
                            <a:schemeClr val="accent1"/>
                          </a:solidFill>
                          <a:latin typeface="+mn-lt"/>
                          <a:cs typeface="Calibri" panose="020F0502020204030204" pitchFamily="34" charset="0"/>
                        </a:rPr>
                        <a:t>Reduce the number of Category 2 and 3 ambulance calls</a:t>
                      </a:r>
                    </a:p>
                    <a:p>
                      <a:pPr marL="0" marR="0" lvl="0" indent="0" algn="l" defTabSz="914400" rtl="0" eaLnBrk="1" fontAlgn="auto" latinLnBrk="0" hangingPunct="1">
                        <a:lnSpc>
                          <a:spcPct val="100000"/>
                        </a:lnSpc>
                        <a:spcBef>
                          <a:spcPts val="300"/>
                        </a:spcBef>
                        <a:spcAft>
                          <a:spcPts val="300"/>
                        </a:spcAft>
                        <a:buClrTx/>
                        <a:buSzTx/>
                        <a:buFontTx/>
                        <a:buNone/>
                        <a:tabLst/>
                        <a:defRPr/>
                      </a:pPr>
                      <a:endParaRPr lang="en-GB" sz="1200" b="1" i="0" u="none" strike="noStrike">
                        <a:solidFill>
                          <a:schemeClr val="dk1"/>
                        </a:solidFill>
                        <a:effectLst/>
                        <a:latin typeface="+mn-lt"/>
                        <a:ea typeface="+mn-ea"/>
                        <a:cs typeface="Calibri" panose="020F050202020403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rtl="0" eaLnBrk="1" fontAlgn="auto" latinLnBrk="0" hangingPunct="1">
                        <a:lnSpc>
                          <a:spcPct val="100000"/>
                        </a:lnSpc>
                        <a:spcBef>
                          <a:spcPts val="300"/>
                        </a:spcBef>
                        <a:spcAft>
                          <a:spcPts val="300"/>
                        </a:spcAft>
                        <a:buClrTx/>
                        <a:buSzTx/>
                        <a:buFont typeface="Arial" panose="020B0604020202020204" pitchFamily="34" charset="0"/>
                        <a:buNone/>
                      </a:pPr>
                      <a:r>
                        <a:rPr lang="en-GB" sz="1200" b="0" i="0" u="none" strike="noStrike">
                          <a:solidFill>
                            <a:schemeClr val="dk1"/>
                          </a:solidFill>
                          <a:effectLst/>
                          <a:latin typeface="+mn-lt"/>
                          <a:ea typeface="+mn-ea"/>
                          <a:cs typeface="Calibri" panose="020F0502020204030204" pitchFamily="34" charset="0"/>
                        </a:rPr>
                        <a:t>Red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171450" marR="0" lvl="0" indent="-171450"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b="0" i="0" kern="1200">
                          <a:solidFill>
                            <a:schemeClr val="dk1"/>
                          </a:solidFill>
                          <a:effectLst/>
                          <a:latin typeface="+mn-lt"/>
                          <a:ea typeface="+mn-ea"/>
                          <a:cs typeface="+mn-cs"/>
                        </a:rPr>
                        <a:t>Category 2 calls show an 8% increase on the previous month whilst Category 3 calls are not only up on the previous month but are also up by 18.5% on the same month last year, </a:t>
                      </a:r>
                    </a:p>
                    <a:p>
                      <a:pPr marL="171450" marR="0" lvl="0" indent="-171450"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b="0" i="0" kern="1200">
                          <a:solidFill>
                            <a:schemeClr val="dk1"/>
                          </a:solidFill>
                          <a:effectLst/>
                          <a:latin typeface="+mn-lt"/>
                          <a:ea typeface="+mn-ea"/>
                          <a:cs typeface="+mn-cs"/>
                        </a:rPr>
                        <a:t>A contrasting position to the aim of reducing Category 2 and 3 ambulance calls.</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1981552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802396048"/>
              </p:ext>
            </p:extLst>
          </p:nvPr>
        </p:nvGraphicFramePr>
        <p:xfrm>
          <a:off x="334963" y="5511237"/>
          <a:ext cx="11639523" cy="707390"/>
        </p:xfrm>
        <a:graphic>
          <a:graphicData uri="http://schemas.openxmlformats.org/drawingml/2006/table">
            <a:tbl>
              <a:tblPr firstRow="1">
                <a:tableStyleId>{5C22544A-7EE6-4342-B048-85BDC9FD1C3A}</a:tableStyleId>
              </a:tblPr>
              <a:tblGrid>
                <a:gridCol w="11639523">
                  <a:extLst>
                    <a:ext uri="{9D8B030D-6E8A-4147-A177-3AD203B41FA5}">
                      <a16:colId xmlns:a16="http://schemas.microsoft.com/office/drawing/2014/main" val="1018428930"/>
                    </a:ext>
                  </a:extLst>
                </a:gridCol>
              </a:tblGrid>
              <a:tr h="361799">
                <a:tc>
                  <a:txBody>
                    <a:bodyPr/>
                    <a:lstStyle/>
                    <a:p>
                      <a:pPr algn="ctr" fontAlgn="b"/>
                      <a:r>
                        <a:rPr lang="en-GB" sz="1600" b="1" u="none" strike="noStrike">
                          <a:solidFill>
                            <a:schemeClr val="bg1"/>
                          </a:solidFill>
                          <a:effectLst/>
                        </a:rPr>
                        <a:t>**PROPOSED METHODOLOGY </a:t>
                      </a:r>
                      <a:r>
                        <a:rPr lang="en-GB" sz="1600" b="1" u="sng" strike="noStrike">
                          <a:solidFill>
                            <a:schemeClr val="bg1"/>
                          </a:solidFill>
                          <a:effectLst/>
                        </a:rPr>
                        <a:t>for discussion </a:t>
                      </a:r>
                      <a:r>
                        <a:rPr lang="en-GB" sz="1600" b="1" u="none" strike="noStrike">
                          <a:solidFill>
                            <a:schemeClr val="bg1"/>
                          </a:solidFill>
                          <a:effectLst/>
                        </a:rPr>
                        <a:t>at SPG</a:t>
                      </a:r>
                    </a:p>
                    <a:p>
                      <a:pPr algn="ctr" fontAlgn="b"/>
                      <a:r>
                        <a:rPr lang="en-GB" sz="1600" b="1" u="none" strike="noStrike">
                          <a:solidFill>
                            <a:srgbClr val="ED8B00"/>
                          </a:solidFill>
                          <a:effectLst/>
                        </a:rPr>
                        <a:t>Any national metric rated </a:t>
                      </a:r>
                      <a:r>
                        <a:rPr lang="en-GB" sz="1600" b="1" u="none" strike="noStrike">
                          <a:solidFill>
                            <a:srgbClr val="FF0000"/>
                          </a:solidFill>
                          <a:effectLst/>
                        </a:rPr>
                        <a:t>RED</a:t>
                      </a:r>
                      <a:r>
                        <a:rPr lang="en-GB" sz="1600" b="1" u="none" strike="noStrike">
                          <a:solidFill>
                            <a:srgbClr val="ED8B00"/>
                          </a:solidFill>
                          <a:effectLst/>
                        </a:rPr>
                        <a:t> defines the overall rating for the system priority </a:t>
                      </a:r>
                    </a:p>
                    <a:p>
                      <a:pPr algn="ctr" fontAlgn="b"/>
                      <a:r>
                        <a:rPr lang="en-GB" sz="1400" b="1" u="none" strike="noStrike">
                          <a:solidFill>
                            <a:schemeClr val="bg1"/>
                          </a:solidFill>
                          <a:effectLst/>
                        </a:rPr>
                        <a:t>(see next slide for detail)</a:t>
                      </a:r>
                      <a:endParaRPr lang="en-GB" sz="1400" b="1" i="0" u="none" strike="noStrike">
                        <a:solidFill>
                          <a:schemeClr val="bg1"/>
                        </a:solidFill>
                        <a:effectLst/>
                        <a:latin typeface="Arial" panose="020B0604020202020204" pitchFamily="34" charset="0"/>
                      </a:endParaRPr>
                    </a:p>
                  </a:txBody>
                  <a:tcPr marL="6350" marR="6350" marT="6350" marB="0" anchor="b">
                    <a:solidFill>
                      <a:srgbClr val="002060"/>
                    </a:solidFill>
                  </a:tcPr>
                </a:tc>
                <a:extLst>
                  <a:ext uri="{0D108BD9-81ED-4DB2-BD59-A6C34878D82A}">
                    <a16:rowId xmlns:a16="http://schemas.microsoft.com/office/drawing/2014/main" val="2253782815"/>
                  </a:ext>
                </a:extLst>
              </a:tr>
            </a:tbl>
          </a:graphicData>
        </a:graphic>
      </p:graphicFrame>
    </p:spTree>
    <p:extLst>
      <p:ext uri="{BB962C8B-B14F-4D97-AF65-F5344CB8AC3E}">
        <p14:creationId xmlns:p14="http://schemas.microsoft.com/office/powerpoint/2010/main" val="26370937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316CC471-9580-BD10-703C-8D465D418368}"/>
              </a:ext>
            </a:extLst>
          </p:cNvPr>
          <p:cNvSpPr>
            <a:spLocks noGrp="1"/>
          </p:cNvSpPr>
          <p:nvPr>
            <p:ph type="title"/>
          </p:nvPr>
        </p:nvSpPr>
        <p:spPr>
          <a:xfrm>
            <a:off x="358673" y="152069"/>
            <a:ext cx="11520000" cy="360000"/>
          </a:xfrm>
        </p:spPr>
        <p:txBody>
          <a:bodyPr anchor="t">
            <a:noAutofit/>
          </a:bodyPr>
          <a:lstStyle/>
          <a:p>
            <a:r>
              <a:rPr lang="en-GB" sz="2400" b="1">
                <a:solidFill>
                  <a:schemeClr val="accent1"/>
                </a:solidFill>
              </a:rPr>
              <a:t>Efficiency programme summary</a:t>
            </a:r>
          </a:p>
        </p:txBody>
      </p:sp>
      <p:sp>
        <p:nvSpPr>
          <p:cNvPr id="19" name="TextBox 18">
            <a:extLst>
              <a:ext uri="{FF2B5EF4-FFF2-40B4-BE49-F238E27FC236}">
                <a16:creationId xmlns:a16="http://schemas.microsoft.com/office/drawing/2014/main" id="{404377AE-A748-1176-2D7C-3EB1CAD751FE}"/>
              </a:ext>
            </a:extLst>
          </p:cNvPr>
          <p:cNvSpPr txBox="1"/>
          <p:nvPr/>
        </p:nvSpPr>
        <p:spPr>
          <a:xfrm>
            <a:off x="7321908" y="716153"/>
            <a:ext cx="2420856"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FFFFFF"/>
                </a:solidFill>
                <a:effectLst/>
                <a:uLnTx/>
                <a:uFillTx/>
                <a:latin typeface="Arial" panose="020B0604020202020204"/>
                <a:ea typeface="+mn-ea"/>
                <a:cs typeface="+mn-cs"/>
              </a:rPr>
              <a:t>Specific actions</a:t>
            </a:r>
          </a:p>
        </p:txBody>
      </p:sp>
      <p:sp>
        <p:nvSpPr>
          <p:cNvPr id="2" name="Slide Number Placeholder 3">
            <a:extLst>
              <a:ext uri="{FF2B5EF4-FFF2-40B4-BE49-F238E27FC236}">
                <a16:creationId xmlns:a16="http://schemas.microsoft.com/office/drawing/2014/main" id="{217BB2E1-70C6-4370-6C8F-122057B139A5}"/>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40</a:t>
            </a:fld>
            <a:endParaRPr lang="en-US">
              <a:latin typeface="Arial" panose="020B0604020202020204" pitchFamily="34" charset="0"/>
              <a:cs typeface="Arial" panose="020B0604020202020204" pitchFamily="34" charset="0"/>
            </a:endParaRPr>
          </a:p>
        </p:txBody>
      </p:sp>
      <p:sp>
        <p:nvSpPr>
          <p:cNvPr id="3" name="Footer Placeholder 4">
            <a:extLst>
              <a:ext uri="{FF2B5EF4-FFF2-40B4-BE49-F238E27FC236}">
                <a16:creationId xmlns:a16="http://schemas.microsoft.com/office/drawing/2014/main" id="{BBE9733F-9D4D-C13B-0290-BD3920EEB5AF}"/>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74DEB085-FBAE-272D-FA5B-ED5B79A70CC1}"/>
              </a:ext>
            </a:extLst>
          </p:cNvPr>
          <p:cNvSpPr txBox="1"/>
          <p:nvPr/>
        </p:nvSpPr>
        <p:spPr>
          <a:xfrm>
            <a:off x="526024" y="715279"/>
            <a:ext cx="10984382" cy="1877437"/>
          </a:xfrm>
          <a:prstGeom prst="rect">
            <a:avLst/>
          </a:prstGeom>
          <a:noFill/>
        </p:spPr>
        <p:txBody>
          <a:bodyPr wrap="square" rtlCol="0">
            <a:spAutoFit/>
          </a:bodyPr>
          <a:lstStyle/>
          <a:p>
            <a:pPr marL="171450" indent="-171450">
              <a:spcBef>
                <a:spcPts val="600"/>
              </a:spcBef>
              <a:spcAft>
                <a:spcPts val="600"/>
              </a:spcAft>
              <a:buClr>
                <a:schemeClr val="accent1"/>
              </a:buClr>
              <a:buFont typeface="Arial" panose="020B0604020202020204" pitchFamily="34" charset="0"/>
              <a:buChar char="•"/>
            </a:pPr>
            <a:r>
              <a:rPr lang="en-GB" sz="1600">
                <a:solidFill>
                  <a:schemeClr val="accent1"/>
                </a:solidFill>
              </a:rPr>
              <a:t>The system has delivered £44.5m of efficiency as of July 2023, 75% of plan, which is an 11% increase on last months delivery levels. </a:t>
            </a:r>
          </a:p>
          <a:p>
            <a:pPr marL="171450" indent="-171450">
              <a:spcBef>
                <a:spcPts val="600"/>
              </a:spcBef>
              <a:spcAft>
                <a:spcPts val="600"/>
              </a:spcAft>
              <a:buClr>
                <a:schemeClr val="accent1"/>
              </a:buClr>
              <a:buFont typeface="Arial" panose="020B0604020202020204" pitchFamily="34" charset="0"/>
              <a:buChar char="•"/>
            </a:pPr>
            <a:r>
              <a:rPr lang="en-GB" sz="1600"/>
              <a:t>Forecasts project the system will recover most of this position by year end, although there is a high level of  risk within this forecast due to the size of the efficiency target within the plan.</a:t>
            </a:r>
          </a:p>
          <a:p>
            <a:pPr marL="171450" indent="-171450">
              <a:spcBef>
                <a:spcPts val="600"/>
              </a:spcBef>
              <a:spcAft>
                <a:spcPts val="600"/>
              </a:spcAft>
              <a:buClr>
                <a:schemeClr val="accent1"/>
              </a:buClr>
              <a:buFont typeface="Arial" panose="020B0604020202020204" pitchFamily="34" charset="0"/>
              <a:buChar char="•"/>
            </a:pPr>
            <a:r>
              <a:rPr lang="en-GB" sz="1600"/>
              <a:t>Key issue is the slippage in programmes YTD has </a:t>
            </a:r>
            <a:r>
              <a:rPr lang="en-GB" sz="1600">
                <a:solidFill>
                  <a:schemeClr val="accent1"/>
                </a:solidFill>
              </a:rPr>
              <a:t>increased the unidentified forecast </a:t>
            </a:r>
            <a:r>
              <a:rPr lang="en-GB" sz="1600"/>
              <a:t>for which plans are required in order to deliver in year. </a:t>
            </a:r>
          </a:p>
        </p:txBody>
      </p:sp>
      <p:pic>
        <p:nvPicPr>
          <p:cNvPr id="5" name="Picture 4" descr="Month 4 efficiency performance">
            <a:extLst>
              <a:ext uri="{FF2B5EF4-FFF2-40B4-BE49-F238E27FC236}">
                <a16:creationId xmlns:a16="http://schemas.microsoft.com/office/drawing/2014/main" id="{CBE3A4EC-9FBC-C9D4-2BB8-CADCA2D036AE}"/>
              </a:ext>
            </a:extLst>
          </p:cNvPr>
          <p:cNvPicPr>
            <a:picLocks noChangeAspect="1"/>
          </p:cNvPicPr>
          <p:nvPr/>
        </p:nvPicPr>
        <p:blipFill>
          <a:blip r:embed="rId3"/>
          <a:stretch>
            <a:fillRect/>
          </a:stretch>
        </p:blipFill>
        <p:spPr>
          <a:xfrm>
            <a:off x="628894" y="2961689"/>
            <a:ext cx="4334200" cy="2836528"/>
          </a:xfrm>
          <a:prstGeom prst="rect">
            <a:avLst/>
          </a:prstGeom>
        </p:spPr>
      </p:pic>
      <p:pic>
        <p:nvPicPr>
          <p:cNvPr id="6" name="Picture 5">
            <a:extLst>
              <a:ext uri="{FF2B5EF4-FFF2-40B4-BE49-F238E27FC236}">
                <a16:creationId xmlns:a16="http://schemas.microsoft.com/office/drawing/2014/main" id="{92E3D0BA-191E-745D-4FBC-FC493840DC0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282148" y="2940724"/>
            <a:ext cx="6500376" cy="2836528"/>
          </a:xfrm>
          <a:prstGeom prst="rect">
            <a:avLst/>
          </a:prstGeom>
        </p:spPr>
      </p:pic>
    </p:spTree>
    <p:extLst>
      <p:ext uri="{BB962C8B-B14F-4D97-AF65-F5344CB8AC3E}">
        <p14:creationId xmlns:p14="http://schemas.microsoft.com/office/powerpoint/2010/main" val="15785839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316CC471-9580-BD10-703C-8D465D418368}"/>
              </a:ext>
            </a:extLst>
          </p:cNvPr>
          <p:cNvSpPr>
            <a:spLocks noGrp="1"/>
          </p:cNvSpPr>
          <p:nvPr>
            <p:ph type="title"/>
          </p:nvPr>
        </p:nvSpPr>
        <p:spPr>
          <a:xfrm>
            <a:off x="360000" y="36000"/>
            <a:ext cx="10515600" cy="360000"/>
          </a:xfrm>
        </p:spPr>
        <p:txBody>
          <a:bodyPr>
            <a:noAutofit/>
          </a:bodyPr>
          <a:lstStyle/>
          <a:p>
            <a:r>
              <a:rPr lang="en-GB" sz="2400" b="1">
                <a:solidFill>
                  <a:schemeClr val="accent1"/>
                </a:solidFill>
              </a:rPr>
              <a:t>Efficiency programme performance</a:t>
            </a:r>
          </a:p>
        </p:txBody>
      </p:sp>
      <p:sp>
        <p:nvSpPr>
          <p:cNvPr id="19" name="TextBox 18">
            <a:extLst>
              <a:ext uri="{FF2B5EF4-FFF2-40B4-BE49-F238E27FC236}">
                <a16:creationId xmlns:a16="http://schemas.microsoft.com/office/drawing/2014/main" id="{404377AE-A748-1176-2D7C-3EB1CAD751FE}"/>
              </a:ext>
            </a:extLst>
          </p:cNvPr>
          <p:cNvSpPr txBox="1"/>
          <p:nvPr/>
        </p:nvSpPr>
        <p:spPr>
          <a:xfrm>
            <a:off x="7321908" y="716153"/>
            <a:ext cx="2420856"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FFFFFF"/>
                </a:solidFill>
                <a:effectLst/>
                <a:uLnTx/>
                <a:uFillTx/>
                <a:latin typeface="Arial" panose="020B0604020202020204"/>
                <a:ea typeface="+mn-ea"/>
                <a:cs typeface="+mn-cs"/>
              </a:rPr>
              <a:t>Specific actions</a:t>
            </a:r>
          </a:p>
        </p:txBody>
      </p:sp>
      <p:sp>
        <p:nvSpPr>
          <p:cNvPr id="4" name="Slide Number Placeholder 3">
            <a:extLst>
              <a:ext uri="{FF2B5EF4-FFF2-40B4-BE49-F238E27FC236}">
                <a16:creationId xmlns:a16="http://schemas.microsoft.com/office/drawing/2014/main" id="{D32D3A5C-60DB-70BE-763B-81C64A712CA4}"/>
              </a:ext>
            </a:extLst>
          </p:cNvPr>
          <p:cNvSpPr>
            <a:spLocks noGrp="1"/>
          </p:cNvSpPr>
          <p:nvPr>
            <p:ph type="sldNum" sz="quarter" idx="12"/>
          </p:nvPr>
        </p:nvSpPr>
        <p:spPr>
          <a:xfrm>
            <a:off x="8610600" y="6460600"/>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41</a:t>
            </a:fld>
            <a:endParaRPr lang="en-US">
              <a:latin typeface="Arial" panose="020B0604020202020204" pitchFamily="34" charset="0"/>
              <a:cs typeface="Arial" panose="020B0604020202020204" pitchFamily="34" charset="0"/>
            </a:endParaRPr>
          </a:p>
        </p:txBody>
      </p:sp>
      <p:sp>
        <p:nvSpPr>
          <p:cNvPr id="5" name="Footer Placeholder 4">
            <a:extLst>
              <a:ext uri="{FF2B5EF4-FFF2-40B4-BE49-F238E27FC236}">
                <a16:creationId xmlns:a16="http://schemas.microsoft.com/office/drawing/2014/main" id="{A747AF63-3E35-1D5E-4DC6-779582C2237A}"/>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6" name="TextBox 5">
            <a:extLst>
              <a:ext uri="{FF2B5EF4-FFF2-40B4-BE49-F238E27FC236}">
                <a16:creationId xmlns:a16="http://schemas.microsoft.com/office/drawing/2014/main" id="{D6ED78A7-C3FE-F543-5D66-9D9EEBF797CC}"/>
              </a:ext>
            </a:extLst>
          </p:cNvPr>
          <p:cNvSpPr txBox="1"/>
          <p:nvPr/>
        </p:nvSpPr>
        <p:spPr>
          <a:xfrm>
            <a:off x="835705" y="820332"/>
            <a:ext cx="10515600" cy="1631216"/>
          </a:xfrm>
          <a:prstGeom prst="rect">
            <a:avLst/>
          </a:prstGeom>
          <a:noFill/>
        </p:spPr>
        <p:txBody>
          <a:bodyPr wrap="square" rtlCol="0">
            <a:spAutoFit/>
          </a:bodyPr>
          <a:lstStyle/>
          <a:p>
            <a:pPr marL="285750" indent="-285750">
              <a:spcBef>
                <a:spcPts val="600"/>
              </a:spcBef>
              <a:spcAft>
                <a:spcPts val="600"/>
              </a:spcAft>
              <a:buClr>
                <a:schemeClr val="accent1"/>
              </a:buClr>
              <a:buFont typeface="Arial" panose="020B0604020202020204" pitchFamily="34" charset="0"/>
              <a:buChar char="•"/>
            </a:pPr>
            <a:r>
              <a:rPr lang="en-GB" sz="1600"/>
              <a:t>Key challenges remain to deliver recurrent efficiency within the current environment. </a:t>
            </a:r>
          </a:p>
          <a:p>
            <a:pPr marL="285750" indent="-285750">
              <a:spcBef>
                <a:spcPts val="600"/>
              </a:spcBef>
              <a:spcAft>
                <a:spcPts val="600"/>
              </a:spcAft>
              <a:buClr>
                <a:schemeClr val="accent1"/>
              </a:buClr>
              <a:buFont typeface="Arial" panose="020B0604020202020204" pitchFamily="34" charset="0"/>
              <a:buChar char="•"/>
            </a:pPr>
            <a:r>
              <a:rPr lang="en-GB" sz="1600"/>
              <a:t>We currently have a </a:t>
            </a:r>
            <a:r>
              <a:rPr lang="en-GB" sz="1600">
                <a:solidFill>
                  <a:schemeClr val="accent1"/>
                </a:solidFill>
              </a:rPr>
              <a:t>£12.7m forecasted shortfall of recurrent schemes</a:t>
            </a:r>
            <a:r>
              <a:rPr lang="en-GB" sz="1600"/>
              <a:t>. This has improved by £15m from last months forecast.</a:t>
            </a:r>
          </a:p>
          <a:p>
            <a:pPr marL="285750" indent="-285750">
              <a:spcBef>
                <a:spcPts val="600"/>
              </a:spcBef>
              <a:spcAft>
                <a:spcPts val="600"/>
              </a:spcAft>
              <a:buClr>
                <a:schemeClr val="accent1"/>
              </a:buClr>
              <a:buFont typeface="Arial" panose="020B0604020202020204" pitchFamily="34" charset="0"/>
              <a:buChar char="•"/>
            </a:pPr>
            <a:r>
              <a:rPr lang="en-GB" sz="1600"/>
              <a:t>The following details the delivery of efficiency programmes by theme, splitting by providers and the ICB programmes.  </a:t>
            </a:r>
          </a:p>
        </p:txBody>
      </p:sp>
      <p:pic>
        <p:nvPicPr>
          <p:cNvPr id="8" name="Picture 7">
            <a:extLst>
              <a:ext uri="{FF2B5EF4-FFF2-40B4-BE49-F238E27FC236}">
                <a16:creationId xmlns:a16="http://schemas.microsoft.com/office/drawing/2014/main" id="{DF420814-4584-2901-FFDE-80D6DE8944B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27256" y="3280410"/>
            <a:ext cx="5158223" cy="2570581"/>
          </a:xfrm>
          <a:prstGeom prst="rect">
            <a:avLst/>
          </a:prstGeom>
        </p:spPr>
      </p:pic>
      <p:pic>
        <p:nvPicPr>
          <p:cNvPr id="9" name="Picture 8">
            <a:extLst>
              <a:ext uri="{FF2B5EF4-FFF2-40B4-BE49-F238E27FC236}">
                <a16:creationId xmlns:a16="http://schemas.microsoft.com/office/drawing/2014/main" id="{775E78C4-C6DB-DBB4-C083-EA212C640F3E}"/>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096000" y="3280411"/>
            <a:ext cx="5158223" cy="2570582"/>
          </a:xfrm>
          <a:prstGeom prst="rect">
            <a:avLst/>
          </a:prstGeom>
        </p:spPr>
      </p:pic>
    </p:spTree>
    <p:extLst>
      <p:ext uri="{BB962C8B-B14F-4D97-AF65-F5344CB8AC3E}">
        <p14:creationId xmlns:p14="http://schemas.microsoft.com/office/powerpoint/2010/main" val="9996077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316CC471-9580-BD10-703C-8D465D418368}"/>
              </a:ext>
            </a:extLst>
          </p:cNvPr>
          <p:cNvSpPr>
            <a:spLocks noGrp="1"/>
          </p:cNvSpPr>
          <p:nvPr>
            <p:ph type="title"/>
          </p:nvPr>
        </p:nvSpPr>
        <p:spPr>
          <a:xfrm>
            <a:off x="360000" y="36000"/>
            <a:ext cx="10515600" cy="360000"/>
          </a:xfrm>
        </p:spPr>
        <p:txBody>
          <a:bodyPr>
            <a:noAutofit/>
          </a:bodyPr>
          <a:lstStyle/>
          <a:p>
            <a:r>
              <a:rPr lang="en-GB" sz="2400" b="1" dirty="0"/>
              <a:t>Current status on actions within the efficiency programme delivery plan</a:t>
            </a:r>
          </a:p>
        </p:txBody>
      </p:sp>
      <p:sp>
        <p:nvSpPr>
          <p:cNvPr id="6" name="Slide Number Placeholder 3">
            <a:extLst>
              <a:ext uri="{FF2B5EF4-FFF2-40B4-BE49-F238E27FC236}">
                <a16:creationId xmlns:a16="http://schemas.microsoft.com/office/drawing/2014/main" id="{458ACDC5-26A3-8A24-BE85-6646021116EB}"/>
              </a:ext>
            </a:extLst>
          </p:cNvPr>
          <p:cNvSpPr>
            <a:spLocks noGrp="1"/>
          </p:cNvSpPr>
          <p:nvPr>
            <p:ph type="sldNum" sz="quarter" idx="12"/>
          </p:nvPr>
        </p:nvSpPr>
        <p:spPr>
          <a:xfrm>
            <a:off x="8211500" y="6443102"/>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42</a:t>
            </a:fld>
            <a:endParaRPr lang="en-US">
              <a:latin typeface="Arial" panose="020B0604020202020204" pitchFamily="34" charset="0"/>
              <a:cs typeface="Arial" panose="020B0604020202020204" pitchFamily="34" charset="0"/>
            </a:endParaRPr>
          </a:p>
        </p:txBody>
      </p:sp>
      <p:sp>
        <p:nvSpPr>
          <p:cNvPr id="7" name="Footer Placeholder 4">
            <a:extLst>
              <a:ext uri="{FF2B5EF4-FFF2-40B4-BE49-F238E27FC236}">
                <a16:creationId xmlns:a16="http://schemas.microsoft.com/office/drawing/2014/main" id="{07CDF635-72C4-709B-0E03-F22D32C0BEED}"/>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pic>
        <p:nvPicPr>
          <p:cNvPr id="58" name="Picture 57">
            <a:extLst>
              <a:ext uri="{FF2B5EF4-FFF2-40B4-BE49-F238E27FC236}">
                <a16:creationId xmlns:a16="http://schemas.microsoft.com/office/drawing/2014/main" id="{40320BD6-A826-6A03-7A82-8B58A5AA74E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6780" y="5605984"/>
            <a:ext cx="1855173" cy="718670"/>
          </a:xfrm>
          <a:prstGeom prst="rect">
            <a:avLst/>
          </a:prstGeom>
        </p:spPr>
      </p:pic>
      <p:graphicFrame>
        <p:nvGraphicFramePr>
          <p:cNvPr id="59" name="Table 59">
            <a:extLst>
              <a:ext uri="{FF2B5EF4-FFF2-40B4-BE49-F238E27FC236}">
                <a16:creationId xmlns:a16="http://schemas.microsoft.com/office/drawing/2014/main" id="{BBA1A56F-4A7E-6CEA-8F03-2D4155CD0BE7}"/>
              </a:ext>
            </a:extLst>
          </p:cNvPr>
          <p:cNvGraphicFramePr>
            <a:graphicFrameLocks noGrp="1"/>
          </p:cNvGraphicFramePr>
          <p:nvPr>
            <p:extLst>
              <p:ext uri="{D42A27DB-BD31-4B8C-83A1-F6EECF244321}">
                <p14:modId xmlns:p14="http://schemas.microsoft.com/office/powerpoint/2010/main" val="3927070532"/>
              </p:ext>
            </p:extLst>
          </p:nvPr>
        </p:nvGraphicFramePr>
        <p:xfrm>
          <a:off x="627421" y="733141"/>
          <a:ext cx="5220000" cy="4853940"/>
        </p:xfrm>
        <a:graphic>
          <a:graphicData uri="http://schemas.openxmlformats.org/drawingml/2006/table">
            <a:tbl>
              <a:tblPr firstRow="1" bandRow="1">
                <a:tableStyleId>{5C22544A-7EE6-4342-B048-85BDC9FD1C3A}</a:tableStyleId>
              </a:tblPr>
              <a:tblGrid>
                <a:gridCol w="4740885">
                  <a:extLst>
                    <a:ext uri="{9D8B030D-6E8A-4147-A177-3AD203B41FA5}">
                      <a16:colId xmlns:a16="http://schemas.microsoft.com/office/drawing/2014/main" val="143954896"/>
                    </a:ext>
                  </a:extLst>
                </a:gridCol>
                <a:gridCol w="479115">
                  <a:extLst>
                    <a:ext uri="{9D8B030D-6E8A-4147-A177-3AD203B41FA5}">
                      <a16:colId xmlns:a16="http://schemas.microsoft.com/office/drawing/2014/main" val="3186636000"/>
                    </a:ext>
                  </a:extLst>
                </a:gridCol>
              </a:tblGrid>
              <a:tr h="325752">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FFFFFF"/>
                          </a:solidFill>
                          <a:effectLst/>
                          <a:uLnTx/>
                          <a:uFillTx/>
                          <a:latin typeface="+mn-lt"/>
                          <a:ea typeface="+mn-ea"/>
                          <a:cs typeface="+mn-cs"/>
                        </a:rPr>
                        <a:t>Supporting Mechanisms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9234253"/>
                  </a:ext>
                </a:extLst>
              </a:tr>
              <a:tr h="4390248">
                <a:tc>
                  <a:txBody>
                    <a:bodyPr/>
                    <a:lstStyle/>
                    <a:p>
                      <a:pPr marL="228600" marR="0" lvl="1" indent="-228600" algn="l" rtl="0" eaLnBrk="1" fontAlgn="auto" latinLnBrk="0" hangingPunct="1">
                        <a:lnSpc>
                          <a:spcPct val="100000"/>
                        </a:lnSpc>
                        <a:spcBef>
                          <a:spcPct val="0"/>
                        </a:spcBef>
                        <a:spcAft>
                          <a:spcPct val="15000"/>
                        </a:spcAft>
                        <a:buClrTx/>
                        <a:buSzTx/>
                        <a:buFont typeface="+mj-lt"/>
                        <a:buAutoNum type="arabicPeriod"/>
                      </a:pPr>
                      <a:r>
                        <a:rPr kumimoji="0" lang="en-GB" sz="1400" b="0" i="0" u="none" strike="noStrike" kern="1200" cap="none" spc="0" normalizeH="0" baseline="0" noProof="0">
                          <a:ln>
                            <a:noFill/>
                          </a:ln>
                          <a:solidFill>
                            <a:srgbClr val="000000"/>
                          </a:solidFill>
                          <a:effectLst/>
                          <a:uLnTx/>
                          <a:uFillTx/>
                          <a:latin typeface="+mn-lt"/>
                          <a:ea typeface="+mn-ea"/>
                          <a:cs typeface="+mn-cs"/>
                        </a:rPr>
                        <a:t>Double Lock and Cost Control </a:t>
                      </a:r>
                      <a:r>
                        <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principles agreed by Senior Leadership Team (SLT) and adopted.</a:t>
                      </a:r>
                      <a:r>
                        <a:rPr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a:t>
                      </a:r>
                      <a:r>
                        <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Governance arrangements to be confirmed.</a:t>
                      </a:r>
                      <a:r>
                        <a:rPr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a:t>
                      </a:r>
                      <a:endPar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endParaRPr>
                    </a:p>
                    <a:p>
                      <a:pPr marL="228600" marR="0" lvl="1" indent="-228600" algn="l" defTabSz="889000" rtl="0" eaLnBrk="1" fontAlgn="auto" latinLnBrk="0" hangingPunct="1">
                        <a:lnSpc>
                          <a:spcPct val="100000"/>
                        </a:lnSpc>
                        <a:spcBef>
                          <a:spcPct val="0"/>
                        </a:spcBef>
                        <a:spcAft>
                          <a:spcPct val="15000"/>
                        </a:spcAft>
                        <a:buClrTx/>
                        <a:buSzTx/>
                        <a:buFont typeface="+mj-lt"/>
                        <a:buAutoNum type="arabicPeriod"/>
                        <a:tabLst/>
                        <a:defRPr/>
                      </a:pPr>
                      <a:r>
                        <a:rPr kumimoji="0" lang="en-GB" sz="1400" b="0" i="0" u="none" strike="noStrike" kern="1200" cap="none" spc="0" normalizeH="0" baseline="0" noProof="0">
                          <a:ln>
                            <a:noFill/>
                          </a:ln>
                          <a:solidFill>
                            <a:srgbClr val="000000"/>
                          </a:solidFill>
                          <a:effectLst/>
                          <a:uLnTx/>
                          <a:uFillTx/>
                          <a:latin typeface="+mn-lt"/>
                          <a:ea typeface="+mn-ea"/>
                          <a:cs typeface="+mn-cs"/>
                        </a:rPr>
                        <a:t>Line by Line review </a:t>
                      </a:r>
                      <a:r>
                        <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programme concluding with £4.78m in year savings identified + additional £4.56m of future opportunity subject </a:t>
                      </a:r>
                      <a:r>
                        <a:rPr lang="en-GB" sz="1400" i="0">
                          <a:solidFill>
                            <a:schemeClr val="accent1">
                              <a:lumMod val="40000"/>
                              <a:lumOff val="60000"/>
                            </a:schemeClr>
                          </a:solidFill>
                          <a:latin typeface="+mn-lt"/>
                        </a:rPr>
                        <a:t>to portfolios developing and implementing action plans to release opportunity.</a:t>
                      </a:r>
                    </a:p>
                    <a:p>
                      <a:pPr marL="228600" marR="0" lvl="1" indent="-228600" algn="l" defTabSz="889000" rtl="0" eaLnBrk="1" fontAlgn="auto" latinLnBrk="0" hangingPunct="1">
                        <a:lnSpc>
                          <a:spcPct val="100000"/>
                        </a:lnSpc>
                        <a:spcBef>
                          <a:spcPct val="0"/>
                        </a:spcBef>
                        <a:spcAft>
                          <a:spcPct val="15000"/>
                        </a:spcAft>
                        <a:buClrTx/>
                        <a:buSzTx/>
                        <a:buFont typeface="+mj-lt"/>
                        <a:buAutoNum type="arabicPeriod"/>
                        <a:tabLst/>
                        <a:defRPr/>
                      </a:pPr>
                      <a:r>
                        <a:rPr kumimoji="0" lang="en-GB" sz="1400" b="0" i="0" u="none" strike="noStrike" kern="1200" cap="none" spc="0" normalizeH="0" baseline="0" noProof="0">
                          <a:ln>
                            <a:noFill/>
                          </a:ln>
                          <a:solidFill>
                            <a:srgbClr val="000000"/>
                          </a:solidFill>
                          <a:effectLst/>
                          <a:uLnTx/>
                          <a:uFillTx/>
                          <a:latin typeface="+mn-lt"/>
                          <a:ea typeface="+mn-ea"/>
                          <a:cs typeface="+mn-cs"/>
                        </a:rPr>
                        <a:t>System Efficiency &amp; Productivity Reporting</a:t>
                      </a:r>
                      <a:r>
                        <a:rPr kumimoji="0" lang="en-GB" sz="1400" b="0" i="0" u="none" strike="noStrike" kern="1200" cap="none" spc="0" normalizeH="0" baseline="0" noProof="0">
                          <a:ln>
                            <a:noFill/>
                          </a:ln>
                          <a:solidFill>
                            <a:srgbClr val="002F86"/>
                          </a:solidFill>
                          <a:effectLst/>
                          <a:uLnTx/>
                          <a:uFillTx/>
                          <a:latin typeface="+mn-lt"/>
                          <a:ea typeface="+mn-ea"/>
                          <a:cs typeface="+mn-cs"/>
                        </a:rPr>
                        <a:t> </a:t>
                      </a:r>
                      <a:r>
                        <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arrangements in place with reporting through Performance and Programmes Report which is used by SPG, F&amp;PC and the SLT to agree actions.</a:t>
                      </a:r>
                    </a:p>
                    <a:p>
                      <a:pPr marL="228600" marR="0" lvl="1" indent="-228600" algn="l" defTabSz="889000" rtl="0" eaLnBrk="1" fontAlgn="auto" latinLnBrk="0" hangingPunct="1">
                        <a:lnSpc>
                          <a:spcPct val="100000"/>
                        </a:lnSpc>
                        <a:spcBef>
                          <a:spcPct val="0"/>
                        </a:spcBef>
                        <a:spcAft>
                          <a:spcPct val="15000"/>
                        </a:spcAft>
                        <a:buClrTx/>
                        <a:buSzTx/>
                        <a:buFont typeface="+mj-lt"/>
                        <a:buAutoNum type="arabicPeriod"/>
                        <a:tabLst/>
                        <a:defRPr/>
                      </a:pPr>
                      <a:r>
                        <a:rPr kumimoji="0" lang="en-GB" sz="1400" b="0" i="0" u="none" strike="noStrike" kern="1200" cap="none" spc="0" normalizeH="0" baseline="0" noProof="0">
                          <a:ln>
                            <a:noFill/>
                          </a:ln>
                          <a:solidFill>
                            <a:srgbClr val="000000"/>
                          </a:solidFill>
                          <a:effectLst/>
                          <a:uLnTx/>
                          <a:uFillTx/>
                          <a:latin typeface="+mn-lt"/>
                          <a:ea typeface="+mn-ea"/>
                          <a:cs typeface="+mn-cs"/>
                        </a:rPr>
                        <a:t>Management Consultancy and Agency Staff control</a:t>
                      </a:r>
                      <a:r>
                        <a:rPr kumimoji="0" lang="en-GB" sz="1400" b="0" i="0" u="none" strike="noStrike" kern="1200" cap="none" spc="0" normalizeH="0" baseline="0" noProof="0">
                          <a:ln>
                            <a:noFill/>
                          </a:ln>
                          <a:solidFill>
                            <a:srgbClr val="8898A3"/>
                          </a:solidFill>
                          <a:effectLst/>
                          <a:uLnTx/>
                          <a:uFillTx/>
                          <a:latin typeface="+mn-lt"/>
                          <a:ea typeface="+mn-ea"/>
                          <a:cs typeface="+mn-cs"/>
                        </a:rPr>
                        <a:t> </a:t>
                      </a:r>
                      <a:r>
                        <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a:t>
                      </a:r>
                      <a:r>
                        <a:rPr lang="en-GB" sz="1400" i="0">
                          <a:solidFill>
                            <a:schemeClr val="accent1">
                              <a:lumMod val="40000"/>
                              <a:lumOff val="60000"/>
                            </a:schemeClr>
                          </a:solidFill>
                          <a:latin typeface="+mn-lt"/>
                        </a:rPr>
                        <a:t>arrangements</a:t>
                      </a:r>
                      <a:r>
                        <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in place following the NHSE process</a:t>
                      </a:r>
                    </a:p>
                    <a:p>
                      <a:pPr marL="228600" marR="0" lvl="1" indent="-228600" algn="l" rtl="0" eaLnBrk="1" fontAlgn="auto" latinLnBrk="0" hangingPunct="1">
                        <a:lnSpc>
                          <a:spcPct val="100000"/>
                        </a:lnSpc>
                        <a:spcBef>
                          <a:spcPct val="0"/>
                        </a:spcBef>
                        <a:spcAft>
                          <a:spcPct val="15000"/>
                        </a:spcAft>
                        <a:buClrTx/>
                        <a:buSzTx/>
                        <a:buFont typeface="+mj-lt"/>
                        <a:buAutoNum type="arabicPeriod"/>
                      </a:pPr>
                      <a:r>
                        <a:rPr kumimoji="0" lang="en-GB" sz="1400" b="0" i="0" u="none" strike="noStrike" kern="1200" cap="none" spc="0" normalizeH="0" baseline="0" noProof="0">
                          <a:ln>
                            <a:noFill/>
                          </a:ln>
                          <a:solidFill>
                            <a:srgbClr val="000000"/>
                          </a:solidFill>
                          <a:effectLst/>
                          <a:uLnTx/>
                          <a:uFillTx/>
                          <a:latin typeface="+mn-lt"/>
                          <a:ea typeface="+mn-ea"/>
                          <a:cs typeface="+mn-cs"/>
                        </a:rPr>
                        <a:t>Income Top Slice </a:t>
                      </a:r>
                      <a:r>
                        <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principles agreed by SLT and adopted.</a:t>
                      </a:r>
                      <a:r>
                        <a:rPr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a:t>
                      </a:r>
                      <a:r>
                        <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Governance arrangements to be confirmed.</a:t>
                      </a:r>
                    </a:p>
                    <a:p>
                      <a:pPr marL="228600" marR="0" lvl="1" indent="-228600" algn="l" rtl="0" eaLnBrk="1" fontAlgn="auto" latinLnBrk="0" hangingPunct="1">
                        <a:lnSpc>
                          <a:spcPct val="100000"/>
                        </a:lnSpc>
                        <a:spcBef>
                          <a:spcPct val="0"/>
                        </a:spcBef>
                        <a:spcAft>
                          <a:spcPct val="15000"/>
                        </a:spcAft>
                        <a:buClrTx/>
                        <a:buSzTx/>
                        <a:buFont typeface="+mj-lt"/>
                        <a:buAutoNum type="arabicPeriod"/>
                      </a:pPr>
                      <a:r>
                        <a:rPr kumimoji="0" lang="en-GB" sz="1400" b="0" i="0" u="none" strike="noStrike" kern="1200" cap="none" spc="0" normalizeH="0" baseline="0" noProof="0">
                          <a:ln>
                            <a:noFill/>
                          </a:ln>
                          <a:solidFill>
                            <a:srgbClr val="000000"/>
                          </a:solidFill>
                          <a:effectLst/>
                          <a:uLnTx/>
                          <a:uFillTx/>
                          <a:latin typeface="+mn-lt"/>
                          <a:ea typeface="+mn-ea"/>
                          <a:cs typeface="+mn-cs"/>
                        </a:rPr>
                        <a:t>Working across health and social care </a:t>
                      </a:r>
                      <a:r>
                        <a:rPr kumimoji="0"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partners work constructively, but system costs for CHC / social care continue to rise so need for system work to agree actions including bringing provision from Midlands and Lancashire Commissioning Support Unit.</a:t>
                      </a:r>
                      <a:r>
                        <a:rPr lang="en-GB" sz="1400" b="0" i="0" u="none" strike="noStrike" kern="1200" cap="none" spc="0" normalizeH="0" baseline="0" noProof="0">
                          <a:ln>
                            <a:noFill/>
                          </a:ln>
                          <a:solidFill>
                            <a:schemeClr val="accent1">
                              <a:lumMod val="40000"/>
                              <a:lumOff val="60000"/>
                            </a:schemeClr>
                          </a:solidFill>
                          <a:effectLst/>
                          <a:uLnTx/>
                          <a:uFillTx/>
                          <a:latin typeface="+mn-lt"/>
                          <a:ea typeface="+mn-ea"/>
                          <a:cs typeface="+mn-cs"/>
                        </a:rPr>
                        <a:t> </a:t>
                      </a:r>
                      <a:endParaRPr kumimoji="0" lang="en-GB" sz="1400" b="1" i="0" u="none" strike="noStrike" kern="1200" cap="none" spc="0" normalizeH="0" baseline="0" noProof="0">
                        <a:ln>
                          <a:noFill/>
                        </a:ln>
                        <a:solidFill>
                          <a:srgbClr val="FFFFFF"/>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p>
                      <a:endParaRPr lang="en-GB"/>
                    </a:p>
                    <a:p>
                      <a:endParaRPr lang="en-GB"/>
                    </a:p>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87587179"/>
                  </a:ext>
                </a:extLst>
              </a:tr>
            </a:tbl>
          </a:graphicData>
        </a:graphic>
      </p:graphicFrame>
      <p:sp>
        <p:nvSpPr>
          <p:cNvPr id="60" name="Flowchart: Connector 59">
            <a:extLst>
              <a:ext uri="{FF2B5EF4-FFF2-40B4-BE49-F238E27FC236}">
                <a16:creationId xmlns:a16="http://schemas.microsoft.com/office/drawing/2014/main" id="{099DDCE0-6C3F-CEC8-9F42-CE9DFE8C7486}"/>
              </a:ext>
              <a:ext uri="{C183D7F6-B498-43B3-948B-1728B52AA6E4}">
                <adec:decorative xmlns:adec="http://schemas.microsoft.com/office/drawing/2017/decorative" val="1"/>
              </a:ext>
            </a:extLst>
          </p:cNvPr>
          <p:cNvSpPr/>
          <p:nvPr/>
        </p:nvSpPr>
        <p:spPr>
          <a:xfrm>
            <a:off x="5508000" y="1807672"/>
            <a:ext cx="180000" cy="180000"/>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613A53BA-C678-05DC-2A92-B19ADB79F01A}"/>
              </a:ext>
            </a:extLst>
          </p:cNvPr>
          <p:cNvSpPr txBox="1"/>
          <p:nvPr/>
        </p:nvSpPr>
        <p:spPr>
          <a:xfrm>
            <a:off x="6380579" y="1048240"/>
            <a:ext cx="5220000" cy="4536000"/>
          </a:xfrm>
          <a:prstGeom prst="rect">
            <a:avLst/>
          </a:prstGeom>
          <a:ln w="12700">
            <a:solidFill>
              <a:schemeClr val="accent1">
                <a:lumMod val="75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106680" rIns="142240" bIns="160020" numCol="1" spcCol="1270" anchor="t" anchorCtr="0">
            <a:noAutofit/>
          </a:bodyPr>
          <a:lstStyle>
            <a:defPPr>
              <a:defRPr lang="en-US"/>
            </a:defPPr>
            <a:lvl2pPr marL="0" lvl="1" indent="0" defTabSz="711200">
              <a:lnSpc>
                <a:spcPct val="90000"/>
              </a:lnSpc>
              <a:spcBef>
                <a:spcPct val="0"/>
              </a:spcBef>
              <a:spcAft>
                <a:spcPct val="15000"/>
              </a:spcAft>
              <a:buFont typeface="+mj-lt"/>
              <a:buAutoNum type="arabicPeriod"/>
              <a:defRPr sz="2000" b="0"/>
            </a:lvl2pPr>
          </a:lstStyle>
          <a:p>
            <a:pPr marL="229870" lvl="1" indent="-229870">
              <a:spcAft>
                <a:spcPts val="18"/>
              </a:spcAft>
            </a:pPr>
            <a:r>
              <a:rPr kumimoji="0" lang="en-GB" sz="1400" b="0" u="none" strike="noStrike" kern="1200" cap="none" spc="0" normalizeH="0" baseline="0" noProof="0">
                <a:ln>
                  <a:noFill/>
                </a:ln>
                <a:solidFill>
                  <a:srgbClr val="000000">
                    <a:hueOff val="0"/>
                    <a:satOff val="0"/>
                    <a:lumOff val="0"/>
                    <a:alphaOff val="0"/>
                  </a:srgbClr>
                </a:solidFill>
                <a:effectLst/>
                <a:uLnTx/>
                <a:uFillTx/>
                <a:latin typeface="Arial" panose="020B0604020202020204"/>
              </a:rPr>
              <a:t>Delivery of CIP / efficiency</a:t>
            </a:r>
            <a:r>
              <a:rPr kumimoji="0" lang="en-GB" sz="1400" b="0" u="none" strike="noStrike" kern="1200" cap="none" spc="0" normalizeH="0" baseline="0" noProof="0">
                <a:ln>
                  <a:noFill/>
                </a:ln>
                <a:solidFill>
                  <a:schemeClr val="accent6">
                    <a:lumMod val="60000"/>
                    <a:lumOff val="40000"/>
                  </a:schemeClr>
                </a:solidFill>
                <a:effectLst/>
                <a:uLnTx/>
                <a:uFillTx/>
                <a:latin typeface="Arial" panose="020B0604020202020204"/>
              </a:rPr>
              <a:t> </a:t>
            </a:r>
            <a:r>
              <a:rPr kumimoji="0" lang="en-GB" sz="1400" b="0" u="none" strike="noStrike" kern="1200" cap="none" spc="0" normalizeH="0" baseline="0" noProof="0">
                <a:ln>
                  <a:noFill/>
                </a:ln>
                <a:solidFill>
                  <a:schemeClr val="accent6"/>
                </a:solidFill>
                <a:effectLst/>
                <a:uLnTx/>
                <a:uFillTx/>
                <a:latin typeface="Arial" panose="020B0604020202020204"/>
              </a:rPr>
              <a:t>– all organisations working up delivery plans.</a:t>
            </a:r>
            <a:r>
              <a:rPr lang="en-GB" sz="1400">
                <a:solidFill>
                  <a:schemeClr val="accent6"/>
                </a:solidFill>
                <a:latin typeface="Arial" panose="020B0604020202020204"/>
              </a:rPr>
              <a:t> </a:t>
            </a:r>
            <a:r>
              <a:rPr kumimoji="0" lang="en-GB" sz="1400" b="0" u="none" strike="noStrike" kern="1200" cap="none" spc="0" normalizeH="0" baseline="0" noProof="0">
                <a:ln>
                  <a:noFill/>
                </a:ln>
                <a:solidFill>
                  <a:schemeClr val="accent6"/>
                </a:solidFill>
                <a:effectLst/>
                <a:uLnTx/>
                <a:uFillTx/>
                <a:latin typeface="Arial" panose="020B0604020202020204"/>
              </a:rPr>
              <a:t> Behind plan at month 3 and still material levels of unidentified savings.</a:t>
            </a:r>
            <a:endParaRPr lang="en-US" sz="1400">
              <a:solidFill>
                <a:schemeClr val="accent6"/>
              </a:solidFill>
            </a:endParaRPr>
          </a:p>
          <a:p>
            <a:pPr marL="229870" lvl="1" indent="-229870">
              <a:spcAft>
                <a:spcPts val="18"/>
              </a:spcAft>
            </a:pPr>
            <a:r>
              <a:rPr kumimoji="0" lang="en-GB" sz="1400" b="0" u="none" strike="noStrike" kern="1200" cap="none" spc="0" normalizeH="0" baseline="0" noProof="0">
                <a:ln>
                  <a:noFill/>
                </a:ln>
                <a:solidFill>
                  <a:srgbClr val="000000">
                    <a:hueOff val="0"/>
                    <a:satOff val="0"/>
                    <a:lumOff val="0"/>
                    <a:alphaOff val="0"/>
                  </a:srgbClr>
                </a:solidFill>
                <a:effectLst/>
                <a:uLnTx/>
                <a:uFillTx/>
                <a:latin typeface="Arial" panose="020B0604020202020204"/>
              </a:rPr>
              <a:t>Management Costs / Enabling Functions </a:t>
            </a:r>
            <a:r>
              <a:rPr kumimoji="0" lang="en-GB" sz="1400" b="0" u="none" strike="noStrike" kern="1200" cap="none" spc="0" normalizeH="0" baseline="0" noProof="0">
                <a:ln>
                  <a:noFill/>
                </a:ln>
                <a:solidFill>
                  <a:schemeClr val="accent6"/>
                </a:solidFill>
                <a:effectLst/>
                <a:uLnTx/>
                <a:uFillTx/>
                <a:latin typeface="Arial" panose="020B0604020202020204"/>
              </a:rPr>
              <a:t>– individual work programmes being established for digital and estates and CSU supporting opportunity assessment for other functions.</a:t>
            </a:r>
            <a:r>
              <a:rPr lang="en-GB" sz="1400">
                <a:solidFill>
                  <a:schemeClr val="accent6"/>
                </a:solidFill>
                <a:latin typeface="Arial" panose="020B0604020202020204"/>
              </a:rPr>
              <a:t> </a:t>
            </a:r>
            <a:endParaRPr lang="en-GB" sz="1400" b="0" u="none" strike="noStrike" kern="1200" cap="none" spc="0" normalizeH="0" baseline="0" noProof="0">
              <a:ln>
                <a:noFill/>
              </a:ln>
              <a:solidFill>
                <a:schemeClr val="accent6"/>
              </a:solidFill>
              <a:effectLst/>
              <a:uLnTx/>
              <a:uFillTx/>
              <a:latin typeface="Arial" panose="020B0604020202020204"/>
              <a:cs typeface="Arial"/>
            </a:endParaRPr>
          </a:p>
          <a:p>
            <a:pPr marL="229870" lvl="1" indent="-229870">
              <a:spcAft>
                <a:spcPts val="18"/>
              </a:spcAft>
            </a:pPr>
            <a:r>
              <a:rPr kumimoji="0" lang="en-GB" sz="1400" b="0" u="none" strike="noStrike" kern="1200" cap="none" spc="0" normalizeH="0" baseline="0" noProof="0">
                <a:ln>
                  <a:noFill/>
                </a:ln>
                <a:solidFill>
                  <a:srgbClr val="000000">
                    <a:hueOff val="0"/>
                    <a:satOff val="0"/>
                    <a:lumOff val="0"/>
                    <a:alphaOff val="0"/>
                  </a:srgbClr>
                </a:solidFill>
                <a:effectLst/>
                <a:uLnTx/>
                <a:uFillTx/>
                <a:latin typeface="Arial" panose="020B0604020202020204"/>
              </a:rPr>
              <a:t>Medicines </a:t>
            </a:r>
            <a:r>
              <a:rPr kumimoji="0" lang="en-GB" sz="1400" b="0" u="none" strike="noStrike" kern="1200" cap="none" spc="0" normalizeH="0" baseline="0" noProof="0">
                <a:ln>
                  <a:noFill/>
                </a:ln>
                <a:solidFill>
                  <a:schemeClr val="accent6"/>
                </a:solidFill>
                <a:effectLst/>
                <a:uLnTx/>
                <a:uFillTx/>
                <a:latin typeface="Arial" panose="020B0604020202020204"/>
              </a:rPr>
              <a:t>– steering committee established with a clear remit to ensure delivery of current efficiencies and seek opportunities where potential savings can be maximised or accelerated by cross system working.</a:t>
            </a:r>
            <a:endParaRPr lang="en-GB" sz="1400" b="0" u="none" strike="noStrike" kern="1200" cap="none" spc="0" normalizeH="0" baseline="0" noProof="0">
              <a:ln>
                <a:noFill/>
              </a:ln>
              <a:solidFill>
                <a:schemeClr val="accent6"/>
              </a:solidFill>
              <a:effectLst/>
              <a:uLnTx/>
              <a:uFillTx/>
              <a:latin typeface="Arial" panose="020B0604020202020204"/>
              <a:cs typeface="Arial"/>
            </a:endParaRPr>
          </a:p>
          <a:p>
            <a:pPr marL="229870" lvl="1" indent="-229870">
              <a:spcAft>
                <a:spcPts val="18"/>
              </a:spcAft>
            </a:pPr>
            <a:r>
              <a:rPr kumimoji="0" lang="en-GB" sz="1400" b="0" u="none" strike="noStrike" kern="1200" cap="none" spc="0" normalizeH="0" baseline="0" noProof="0">
                <a:ln>
                  <a:noFill/>
                </a:ln>
                <a:solidFill>
                  <a:srgbClr val="000000">
                    <a:hueOff val="0"/>
                    <a:satOff val="0"/>
                    <a:lumOff val="0"/>
                    <a:alphaOff val="0"/>
                  </a:srgbClr>
                </a:solidFill>
                <a:effectLst/>
                <a:uLnTx/>
                <a:uFillTx/>
                <a:latin typeface="Arial" panose="020B0604020202020204"/>
              </a:rPr>
              <a:t>Annual Leave Accrual </a:t>
            </a:r>
            <a:r>
              <a:rPr kumimoji="0" lang="en-GB" sz="1400" b="0" u="none" strike="noStrike" kern="1200" cap="none" spc="0" normalizeH="0" baseline="0" noProof="0">
                <a:ln>
                  <a:noFill/>
                </a:ln>
                <a:solidFill>
                  <a:schemeClr val="accent6"/>
                </a:solidFill>
                <a:effectLst/>
                <a:uLnTx/>
                <a:uFillTx/>
                <a:latin typeface="Arial" panose="020B0604020202020204"/>
              </a:rPr>
              <a:t>– principle agreed by SLT and adopted.</a:t>
            </a:r>
            <a:r>
              <a:rPr lang="en-GB" sz="1400">
                <a:solidFill>
                  <a:schemeClr val="accent6"/>
                </a:solidFill>
                <a:latin typeface="Arial" panose="020B0604020202020204"/>
              </a:rPr>
              <a:t> </a:t>
            </a:r>
            <a:r>
              <a:rPr kumimoji="0" lang="en-GB" sz="1400" b="0" u="none" strike="noStrike" kern="1200" cap="none" spc="0" normalizeH="0" baseline="0" noProof="0">
                <a:ln>
                  <a:noFill/>
                </a:ln>
                <a:solidFill>
                  <a:schemeClr val="accent6"/>
                </a:solidFill>
                <a:effectLst/>
                <a:uLnTx/>
                <a:uFillTx/>
                <a:latin typeface="Arial" panose="020B0604020202020204"/>
              </a:rPr>
              <a:t> Organisations starting to transact but with concerns about operational impact and potential need for consultation.</a:t>
            </a:r>
            <a:endParaRPr lang="en-GB" sz="1400" b="0" u="none" strike="noStrike" kern="1200" cap="none" spc="0" normalizeH="0" baseline="0" noProof="0">
              <a:ln>
                <a:noFill/>
              </a:ln>
              <a:solidFill>
                <a:schemeClr val="accent6"/>
              </a:solidFill>
              <a:effectLst/>
              <a:uLnTx/>
              <a:uFillTx/>
              <a:latin typeface="Arial" panose="020B0604020202020204"/>
              <a:cs typeface="Arial" panose="020B0604020202020204"/>
            </a:endParaRPr>
          </a:p>
          <a:p>
            <a:pPr marL="229870" lvl="1" indent="-229870">
              <a:spcAft>
                <a:spcPts val="18"/>
              </a:spcAft>
            </a:pPr>
            <a:r>
              <a:rPr kumimoji="0" lang="en-GB" sz="1400" b="0" u="none" strike="noStrike" kern="1200" cap="none" spc="0" normalizeH="0" baseline="0" noProof="0">
                <a:ln>
                  <a:noFill/>
                </a:ln>
                <a:solidFill>
                  <a:srgbClr val="000000">
                    <a:hueOff val="0"/>
                    <a:satOff val="0"/>
                    <a:lumOff val="0"/>
                    <a:alphaOff val="0"/>
                  </a:srgbClr>
                </a:solidFill>
                <a:effectLst/>
                <a:uLnTx/>
                <a:uFillTx/>
                <a:latin typeface="Arial" panose="020B0604020202020204"/>
              </a:rPr>
              <a:t>The two areas of focus - Avoiding Admissions / Improving Discharge</a:t>
            </a:r>
            <a:r>
              <a:rPr kumimoji="0" lang="en-GB" sz="1400" b="0" u="none" strike="noStrike" kern="1200" cap="none" spc="0" normalizeH="0" baseline="0" noProof="0">
                <a:ln>
                  <a:noFill/>
                </a:ln>
                <a:solidFill>
                  <a:srgbClr val="EC8A00"/>
                </a:solidFill>
                <a:effectLst/>
                <a:uLnTx/>
                <a:uFillTx/>
                <a:latin typeface="Arial" panose="020B0604020202020204"/>
              </a:rPr>
              <a:t> </a:t>
            </a:r>
            <a:r>
              <a:rPr kumimoji="0" lang="en-GB" sz="1400" b="0" u="none" strike="noStrike" kern="1200" cap="none" spc="0" normalizeH="0" baseline="0" noProof="0">
                <a:ln>
                  <a:noFill/>
                </a:ln>
                <a:solidFill>
                  <a:schemeClr val="accent6"/>
                </a:solidFill>
                <a:effectLst/>
                <a:uLnTx/>
                <a:uFillTx/>
                <a:latin typeface="Arial" panose="020B0604020202020204"/>
              </a:rPr>
              <a:t>– many projects already in train but system looking to commission consultancy partner to expedite implementation.</a:t>
            </a:r>
            <a:endParaRPr lang="en-GB" sz="1400" b="0" u="none" strike="noStrike" kern="1200" cap="none" spc="0" normalizeH="0" baseline="0" noProof="0">
              <a:ln>
                <a:noFill/>
              </a:ln>
              <a:solidFill>
                <a:schemeClr val="accent6"/>
              </a:solidFill>
              <a:effectLst/>
              <a:uLnTx/>
              <a:uFillTx/>
              <a:latin typeface="Arial" panose="020B0604020202020204"/>
              <a:cs typeface="Arial" panose="020B0604020202020204"/>
            </a:endParaRPr>
          </a:p>
          <a:p>
            <a:pPr marL="229870" lvl="1" indent="-229870">
              <a:spcAft>
                <a:spcPts val="18"/>
              </a:spcAft>
            </a:pPr>
            <a:r>
              <a:rPr kumimoji="0" lang="en-GB" sz="1400" b="0" u="none" strike="noStrike" kern="1200" cap="none" spc="0" normalizeH="0" baseline="0" noProof="0">
                <a:ln>
                  <a:noFill/>
                </a:ln>
                <a:solidFill>
                  <a:srgbClr val="000000">
                    <a:hueOff val="0"/>
                    <a:satOff val="0"/>
                    <a:lumOff val="0"/>
                    <a:alphaOff val="0"/>
                  </a:srgbClr>
                </a:solidFill>
                <a:effectLst/>
                <a:uLnTx/>
                <a:uFillTx/>
                <a:latin typeface="Arial" panose="020B0604020202020204"/>
              </a:rPr>
              <a:t>Maximise ERF </a:t>
            </a:r>
            <a:r>
              <a:rPr kumimoji="0" lang="en-GB" sz="1400" b="0" u="none" strike="noStrike" kern="1200" cap="none" spc="0" normalizeH="0" baseline="0" noProof="0">
                <a:ln>
                  <a:noFill/>
                </a:ln>
                <a:solidFill>
                  <a:schemeClr val="accent6"/>
                </a:solidFill>
                <a:effectLst/>
                <a:uLnTx/>
                <a:uFillTx/>
                <a:latin typeface="Arial" panose="020B0604020202020204"/>
              </a:rPr>
              <a:t>– monitoring arrangements established. Concerns regarding contract challenges from providers </a:t>
            </a:r>
            <a:r>
              <a:rPr lang="en-GB" sz="1400">
                <a:solidFill>
                  <a:schemeClr val="accent6"/>
                </a:solidFill>
                <a:latin typeface="Arial" panose="020B0604020202020204"/>
              </a:rPr>
              <a:t>on the</a:t>
            </a:r>
            <a:r>
              <a:rPr kumimoji="0" lang="en-GB" sz="1400" b="0" u="none" strike="noStrike" kern="1200" cap="none" spc="0" normalizeH="0" baseline="0" noProof="0">
                <a:ln>
                  <a:noFill/>
                </a:ln>
                <a:solidFill>
                  <a:schemeClr val="accent6"/>
                </a:solidFill>
                <a:effectLst/>
                <a:uLnTx/>
                <a:uFillTx/>
                <a:latin typeface="Arial" panose="020B0604020202020204"/>
              </a:rPr>
              <a:t> split between fixed and variable elements of the contract. Industrial action will </a:t>
            </a:r>
            <a:r>
              <a:rPr lang="en-GB" sz="1400">
                <a:solidFill>
                  <a:schemeClr val="accent6"/>
                </a:solidFill>
                <a:latin typeface="Arial" panose="020B0604020202020204"/>
              </a:rPr>
              <a:t>lower the threshold nationally.</a:t>
            </a:r>
            <a:endParaRPr lang="en-GB" sz="1400" b="0" u="none" strike="noStrike" kern="1200" cap="none" spc="0" normalizeH="0" baseline="0" noProof="0">
              <a:ln>
                <a:noFill/>
              </a:ln>
              <a:solidFill>
                <a:schemeClr val="accent6"/>
              </a:solidFill>
              <a:effectLst/>
              <a:uLnTx/>
              <a:uFillTx/>
              <a:latin typeface="Arial" panose="020B0604020202020204"/>
              <a:cs typeface="Arial" panose="020B0604020202020204"/>
            </a:endParaRPr>
          </a:p>
          <a:p>
            <a:pPr marL="0" marR="0" lvl="1" indent="0" algn="l" defTabSz="711200" rtl="0" eaLnBrk="1" fontAlgn="auto" latinLnBrk="0" hangingPunct="1">
              <a:lnSpc>
                <a:spcPct val="90000"/>
              </a:lnSpc>
              <a:spcBef>
                <a:spcPct val="0"/>
              </a:spcBef>
              <a:spcAft>
                <a:spcPct val="15000"/>
              </a:spcAft>
              <a:buClrTx/>
              <a:buSzTx/>
              <a:buFont typeface="+mj-lt"/>
              <a:buAutoNum type="arabicPeriod"/>
              <a:tabLst/>
              <a:defRPr/>
            </a:pPr>
            <a:endParaRPr kumimoji="0" lang="en-GB" sz="2000" b="0" i="0" u="none" strike="noStrike" kern="1200" cap="none" spc="0" normalizeH="0" baseline="0" noProof="0">
              <a:ln>
                <a:noFill/>
              </a:ln>
              <a:solidFill>
                <a:srgbClr val="000000">
                  <a:hueOff val="0"/>
                  <a:satOff val="0"/>
                  <a:lumOff val="0"/>
                  <a:alphaOff val="0"/>
                </a:srgbClr>
              </a:solidFill>
              <a:effectLst/>
              <a:uLnTx/>
              <a:uFillTx/>
              <a:latin typeface="Arial" panose="020B0604020202020204"/>
              <a:ea typeface="+mn-ea"/>
              <a:cs typeface="+mn-cs"/>
            </a:endParaRPr>
          </a:p>
        </p:txBody>
      </p:sp>
      <p:sp>
        <p:nvSpPr>
          <p:cNvPr id="35" name="TextBox 34">
            <a:extLst>
              <a:ext uri="{FF2B5EF4-FFF2-40B4-BE49-F238E27FC236}">
                <a16:creationId xmlns:a16="http://schemas.microsoft.com/office/drawing/2014/main" id="{05CA0F9B-7697-B003-F0EE-F5160C6A5A56}"/>
              </a:ext>
            </a:extLst>
          </p:cNvPr>
          <p:cNvSpPr txBox="1"/>
          <p:nvPr/>
        </p:nvSpPr>
        <p:spPr>
          <a:xfrm>
            <a:off x="6380579" y="727442"/>
            <a:ext cx="5220000" cy="318924"/>
          </a:xfrm>
          <a:prstGeom prst="rect">
            <a:avLst/>
          </a:prstGeom>
          <a:solidFill>
            <a:srgbClr val="FFC000"/>
          </a:solidFill>
          <a:ln>
            <a:solidFill>
              <a:schemeClr val="tx1"/>
            </a:solidFill>
          </a:ln>
        </p:spPr>
        <p:txBody>
          <a:bodyPr wrap="square" lIns="36000" tIns="36000" rIns="36000" bIns="36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effectLst/>
                <a:uLnTx/>
                <a:uFillTx/>
                <a:latin typeface="Arial" panose="020B0604020202020204"/>
                <a:ea typeface="+mn-ea"/>
                <a:cs typeface="+mn-cs"/>
              </a:rPr>
              <a:t>Specific Actions</a:t>
            </a:r>
          </a:p>
        </p:txBody>
      </p:sp>
      <p:sp>
        <p:nvSpPr>
          <p:cNvPr id="39" name="Flowchart: Connector 38">
            <a:extLst>
              <a:ext uri="{FF2B5EF4-FFF2-40B4-BE49-F238E27FC236}">
                <a16:creationId xmlns:a16="http://schemas.microsoft.com/office/drawing/2014/main" id="{FE874CCE-FE8C-AD29-728C-C6A2F5FEDD76}"/>
              </a:ext>
              <a:ext uri="{C183D7F6-B498-43B3-948B-1728B52AA6E4}">
                <adec:decorative xmlns:adec="http://schemas.microsoft.com/office/drawing/2017/decorative" val="1"/>
              </a:ext>
            </a:extLst>
          </p:cNvPr>
          <p:cNvSpPr/>
          <p:nvPr/>
        </p:nvSpPr>
        <p:spPr>
          <a:xfrm>
            <a:off x="5508000" y="1152000"/>
            <a:ext cx="180000" cy="180000"/>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0" name="Flowchart: Connector 39">
            <a:extLst>
              <a:ext uri="{FF2B5EF4-FFF2-40B4-BE49-F238E27FC236}">
                <a16:creationId xmlns:a16="http://schemas.microsoft.com/office/drawing/2014/main" id="{E5252AF1-552C-1C57-D94F-961E6D7BC45B}"/>
              </a:ext>
              <a:ext uri="{C183D7F6-B498-43B3-948B-1728B52AA6E4}">
                <adec:decorative xmlns:adec="http://schemas.microsoft.com/office/drawing/2017/decorative" val="1"/>
              </a:ext>
            </a:extLst>
          </p:cNvPr>
          <p:cNvSpPr/>
          <p:nvPr/>
        </p:nvSpPr>
        <p:spPr>
          <a:xfrm>
            <a:off x="5508000" y="2700000"/>
            <a:ext cx="180000" cy="180000"/>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1" name="Flowchart: Connector 40">
            <a:extLst>
              <a:ext uri="{FF2B5EF4-FFF2-40B4-BE49-F238E27FC236}">
                <a16:creationId xmlns:a16="http://schemas.microsoft.com/office/drawing/2014/main" id="{699F7A31-B053-13BD-FC40-55DB4EBD5934}"/>
              </a:ext>
              <a:ext uri="{C183D7F6-B498-43B3-948B-1728B52AA6E4}">
                <adec:decorative xmlns:adec="http://schemas.microsoft.com/office/drawing/2017/decorative" val="1"/>
              </a:ext>
            </a:extLst>
          </p:cNvPr>
          <p:cNvSpPr/>
          <p:nvPr/>
        </p:nvSpPr>
        <p:spPr>
          <a:xfrm>
            <a:off x="5508000" y="4115379"/>
            <a:ext cx="180000" cy="180000"/>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2" name="Flowchart: Connector 41">
            <a:extLst>
              <a:ext uri="{FF2B5EF4-FFF2-40B4-BE49-F238E27FC236}">
                <a16:creationId xmlns:a16="http://schemas.microsoft.com/office/drawing/2014/main" id="{59BFCCEF-6BB5-0264-56F4-7C5350F1E5AD}"/>
              </a:ext>
              <a:ext uri="{C183D7F6-B498-43B3-948B-1728B52AA6E4}">
                <adec:decorative xmlns:adec="http://schemas.microsoft.com/office/drawing/2017/decorative" val="1"/>
              </a:ext>
            </a:extLst>
          </p:cNvPr>
          <p:cNvSpPr/>
          <p:nvPr/>
        </p:nvSpPr>
        <p:spPr>
          <a:xfrm>
            <a:off x="5508000" y="3564000"/>
            <a:ext cx="180000" cy="180000"/>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4" name="Flowchart: Connector 43">
            <a:extLst>
              <a:ext uri="{FF2B5EF4-FFF2-40B4-BE49-F238E27FC236}">
                <a16:creationId xmlns:a16="http://schemas.microsoft.com/office/drawing/2014/main" id="{B92DA548-0401-9E2C-D698-C6835A975678}"/>
              </a:ext>
              <a:ext uri="{C183D7F6-B498-43B3-948B-1728B52AA6E4}">
                <adec:decorative xmlns:adec="http://schemas.microsoft.com/office/drawing/2017/decorative" val="1"/>
              </a:ext>
            </a:extLst>
          </p:cNvPr>
          <p:cNvSpPr/>
          <p:nvPr/>
        </p:nvSpPr>
        <p:spPr>
          <a:xfrm>
            <a:off x="11340000" y="2294893"/>
            <a:ext cx="180000" cy="1800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5" name="Flowchart: Connector 44">
            <a:extLst>
              <a:ext uri="{FF2B5EF4-FFF2-40B4-BE49-F238E27FC236}">
                <a16:creationId xmlns:a16="http://schemas.microsoft.com/office/drawing/2014/main" id="{51450490-83C5-EC1E-2A6F-639B8293F7B8}"/>
              </a:ext>
              <a:ext uri="{C183D7F6-B498-43B3-948B-1728B52AA6E4}">
                <adec:decorative xmlns:adec="http://schemas.microsoft.com/office/drawing/2017/decorative" val="1"/>
              </a:ext>
            </a:extLst>
          </p:cNvPr>
          <p:cNvSpPr/>
          <p:nvPr/>
        </p:nvSpPr>
        <p:spPr>
          <a:xfrm>
            <a:off x="11340000" y="1736084"/>
            <a:ext cx="180000" cy="1800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6" name="Flowchart: Connector 45">
            <a:extLst>
              <a:ext uri="{FF2B5EF4-FFF2-40B4-BE49-F238E27FC236}">
                <a16:creationId xmlns:a16="http://schemas.microsoft.com/office/drawing/2014/main" id="{89FFCFCC-2D02-FD10-D657-6AD0A05C4EDD}"/>
              </a:ext>
              <a:ext uri="{C183D7F6-B498-43B3-948B-1728B52AA6E4}">
                <adec:decorative xmlns:adec="http://schemas.microsoft.com/office/drawing/2017/decorative" val="1"/>
              </a:ext>
            </a:extLst>
          </p:cNvPr>
          <p:cNvSpPr/>
          <p:nvPr/>
        </p:nvSpPr>
        <p:spPr>
          <a:xfrm>
            <a:off x="11340000" y="1186607"/>
            <a:ext cx="180000" cy="180000"/>
          </a:xfrm>
          <a:prstGeom prst="flowChartConnector">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7" name="Flowchart: Connector 46">
            <a:extLst>
              <a:ext uri="{FF2B5EF4-FFF2-40B4-BE49-F238E27FC236}">
                <a16:creationId xmlns:a16="http://schemas.microsoft.com/office/drawing/2014/main" id="{A97DF1C0-8B01-D230-2E7F-754388354142}"/>
              </a:ext>
              <a:ext uri="{C183D7F6-B498-43B3-948B-1728B52AA6E4}">
                <adec:decorative xmlns:adec="http://schemas.microsoft.com/office/drawing/2017/decorative" val="1"/>
              </a:ext>
            </a:extLst>
          </p:cNvPr>
          <p:cNvSpPr/>
          <p:nvPr/>
        </p:nvSpPr>
        <p:spPr>
          <a:xfrm>
            <a:off x="11340000" y="3075407"/>
            <a:ext cx="180000" cy="1800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8" name="Flowchart: Connector 47">
            <a:extLst>
              <a:ext uri="{FF2B5EF4-FFF2-40B4-BE49-F238E27FC236}">
                <a16:creationId xmlns:a16="http://schemas.microsoft.com/office/drawing/2014/main" id="{A24B5937-9221-BCDF-AE38-CD4875327FE6}"/>
              </a:ext>
              <a:ext uri="{C183D7F6-B498-43B3-948B-1728B52AA6E4}">
                <adec:decorative xmlns:adec="http://schemas.microsoft.com/office/drawing/2017/decorative" val="1"/>
              </a:ext>
            </a:extLst>
          </p:cNvPr>
          <p:cNvSpPr/>
          <p:nvPr/>
        </p:nvSpPr>
        <p:spPr>
          <a:xfrm>
            <a:off x="11340000" y="4600799"/>
            <a:ext cx="180000" cy="1800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9" name="Flowchart: Connector 48">
            <a:extLst>
              <a:ext uri="{FF2B5EF4-FFF2-40B4-BE49-F238E27FC236}">
                <a16:creationId xmlns:a16="http://schemas.microsoft.com/office/drawing/2014/main" id="{6D026EA6-D35B-CD0A-7D54-F4F4A9F1143A}"/>
              </a:ext>
              <a:ext uri="{C183D7F6-B498-43B3-948B-1728B52AA6E4}">
                <adec:decorative xmlns:adec="http://schemas.microsoft.com/office/drawing/2017/decorative" val="1"/>
              </a:ext>
            </a:extLst>
          </p:cNvPr>
          <p:cNvSpPr/>
          <p:nvPr/>
        </p:nvSpPr>
        <p:spPr>
          <a:xfrm>
            <a:off x="11340000" y="3812692"/>
            <a:ext cx="180000" cy="1800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0" name="Flowchart: Connector 49">
            <a:extLst>
              <a:ext uri="{FF2B5EF4-FFF2-40B4-BE49-F238E27FC236}">
                <a16:creationId xmlns:a16="http://schemas.microsoft.com/office/drawing/2014/main" id="{B3C603B1-2E1F-C56D-FFF6-3E13F8BAC1D1}"/>
              </a:ext>
              <a:ext uri="{C183D7F6-B498-43B3-948B-1728B52AA6E4}">
                <adec:decorative xmlns:adec="http://schemas.microsoft.com/office/drawing/2017/decorative" val="1"/>
              </a:ext>
            </a:extLst>
          </p:cNvPr>
          <p:cNvSpPr/>
          <p:nvPr/>
        </p:nvSpPr>
        <p:spPr>
          <a:xfrm>
            <a:off x="5508000" y="4500000"/>
            <a:ext cx="180000" cy="1800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24604787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656" y="212495"/>
            <a:ext cx="11606688" cy="485064"/>
          </a:xfrm>
        </p:spPr>
        <p:txBody>
          <a:bodyPr anchor="t">
            <a:normAutofit/>
          </a:bodyPr>
          <a:lstStyle/>
          <a:p>
            <a:r>
              <a:rPr lang="en-GB" sz="2000" b="1" cap="all">
                <a:solidFill>
                  <a:srgbClr val="0070C0"/>
                </a:solidFill>
                <a:latin typeface="Arial" panose="020B0604020202020204" pitchFamily="34" charset="0"/>
                <a:cs typeface="Arial" panose="020B0604020202020204" pitchFamily="34" charset="0"/>
              </a:rPr>
              <a:t>System Efficiency Programmes </a:t>
            </a:r>
            <a:r>
              <a:rPr lang="en-GB" sz="2000" b="1">
                <a:solidFill>
                  <a:srgbClr val="0070C0"/>
                </a:solidFill>
                <a:latin typeface="Arial" panose="020B0604020202020204" pitchFamily="34" charset="0"/>
                <a:cs typeface="Arial" panose="020B0604020202020204" pitchFamily="34" charset="0"/>
              </a:rPr>
              <a:t>– Key Headlines including any escalations</a:t>
            </a:r>
          </a:p>
        </p:txBody>
      </p:sp>
      <p:graphicFrame>
        <p:nvGraphicFramePr>
          <p:cNvPr id="6" name="Content Placeholder 5"/>
          <p:cNvGraphicFramePr>
            <a:graphicFrameLocks noGrp="1"/>
          </p:cNvGraphicFramePr>
          <p:nvPr>
            <p:ph sz="half" idx="4294967295"/>
            <p:extLst>
              <p:ext uri="{D42A27DB-BD31-4B8C-83A1-F6EECF244321}">
                <p14:modId xmlns:p14="http://schemas.microsoft.com/office/powerpoint/2010/main" val="2012971929"/>
              </p:ext>
            </p:extLst>
          </p:nvPr>
        </p:nvGraphicFramePr>
        <p:xfrm>
          <a:off x="207601" y="697559"/>
          <a:ext cx="11776797" cy="2011680"/>
        </p:xfrm>
        <a:graphic>
          <a:graphicData uri="http://schemas.openxmlformats.org/drawingml/2006/table">
            <a:tbl>
              <a:tblPr firstRow="1" bandRow="1">
                <a:tableStyleId>{5C22544A-7EE6-4342-B048-85BDC9FD1C3A}</a:tableStyleId>
              </a:tblPr>
              <a:tblGrid>
                <a:gridCol w="3925599">
                  <a:extLst>
                    <a:ext uri="{9D8B030D-6E8A-4147-A177-3AD203B41FA5}">
                      <a16:colId xmlns:a16="http://schemas.microsoft.com/office/drawing/2014/main" val="2242980742"/>
                    </a:ext>
                  </a:extLst>
                </a:gridCol>
                <a:gridCol w="3925599">
                  <a:extLst>
                    <a:ext uri="{9D8B030D-6E8A-4147-A177-3AD203B41FA5}">
                      <a16:colId xmlns:a16="http://schemas.microsoft.com/office/drawing/2014/main" val="372691055"/>
                    </a:ext>
                  </a:extLst>
                </a:gridCol>
                <a:gridCol w="3925599">
                  <a:extLst>
                    <a:ext uri="{9D8B030D-6E8A-4147-A177-3AD203B41FA5}">
                      <a16:colId xmlns:a16="http://schemas.microsoft.com/office/drawing/2014/main" val="3668367436"/>
                    </a:ext>
                  </a:extLst>
                </a:gridCol>
              </a:tblGrid>
              <a:tr h="265091">
                <a:tc>
                  <a:txBody>
                    <a:bodyPr/>
                    <a:lstStyle/>
                    <a:p>
                      <a:r>
                        <a:rPr lang="en-GB" sz="1200"/>
                        <a:t>PROJECT DELIVERY UPDATE</a:t>
                      </a:r>
                    </a:p>
                  </a:txBody>
                  <a:tcPr>
                    <a:solidFill>
                      <a:srgbClr val="FC227A"/>
                    </a:solidFill>
                  </a:tcPr>
                </a:tc>
                <a:tc>
                  <a:txBody>
                    <a:bodyPr/>
                    <a:lstStyle/>
                    <a:p>
                      <a:r>
                        <a:rPr lang="en-GB" sz="1200"/>
                        <a:t>QUALITY UPDATE (INCLUDING QIAs)</a:t>
                      </a:r>
                    </a:p>
                  </a:txBody>
                  <a:tcPr>
                    <a:solidFill>
                      <a:srgbClr val="DB50EA"/>
                    </a:solidFill>
                  </a:tcPr>
                </a:tc>
                <a:tc>
                  <a:txBody>
                    <a:bodyPr/>
                    <a:lstStyle/>
                    <a:p>
                      <a:r>
                        <a:rPr lang="en-GB" sz="1200"/>
                        <a:t>PERFORMANCE UPDATE</a:t>
                      </a:r>
                    </a:p>
                  </a:txBody>
                  <a:tcPr>
                    <a:solidFill>
                      <a:srgbClr val="7030A0"/>
                    </a:solidFill>
                  </a:tcPr>
                </a:tc>
                <a:extLst>
                  <a:ext uri="{0D108BD9-81ED-4DB2-BD59-A6C34878D82A}">
                    <a16:rowId xmlns:a16="http://schemas.microsoft.com/office/drawing/2014/main" val="3168321068"/>
                  </a:ext>
                </a:extLst>
              </a:tr>
              <a:tr h="1678909">
                <a:tc>
                  <a:txBody>
                    <a:bodyPr/>
                    <a:lstStyle/>
                    <a:p>
                      <a:pPr marL="171450" indent="-171450">
                        <a:buFont typeface="Arial" panose="020B0604020202020204" pitchFamily="34" charset="0"/>
                        <a:buChar char="•"/>
                      </a:pPr>
                      <a:r>
                        <a:rPr lang="en-GB" sz="1200" baseline="0">
                          <a:solidFill>
                            <a:schemeClr val="tx1"/>
                          </a:solidFill>
                        </a:rPr>
                        <a:t>CHC – 4 key workstreams now in place. First meetings to start in September.</a:t>
                      </a:r>
                    </a:p>
                    <a:p>
                      <a:pPr marL="171450" indent="-171450">
                        <a:buFont typeface="Arial" panose="020B0604020202020204" pitchFamily="34" charset="0"/>
                        <a:buChar char="•"/>
                      </a:pPr>
                      <a:r>
                        <a:rPr lang="en-GB" sz="1200">
                          <a:solidFill>
                            <a:schemeClr val="tx1"/>
                          </a:solidFill>
                        </a:rPr>
                        <a:t>Estates system workshop took</a:t>
                      </a:r>
                      <a:r>
                        <a:rPr lang="en-GB" sz="1200" baseline="0">
                          <a:solidFill>
                            <a:schemeClr val="tx1"/>
                          </a:solidFill>
                        </a:rPr>
                        <a:t> place on 18/07/23 to identify and agree key areas of focus.  Leads for each workstream have been aligned.  The first Strategic Group has been arranged for 08/09/23.</a:t>
                      </a:r>
                    </a:p>
                    <a:p>
                      <a:pPr marL="171450" indent="-171450">
                        <a:buFont typeface="Arial" panose="020B0604020202020204" pitchFamily="34" charset="0"/>
                        <a:buChar char="•"/>
                      </a:pPr>
                      <a:r>
                        <a:rPr lang="en-GB" sz="1200" baseline="0"/>
                        <a:t>Medicines Optimisation Steering Group met formally for the first time on 11</a:t>
                      </a:r>
                      <a:r>
                        <a:rPr lang="en-GB" sz="1200" baseline="30000"/>
                        <a:t>th</a:t>
                      </a:r>
                      <a:r>
                        <a:rPr lang="en-GB" sz="1200" baseline="0"/>
                        <a:t> August. Programme of work under development</a:t>
                      </a:r>
                    </a:p>
                  </a:txBody>
                  <a:tcPr/>
                </a:tc>
                <a:tc>
                  <a:txBody>
                    <a:bodyPr/>
                    <a:lstStyle/>
                    <a:p>
                      <a:pPr marL="171450" indent="-171450">
                        <a:buFont typeface="Arial" panose="020B0604020202020204" pitchFamily="34" charset="0"/>
                        <a:buChar char="•"/>
                      </a:pPr>
                      <a:r>
                        <a:rPr lang="en-GB" sz="1200" b="0" baseline="0">
                          <a:solidFill>
                            <a:schemeClr val="tx1"/>
                          </a:solidFill>
                        </a:rPr>
                        <a:t>CHC policy requires the correct level of consultation and engagement, survey now launched w/c 14</a:t>
                      </a:r>
                      <a:r>
                        <a:rPr lang="en-GB" sz="1200" b="0" baseline="30000">
                          <a:solidFill>
                            <a:schemeClr val="tx1"/>
                          </a:solidFill>
                        </a:rPr>
                        <a:t>th</a:t>
                      </a:r>
                      <a:r>
                        <a:rPr lang="en-GB" sz="1200" b="0" baseline="0">
                          <a:solidFill>
                            <a:schemeClr val="tx1"/>
                          </a:solidFill>
                        </a:rPr>
                        <a:t> Aug, closing on 10</a:t>
                      </a:r>
                      <a:r>
                        <a:rPr lang="en-GB" sz="1200" b="0" baseline="30000">
                          <a:solidFill>
                            <a:schemeClr val="tx1"/>
                          </a:solidFill>
                        </a:rPr>
                        <a:t>th</a:t>
                      </a:r>
                      <a:r>
                        <a:rPr lang="en-GB" sz="1200" b="0" baseline="0">
                          <a:solidFill>
                            <a:schemeClr val="tx1"/>
                          </a:solidFill>
                        </a:rPr>
                        <a:t> September.</a:t>
                      </a:r>
                    </a:p>
                    <a:p>
                      <a:pPr marL="285750" indent="-285750">
                        <a:buFont typeface="Arial" panose="020B0604020202020204" pitchFamily="34" charset="0"/>
                        <a:buChar char="•"/>
                      </a:pPr>
                      <a:endParaRPr lang="en-GB" sz="1200">
                        <a:solidFill>
                          <a:schemeClr val="tx1"/>
                        </a:solidFill>
                      </a:endParaRPr>
                    </a:p>
                  </a:txBody>
                  <a:tcPr/>
                </a:tc>
                <a:tc>
                  <a:txBody>
                    <a:bodyPr/>
                    <a:lstStyle/>
                    <a:p>
                      <a:pPr marL="285750" indent="-285750">
                        <a:buFont typeface="Arial" panose="020B0604020202020204" pitchFamily="34" charset="0"/>
                        <a:buChar char="•"/>
                      </a:pPr>
                      <a:r>
                        <a:rPr lang="en-GB" sz="1200">
                          <a:solidFill>
                            <a:schemeClr val="tx1"/>
                          </a:solidFill>
                        </a:rPr>
                        <a:t>Metrics for CHC still to be agreed</a:t>
                      </a:r>
                    </a:p>
                    <a:p>
                      <a:pPr marL="285750" indent="-285750">
                        <a:buFont typeface="Arial" panose="020B0604020202020204" pitchFamily="34" charset="0"/>
                        <a:buChar char="•"/>
                      </a:pPr>
                      <a:r>
                        <a:rPr lang="en-GB" sz="1200">
                          <a:solidFill>
                            <a:schemeClr val="tx1"/>
                          </a:solidFill>
                        </a:rPr>
                        <a:t>Metrics for Estates will be agreed for each of the priority workstreams, during scoping phase. Timescales to be agreed at Strategic Estates Group. </a:t>
                      </a:r>
                    </a:p>
                    <a:p>
                      <a:pPr marL="285750" indent="-285750">
                        <a:buFont typeface="Arial" panose="020B0604020202020204" pitchFamily="34" charset="0"/>
                        <a:buChar char="•"/>
                      </a:pPr>
                      <a:r>
                        <a:rPr lang="en-GB" sz="1200">
                          <a:solidFill>
                            <a:schemeClr val="tx1"/>
                          </a:solidFill>
                        </a:rPr>
                        <a:t>Metrics for Medicines Optimisation to be agreed</a:t>
                      </a:r>
                    </a:p>
                    <a:p>
                      <a:pPr marL="285750" indent="-285750">
                        <a:buFont typeface="Arial" panose="020B0604020202020204" pitchFamily="34" charset="0"/>
                        <a:buChar char="•"/>
                      </a:pPr>
                      <a:endParaRPr lang="en-GB" sz="1200">
                        <a:solidFill>
                          <a:schemeClr val="tx1"/>
                        </a:solidFill>
                      </a:endParaRPr>
                    </a:p>
                    <a:p>
                      <a:pPr marL="285750" indent="-285750">
                        <a:buFont typeface="Arial" panose="020B0604020202020204" pitchFamily="34" charset="0"/>
                        <a:buChar char="•"/>
                      </a:pPr>
                      <a:endParaRPr lang="en-GB" sz="1200">
                        <a:solidFill>
                          <a:schemeClr val="tx1"/>
                        </a:solidFill>
                      </a:endParaRPr>
                    </a:p>
                  </a:txBody>
                  <a:tcPr/>
                </a:tc>
                <a:extLst>
                  <a:ext uri="{0D108BD9-81ED-4DB2-BD59-A6C34878D82A}">
                    <a16:rowId xmlns:a16="http://schemas.microsoft.com/office/drawing/2014/main" val="3260377104"/>
                  </a:ext>
                </a:extLst>
              </a:tr>
            </a:tbl>
          </a:graphicData>
        </a:graphic>
      </p:graphicFrame>
      <p:graphicFrame>
        <p:nvGraphicFramePr>
          <p:cNvPr id="5" name="Content Placeholder 5"/>
          <p:cNvGraphicFramePr>
            <a:graphicFrameLocks noGrp="1"/>
          </p:cNvGraphicFramePr>
          <p:nvPr>
            <p:ph sz="half" idx="4294967295"/>
            <p:extLst>
              <p:ext uri="{D42A27DB-BD31-4B8C-83A1-F6EECF244321}">
                <p14:modId xmlns:p14="http://schemas.microsoft.com/office/powerpoint/2010/main" val="987410272"/>
              </p:ext>
            </p:extLst>
          </p:nvPr>
        </p:nvGraphicFramePr>
        <p:xfrm>
          <a:off x="207599" y="4130329"/>
          <a:ext cx="11776797" cy="548640"/>
        </p:xfrm>
        <a:graphic>
          <a:graphicData uri="http://schemas.openxmlformats.org/drawingml/2006/table">
            <a:tbl>
              <a:tblPr firstRow="1" bandRow="1">
                <a:tableStyleId>{5C22544A-7EE6-4342-B048-85BDC9FD1C3A}</a:tableStyleId>
              </a:tblPr>
              <a:tblGrid>
                <a:gridCol w="11776797">
                  <a:extLst>
                    <a:ext uri="{9D8B030D-6E8A-4147-A177-3AD203B41FA5}">
                      <a16:colId xmlns:a16="http://schemas.microsoft.com/office/drawing/2014/main" val="2242980742"/>
                    </a:ext>
                  </a:extLst>
                </a:gridCol>
              </a:tblGrid>
              <a:tr h="234000">
                <a:tc>
                  <a:txBody>
                    <a:bodyPr/>
                    <a:lstStyle/>
                    <a:p>
                      <a:r>
                        <a:rPr lang="en-GB" sz="1200"/>
                        <a:t>RECOMMENDATIONS / ITEMS REQUIRING APPROVAL</a:t>
                      </a:r>
                    </a:p>
                  </a:txBody>
                  <a:tcPr>
                    <a:solidFill>
                      <a:srgbClr val="FF0000"/>
                    </a:solidFill>
                  </a:tcPr>
                </a:tc>
                <a:extLst>
                  <a:ext uri="{0D108BD9-81ED-4DB2-BD59-A6C34878D82A}">
                    <a16:rowId xmlns:a16="http://schemas.microsoft.com/office/drawing/2014/main" val="3168321068"/>
                  </a:ext>
                </a:extLst>
              </a:tr>
              <a:tr h="234000">
                <a:tc>
                  <a:txBody>
                    <a:bodyPr/>
                    <a:lstStyle/>
                    <a:p>
                      <a:pPr marL="177800" indent="-177800">
                        <a:buClr>
                          <a:srgbClr val="000000"/>
                        </a:buClr>
                        <a:buFont typeface="Arial" panose="020B0604020202020204" pitchFamily="34" charset="0"/>
                        <a:buChar char="•"/>
                      </a:pPr>
                      <a:r>
                        <a:rPr lang="en-GB" sz="1200" kern="1200" baseline="0" noProof="0">
                          <a:solidFill>
                            <a:schemeClr val="tx1"/>
                          </a:solidFill>
                          <a:latin typeface="+mn-lt"/>
                          <a:ea typeface="+mn-ea"/>
                          <a:cs typeface="+mn-cs"/>
                        </a:rPr>
                        <a:t>None</a:t>
                      </a:r>
                      <a:endParaRPr lang="en-GB" sz="1200" kern="1200" baseline="0">
                        <a:solidFill>
                          <a:schemeClr val="tx1"/>
                        </a:solidFill>
                        <a:latin typeface="+mn-lt"/>
                        <a:ea typeface="+mn-ea"/>
                        <a:cs typeface="+mn-cs"/>
                      </a:endParaRPr>
                    </a:p>
                  </a:txBody>
                  <a:tcPr/>
                </a:tc>
                <a:extLst>
                  <a:ext uri="{0D108BD9-81ED-4DB2-BD59-A6C34878D82A}">
                    <a16:rowId xmlns:a16="http://schemas.microsoft.com/office/drawing/2014/main" val="326037710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252159445"/>
              </p:ext>
            </p:extLst>
          </p:nvPr>
        </p:nvGraphicFramePr>
        <p:xfrm>
          <a:off x="207600" y="2667289"/>
          <a:ext cx="11776797" cy="1463040"/>
        </p:xfrm>
        <a:graphic>
          <a:graphicData uri="http://schemas.openxmlformats.org/drawingml/2006/table">
            <a:tbl>
              <a:tblPr firstRow="1" bandRow="1">
                <a:tableStyleId>{5C22544A-7EE6-4342-B048-85BDC9FD1C3A}</a:tableStyleId>
              </a:tblPr>
              <a:tblGrid>
                <a:gridCol w="3925599">
                  <a:extLst>
                    <a:ext uri="{9D8B030D-6E8A-4147-A177-3AD203B41FA5}">
                      <a16:colId xmlns:a16="http://schemas.microsoft.com/office/drawing/2014/main" val="4061580566"/>
                    </a:ext>
                  </a:extLst>
                </a:gridCol>
                <a:gridCol w="3925599">
                  <a:extLst>
                    <a:ext uri="{9D8B030D-6E8A-4147-A177-3AD203B41FA5}">
                      <a16:colId xmlns:a16="http://schemas.microsoft.com/office/drawing/2014/main" val="3425727998"/>
                    </a:ext>
                  </a:extLst>
                </a:gridCol>
                <a:gridCol w="3925599">
                  <a:extLst>
                    <a:ext uri="{9D8B030D-6E8A-4147-A177-3AD203B41FA5}">
                      <a16:colId xmlns:a16="http://schemas.microsoft.com/office/drawing/2014/main" val="4076478887"/>
                    </a:ext>
                  </a:extLst>
                </a:gridCol>
              </a:tblGrid>
              <a:tr h="438750">
                <a:tc>
                  <a:txBody>
                    <a:bodyPr/>
                    <a:lstStyle/>
                    <a:p>
                      <a:r>
                        <a:rPr lang="en-GB" sz="1200"/>
                        <a:t>CONTRACT / PROCUREMENT UPDATE</a:t>
                      </a:r>
                    </a:p>
                  </a:txBody>
                  <a:tcPr>
                    <a:solidFill>
                      <a:srgbClr val="00B0F0"/>
                    </a:solidFill>
                  </a:tcPr>
                </a:tc>
                <a:tc>
                  <a:txBody>
                    <a:bodyPr/>
                    <a:lstStyle/>
                    <a:p>
                      <a:r>
                        <a:rPr lang="en-GB" sz="1200"/>
                        <a:t>FINANCE UPDATE</a:t>
                      </a:r>
                    </a:p>
                  </a:txBody>
                  <a:tcPr>
                    <a:solidFill>
                      <a:schemeClr val="accent1">
                        <a:lumMod val="75000"/>
                      </a:schemeClr>
                    </a:solidFill>
                  </a:tcPr>
                </a:tc>
                <a:tc>
                  <a:txBody>
                    <a:bodyPr/>
                    <a:lstStyle/>
                    <a:p>
                      <a:r>
                        <a:rPr lang="en-GB" sz="1200"/>
                        <a:t>REQUESTS FOR ANOTHER PORTFOLIO / ENABLER</a:t>
                      </a:r>
                    </a:p>
                  </a:txBody>
                  <a:tcPr>
                    <a:solidFill>
                      <a:srgbClr val="002060"/>
                    </a:solidFill>
                  </a:tcPr>
                </a:tc>
                <a:extLst>
                  <a:ext uri="{0D108BD9-81ED-4DB2-BD59-A6C34878D82A}">
                    <a16:rowId xmlns:a16="http://schemas.microsoft.com/office/drawing/2014/main" val="2146505360"/>
                  </a:ext>
                </a:extLst>
              </a:tr>
              <a:tr h="965250">
                <a:tc>
                  <a:txBody>
                    <a:bodyPr/>
                    <a:lstStyle/>
                    <a:p>
                      <a:pPr marL="177800" indent="-177800">
                        <a:buFont typeface="Arial" panose="020B0604020202020204" pitchFamily="34" charset="0"/>
                        <a:buChar char="•"/>
                      </a:pPr>
                      <a:r>
                        <a:rPr lang="en-GB" sz="1200" b="0" baseline="0">
                          <a:solidFill>
                            <a:schemeClr val="tx1"/>
                          </a:solidFill>
                        </a:rPr>
                        <a:t>None</a:t>
                      </a:r>
                      <a:endParaRPr lang="en-GB" sz="1200"/>
                    </a:p>
                    <a:p>
                      <a:endParaRPr lang="en-GB" sz="1200"/>
                    </a:p>
                    <a:p>
                      <a:endParaRPr lang="en-GB" sz="1200"/>
                    </a:p>
                  </a:txBody>
                  <a:tcPr/>
                </a:tc>
                <a:tc>
                  <a:txBody>
                    <a:bodyPr/>
                    <a:lstStyle/>
                    <a:p>
                      <a:pPr marL="171450" indent="-171450">
                        <a:buFont typeface="Arial" panose="020B0604020202020204" pitchFamily="34" charset="0"/>
                        <a:buChar char="•"/>
                      </a:pPr>
                      <a:r>
                        <a:rPr lang="en-GB" sz="1200" b="0" baseline="0">
                          <a:solidFill>
                            <a:schemeClr val="tx1"/>
                          </a:solidFill>
                        </a:rPr>
                        <a:t>CHC predicted a forecast of £62m overspend at M2, this has reduced in M4 with a forecast outturn position of £256.3m against the annual budget of £203.2m. Therefore the forecast overspend is £53.2m</a:t>
                      </a:r>
                      <a:endParaRPr lang="en-GB" sz="1200" b="0">
                        <a:solidFill>
                          <a:schemeClr val="tx1"/>
                        </a:solidFill>
                      </a:endParaRPr>
                    </a:p>
                  </a:txBody>
                  <a:tcPr/>
                </a:tc>
                <a:tc>
                  <a:txBody>
                    <a:bodyPr/>
                    <a:lstStyle/>
                    <a:p>
                      <a:pPr marL="285750" indent="-285750">
                        <a:buFont typeface="Arial" panose="020B0604020202020204" pitchFamily="34" charset="0"/>
                        <a:buChar char="•"/>
                      </a:pPr>
                      <a:r>
                        <a:rPr lang="en-GB" sz="1200" b="0">
                          <a:solidFill>
                            <a:schemeClr val="tx1"/>
                          </a:solidFill>
                        </a:rPr>
                        <a:t>None</a:t>
                      </a:r>
                      <a:endParaRPr lang="en-GB" sz="1200">
                        <a:solidFill>
                          <a:schemeClr val="tx1"/>
                        </a:solidFill>
                      </a:endParaRPr>
                    </a:p>
                  </a:txBody>
                  <a:tcPr/>
                </a:tc>
                <a:extLst>
                  <a:ext uri="{0D108BD9-81ED-4DB2-BD59-A6C34878D82A}">
                    <a16:rowId xmlns:a16="http://schemas.microsoft.com/office/drawing/2014/main" val="3222357932"/>
                  </a:ext>
                </a:extLst>
              </a:tr>
            </a:tbl>
          </a:graphicData>
        </a:graphic>
      </p:graphicFrame>
      <p:sp>
        <p:nvSpPr>
          <p:cNvPr id="8" name="Slide Number Placeholder 3">
            <a:extLst>
              <a:ext uri="{FF2B5EF4-FFF2-40B4-BE49-F238E27FC236}">
                <a16:creationId xmlns:a16="http://schemas.microsoft.com/office/drawing/2014/main" id="{5DCACFBF-AA35-E422-82EF-75DC9673F60E}"/>
              </a:ext>
            </a:extLst>
          </p:cNvPr>
          <p:cNvSpPr>
            <a:spLocks noGrp="1"/>
          </p:cNvSpPr>
          <p:nvPr>
            <p:ph type="sldNum" sz="quarter" idx="12"/>
          </p:nvPr>
        </p:nvSpPr>
        <p:spPr>
          <a:xfrm>
            <a:off x="8211500" y="6443102"/>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43</a:t>
            </a:fld>
            <a:endParaRPr lang="en-US">
              <a:latin typeface="Arial" panose="020B0604020202020204" pitchFamily="34" charset="0"/>
              <a:cs typeface="Arial" panose="020B0604020202020204" pitchFamily="34" charset="0"/>
            </a:endParaRPr>
          </a:p>
        </p:txBody>
      </p:sp>
      <p:sp>
        <p:nvSpPr>
          <p:cNvPr id="9" name="Footer Placeholder 4">
            <a:extLst>
              <a:ext uri="{FF2B5EF4-FFF2-40B4-BE49-F238E27FC236}">
                <a16:creationId xmlns:a16="http://schemas.microsoft.com/office/drawing/2014/main" id="{8FB56384-6ECF-20F2-6597-41977CA96B0A}"/>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6020142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688895334"/>
              </p:ext>
            </p:extLst>
          </p:nvPr>
        </p:nvGraphicFramePr>
        <p:xfrm>
          <a:off x="116248" y="1109619"/>
          <a:ext cx="5480988" cy="1463040"/>
        </p:xfrm>
        <a:graphic>
          <a:graphicData uri="http://schemas.openxmlformats.org/drawingml/2006/table">
            <a:tbl>
              <a:tblPr firstRow="1" bandRow="1">
                <a:tableStyleId>{5C22544A-7EE6-4342-B048-85BDC9FD1C3A}</a:tableStyleId>
              </a:tblPr>
              <a:tblGrid>
                <a:gridCol w="3831062">
                  <a:extLst>
                    <a:ext uri="{9D8B030D-6E8A-4147-A177-3AD203B41FA5}">
                      <a16:colId xmlns:a16="http://schemas.microsoft.com/office/drawing/2014/main" val="3115241511"/>
                    </a:ext>
                  </a:extLst>
                </a:gridCol>
                <a:gridCol w="1649926">
                  <a:extLst>
                    <a:ext uri="{9D8B030D-6E8A-4147-A177-3AD203B41FA5}">
                      <a16:colId xmlns:a16="http://schemas.microsoft.com/office/drawing/2014/main" val="457782981"/>
                    </a:ext>
                  </a:extLst>
                </a:gridCol>
              </a:tblGrid>
              <a:tr h="238592">
                <a:tc>
                  <a:txBody>
                    <a:bodyPr/>
                    <a:lstStyle/>
                    <a:p>
                      <a:r>
                        <a:rPr lang="en-GB" sz="1200">
                          <a:latin typeface="Arial" panose="020B0604020202020204" pitchFamily="34" charset="0"/>
                          <a:cs typeface="Arial" panose="020B0604020202020204" pitchFamily="34" charset="0"/>
                        </a:rPr>
                        <a:t>UHNM CIP Plans</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38592">
                <a:tc>
                  <a:txBody>
                    <a:bodyPr/>
                    <a:lstStyle/>
                    <a:p>
                      <a:r>
                        <a:rPr lang="en-GB" sz="1200">
                          <a:latin typeface="Arial" panose="020B0604020202020204" pitchFamily="34" charset="0"/>
                          <a:cs typeface="Arial" panose="020B0604020202020204" pitchFamily="34" charset="0"/>
                        </a:rPr>
                        <a:t>CMU Savings (rollover from 22/23)</a:t>
                      </a:r>
                    </a:p>
                  </a:txBody>
                  <a:tcPr/>
                </a:tc>
                <a:tc>
                  <a:txBody>
                    <a:bodyPr/>
                    <a:lstStyle/>
                    <a:p>
                      <a:r>
                        <a:rPr lang="en-GB" sz="1200">
                          <a:latin typeface="Arial" panose="020B0604020202020204" pitchFamily="34" charset="0"/>
                          <a:cs typeface="Arial" panose="020B0604020202020204" pitchFamily="34" charset="0"/>
                        </a:rPr>
                        <a:t>TBC</a:t>
                      </a:r>
                    </a:p>
                  </a:txBody>
                  <a:tcPr>
                    <a:solidFill>
                      <a:schemeClr val="bg1">
                        <a:lumMod val="75000"/>
                      </a:schemeClr>
                    </a:solidFill>
                  </a:tcPr>
                </a:tc>
                <a:extLst>
                  <a:ext uri="{0D108BD9-81ED-4DB2-BD59-A6C34878D82A}">
                    <a16:rowId xmlns:a16="http://schemas.microsoft.com/office/drawing/2014/main" val="2264847321"/>
                  </a:ext>
                </a:extLst>
              </a:tr>
              <a:tr h="556715">
                <a:tc>
                  <a:txBody>
                    <a:bodyPr/>
                    <a:lstStyle/>
                    <a:p>
                      <a:r>
                        <a:rPr lang="en-GB" sz="1200">
                          <a:latin typeface="Arial" panose="020B0604020202020204" pitchFamily="34" charset="0"/>
                          <a:cs typeface="Arial" panose="020B0604020202020204" pitchFamily="34" charset="0"/>
                        </a:rPr>
                        <a:t>CMU Savings 23-24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Awaiting medicines to be included / cost calculator</a:t>
                      </a:r>
                    </a:p>
                  </a:txBody>
                  <a:tcPr>
                    <a:solidFill>
                      <a:srgbClr val="00B0F0"/>
                    </a:solidFill>
                  </a:tcPr>
                </a:tc>
                <a:extLst>
                  <a:ext uri="{0D108BD9-81ED-4DB2-BD59-A6C34878D82A}">
                    <a16:rowId xmlns:a16="http://schemas.microsoft.com/office/drawing/2014/main" val="426534903"/>
                  </a:ext>
                </a:extLst>
              </a:tr>
              <a:tr h="238592">
                <a:tc>
                  <a:txBody>
                    <a:bodyPr/>
                    <a:lstStyle/>
                    <a:p>
                      <a:r>
                        <a:rPr lang="en-GB" sz="1200" kern="1200">
                          <a:solidFill>
                            <a:schemeClr val="dk1"/>
                          </a:solidFill>
                          <a:effectLst/>
                          <a:latin typeface="Arial" panose="020B0604020202020204" pitchFamily="34" charset="0"/>
                          <a:ea typeface="+mn-ea"/>
                          <a:cs typeface="Arial" panose="020B0604020202020204" pitchFamily="34" charset="0"/>
                        </a:rPr>
                        <a:t>Adalimumab biosimilar switch</a:t>
                      </a:r>
                      <a:endParaRPr lang="en-GB" sz="12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TBC</a:t>
                      </a:r>
                    </a:p>
                  </a:txBody>
                  <a:tcPr>
                    <a:solidFill>
                      <a:schemeClr val="bg1">
                        <a:lumMod val="75000"/>
                      </a:schemeClr>
                    </a:solidFill>
                  </a:tcPr>
                </a:tc>
                <a:extLst>
                  <a:ext uri="{0D108BD9-81ED-4DB2-BD59-A6C34878D82A}">
                    <a16:rowId xmlns:a16="http://schemas.microsoft.com/office/drawing/2014/main" val="3440927287"/>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370968987"/>
              </p:ext>
            </p:extLst>
          </p:nvPr>
        </p:nvGraphicFramePr>
        <p:xfrm>
          <a:off x="116248" y="3934178"/>
          <a:ext cx="5480988" cy="1188500"/>
        </p:xfrm>
        <a:graphic>
          <a:graphicData uri="http://schemas.openxmlformats.org/drawingml/2006/table">
            <a:tbl>
              <a:tblPr firstRow="1" bandRow="1">
                <a:tableStyleId>{5C22544A-7EE6-4342-B048-85BDC9FD1C3A}</a:tableStyleId>
              </a:tblPr>
              <a:tblGrid>
                <a:gridCol w="3831062">
                  <a:extLst>
                    <a:ext uri="{9D8B030D-6E8A-4147-A177-3AD203B41FA5}">
                      <a16:colId xmlns:a16="http://schemas.microsoft.com/office/drawing/2014/main" val="3115241511"/>
                    </a:ext>
                  </a:extLst>
                </a:gridCol>
                <a:gridCol w="1649926">
                  <a:extLst>
                    <a:ext uri="{9D8B030D-6E8A-4147-A177-3AD203B41FA5}">
                      <a16:colId xmlns:a16="http://schemas.microsoft.com/office/drawing/2014/main" val="457782981"/>
                    </a:ext>
                  </a:extLst>
                </a:gridCol>
              </a:tblGrid>
              <a:tr h="297125">
                <a:tc>
                  <a:txBody>
                    <a:bodyPr/>
                    <a:lstStyle/>
                    <a:p>
                      <a:r>
                        <a:rPr lang="en-GB" sz="1200">
                          <a:latin typeface="Arial" panose="020B0604020202020204" pitchFamily="34" charset="0"/>
                          <a:cs typeface="Arial" panose="020B0604020202020204" pitchFamily="34" charset="0"/>
                        </a:rPr>
                        <a:t>MPFT CIP Plans</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971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dk1"/>
                          </a:solidFill>
                          <a:effectLst/>
                          <a:latin typeface="Arial" panose="020B0604020202020204" pitchFamily="34" charset="0"/>
                          <a:ea typeface="+mn-ea"/>
                          <a:cs typeface="Arial" panose="020B0604020202020204" pitchFamily="34" charset="0"/>
                        </a:rPr>
                        <a:t>Adalimumab biosimilar switch</a:t>
                      </a:r>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solidFill>
                      <a:schemeClr val="bg1">
                        <a:lumMod val="75000"/>
                      </a:schemeClr>
                    </a:solidFill>
                  </a:tcPr>
                </a:tc>
                <a:extLst>
                  <a:ext uri="{0D108BD9-81ED-4DB2-BD59-A6C34878D82A}">
                    <a16:rowId xmlns:a16="http://schemas.microsoft.com/office/drawing/2014/main" val="2264847321"/>
                  </a:ext>
                </a:extLst>
              </a:tr>
              <a:tr h="297125">
                <a:tc>
                  <a:txBody>
                    <a:bodyPr/>
                    <a:lstStyle/>
                    <a:p>
                      <a:endParaRPr lang="en-GB" sz="12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solidFill>
                      <a:schemeClr val="bg1">
                        <a:lumMod val="75000"/>
                      </a:schemeClr>
                    </a:solidFill>
                  </a:tcPr>
                </a:tc>
                <a:extLst>
                  <a:ext uri="{0D108BD9-81ED-4DB2-BD59-A6C34878D82A}">
                    <a16:rowId xmlns:a16="http://schemas.microsoft.com/office/drawing/2014/main" val="426534903"/>
                  </a:ext>
                </a:extLst>
              </a:tr>
              <a:tr h="297125">
                <a:tc>
                  <a:txBody>
                    <a:bodyPr/>
                    <a:lstStyle/>
                    <a:p>
                      <a:endParaRPr lang="en-GB" sz="12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solidFill>
                      <a:schemeClr val="bg1">
                        <a:lumMod val="75000"/>
                      </a:schemeClr>
                    </a:solidFill>
                  </a:tcPr>
                </a:tc>
                <a:extLst>
                  <a:ext uri="{0D108BD9-81ED-4DB2-BD59-A6C34878D82A}">
                    <a16:rowId xmlns:a16="http://schemas.microsoft.com/office/drawing/2014/main" val="298950524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68477824"/>
              </p:ext>
            </p:extLst>
          </p:nvPr>
        </p:nvGraphicFramePr>
        <p:xfrm>
          <a:off x="116248" y="2795994"/>
          <a:ext cx="5480988" cy="868570"/>
        </p:xfrm>
        <a:graphic>
          <a:graphicData uri="http://schemas.openxmlformats.org/drawingml/2006/table">
            <a:tbl>
              <a:tblPr firstRow="1" bandRow="1">
                <a:tableStyleId>{5C22544A-7EE6-4342-B048-85BDC9FD1C3A}</a:tableStyleId>
              </a:tblPr>
              <a:tblGrid>
                <a:gridCol w="3831062">
                  <a:extLst>
                    <a:ext uri="{9D8B030D-6E8A-4147-A177-3AD203B41FA5}">
                      <a16:colId xmlns:a16="http://schemas.microsoft.com/office/drawing/2014/main" val="3115241511"/>
                    </a:ext>
                  </a:extLst>
                </a:gridCol>
                <a:gridCol w="1649926">
                  <a:extLst>
                    <a:ext uri="{9D8B030D-6E8A-4147-A177-3AD203B41FA5}">
                      <a16:colId xmlns:a16="http://schemas.microsoft.com/office/drawing/2014/main" val="457782981"/>
                    </a:ext>
                  </a:extLst>
                </a:gridCol>
              </a:tblGrid>
              <a:tr h="0">
                <a:tc>
                  <a:txBody>
                    <a:bodyPr/>
                    <a:lstStyle/>
                    <a:p>
                      <a:r>
                        <a:rPr lang="en-GB" sz="1200">
                          <a:latin typeface="Arial" panose="020B0604020202020204" pitchFamily="34" charset="0"/>
                          <a:cs typeface="Arial" panose="020B0604020202020204" pitchFamily="34" charset="0"/>
                        </a:rPr>
                        <a:t>Combined Healthcare CIP Plans</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97125">
                <a:tc>
                  <a:txBody>
                    <a:bodyPr/>
                    <a:lstStyle/>
                    <a:p>
                      <a:r>
                        <a:rPr lang="en-GB" sz="1200">
                          <a:latin typeface="Arial" panose="020B0604020202020204" pitchFamily="34" charset="0"/>
                          <a:cs typeface="Arial" panose="020B0604020202020204" pitchFamily="34" charset="0"/>
                        </a:rPr>
                        <a:t>TBC</a:t>
                      </a:r>
                    </a:p>
                  </a:txBody>
                  <a:tcPr/>
                </a:tc>
                <a:tc>
                  <a:txBody>
                    <a:bodyPr/>
                    <a:lstStyle/>
                    <a:p>
                      <a:endParaRPr lang="en-GB" sz="1200">
                        <a:latin typeface="Arial" panose="020B0604020202020204" pitchFamily="34" charset="0"/>
                        <a:cs typeface="Arial" panose="020B0604020202020204" pitchFamily="34" charset="0"/>
                      </a:endParaRPr>
                    </a:p>
                  </a:txBody>
                  <a:tcPr>
                    <a:solidFill>
                      <a:schemeClr val="bg1">
                        <a:lumMod val="75000"/>
                      </a:schemeClr>
                    </a:solidFill>
                  </a:tcPr>
                </a:tc>
                <a:extLst>
                  <a:ext uri="{0D108BD9-81ED-4DB2-BD59-A6C34878D82A}">
                    <a16:rowId xmlns:a16="http://schemas.microsoft.com/office/drawing/2014/main" val="2264847321"/>
                  </a:ext>
                </a:extLst>
              </a:tr>
              <a:tr h="297125">
                <a:tc>
                  <a:txBody>
                    <a:bodyPr/>
                    <a:lstStyle/>
                    <a:p>
                      <a:endParaRPr lang="en-GB" sz="12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solidFill>
                      <a:schemeClr val="bg1">
                        <a:lumMod val="75000"/>
                      </a:schemeClr>
                    </a:solidFill>
                  </a:tcPr>
                </a:tc>
                <a:extLst>
                  <a:ext uri="{0D108BD9-81ED-4DB2-BD59-A6C34878D82A}">
                    <a16:rowId xmlns:a16="http://schemas.microsoft.com/office/drawing/2014/main" val="426534903"/>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71820958"/>
              </p:ext>
            </p:extLst>
          </p:nvPr>
        </p:nvGraphicFramePr>
        <p:xfrm>
          <a:off x="5749637" y="1125652"/>
          <a:ext cx="6240878" cy="2948885"/>
        </p:xfrm>
        <a:graphic>
          <a:graphicData uri="http://schemas.openxmlformats.org/drawingml/2006/table">
            <a:tbl>
              <a:tblPr firstRow="1" bandRow="1">
                <a:tableStyleId>{5C22544A-7EE6-4342-B048-85BDC9FD1C3A}</a:tableStyleId>
              </a:tblPr>
              <a:tblGrid>
                <a:gridCol w="5242676">
                  <a:extLst>
                    <a:ext uri="{9D8B030D-6E8A-4147-A177-3AD203B41FA5}">
                      <a16:colId xmlns:a16="http://schemas.microsoft.com/office/drawing/2014/main" val="3115241511"/>
                    </a:ext>
                  </a:extLst>
                </a:gridCol>
                <a:gridCol w="998202">
                  <a:extLst>
                    <a:ext uri="{9D8B030D-6E8A-4147-A177-3AD203B41FA5}">
                      <a16:colId xmlns:a16="http://schemas.microsoft.com/office/drawing/2014/main" val="457782981"/>
                    </a:ext>
                  </a:extLst>
                </a:gridCol>
              </a:tblGrid>
              <a:tr h="297125">
                <a:tc>
                  <a:txBody>
                    <a:bodyPr/>
                    <a:lstStyle/>
                    <a:p>
                      <a:r>
                        <a:rPr lang="en-GB" sz="1200">
                          <a:latin typeface="Arial" panose="020B0604020202020204" pitchFamily="34" charset="0"/>
                          <a:cs typeface="Arial" panose="020B0604020202020204" pitchFamily="34" charset="0"/>
                        </a:rPr>
                        <a:t>ICB CIP Plans</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97125">
                <a:tc>
                  <a:txBody>
                    <a:bodyPr/>
                    <a:lstStyle/>
                    <a:p>
                      <a:r>
                        <a:rPr lang="en-GB" sz="1200">
                          <a:latin typeface="Arial" panose="020B0604020202020204" pitchFamily="34" charset="0"/>
                          <a:cs typeface="Arial" panose="020B0604020202020204" pitchFamily="34" charset="0"/>
                        </a:rPr>
                        <a:t>Medicines Optimisation SLA</a:t>
                      </a:r>
                    </a:p>
                  </a:txBody>
                  <a:tcPr/>
                </a:tc>
                <a:tc>
                  <a:txBody>
                    <a:bodyPr/>
                    <a:lstStyle/>
                    <a:p>
                      <a:r>
                        <a:rPr lang="en-GB" sz="1200">
                          <a:latin typeface="Arial" panose="020B0604020202020204" pitchFamily="34" charset="0"/>
                          <a:cs typeface="Arial" panose="020B0604020202020204" pitchFamily="34" charset="0"/>
                        </a:rPr>
                        <a:t>Green</a:t>
                      </a:r>
                    </a:p>
                  </a:txBody>
                  <a:tcPr>
                    <a:solidFill>
                      <a:srgbClr val="00B050"/>
                    </a:solidFill>
                  </a:tcPr>
                </a:tc>
                <a:extLst>
                  <a:ext uri="{0D108BD9-81ED-4DB2-BD59-A6C34878D82A}">
                    <a16:rowId xmlns:a16="http://schemas.microsoft.com/office/drawing/2014/main" val="2264847321"/>
                  </a:ext>
                </a:extLst>
              </a:tr>
              <a:tr h="297125">
                <a:tc>
                  <a:txBody>
                    <a:bodyPr/>
                    <a:lstStyle/>
                    <a:p>
                      <a:r>
                        <a:rPr lang="en-GB" sz="1200">
                          <a:latin typeface="Arial" panose="020B0604020202020204" pitchFamily="34" charset="0"/>
                          <a:cs typeface="Arial" panose="020B0604020202020204" pitchFamily="34" charset="0"/>
                        </a:rPr>
                        <a:t>Centralised Repeat Prescription Management Service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Scoping underway</a:t>
                      </a:r>
                    </a:p>
                  </a:txBody>
                  <a:tcPr>
                    <a:solidFill>
                      <a:srgbClr val="00B0F0"/>
                    </a:solidFill>
                  </a:tcPr>
                </a:tc>
                <a:extLst>
                  <a:ext uri="{0D108BD9-81ED-4DB2-BD59-A6C34878D82A}">
                    <a16:rowId xmlns:a16="http://schemas.microsoft.com/office/drawing/2014/main" val="426534903"/>
                  </a:ext>
                </a:extLst>
              </a:tr>
              <a:tr h="297125">
                <a:tc>
                  <a:txBody>
                    <a:bodyPr/>
                    <a:lstStyle/>
                    <a:p>
                      <a:r>
                        <a:rPr lang="en-GB" sz="1200">
                          <a:latin typeface="Arial" panose="020B0604020202020204" pitchFamily="34" charset="0"/>
                          <a:cs typeface="Arial" panose="020B0604020202020204" pitchFamily="34" charset="0"/>
                        </a:rPr>
                        <a:t>Community Pharmacy Common Conditions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Scoping underway</a:t>
                      </a:r>
                    </a:p>
                  </a:txBody>
                  <a:tcPr>
                    <a:solidFill>
                      <a:srgbClr val="00B0F0"/>
                    </a:solidFill>
                  </a:tcPr>
                </a:tc>
                <a:extLst>
                  <a:ext uri="{0D108BD9-81ED-4DB2-BD59-A6C34878D82A}">
                    <a16:rowId xmlns:a16="http://schemas.microsoft.com/office/drawing/2014/main" val="2989505242"/>
                  </a:ext>
                </a:extLst>
              </a:tr>
              <a:tr h="297125">
                <a:tc>
                  <a:txBody>
                    <a:bodyPr/>
                    <a:lstStyle/>
                    <a:p>
                      <a:r>
                        <a:rPr lang="en-GB" sz="1200">
                          <a:latin typeface="Arial" panose="020B0604020202020204" pitchFamily="34" charset="0"/>
                          <a:cs typeface="Arial" panose="020B0604020202020204" pitchFamily="34" charset="0"/>
                        </a:rPr>
                        <a:t>RWT Opportunities –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a:solidFill>
                            <a:schemeClr val="dk1"/>
                          </a:solidFill>
                          <a:effectLst/>
                          <a:latin typeface="Arial" panose="020B0604020202020204" pitchFamily="34" charset="0"/>
                          <a:ea typeface="+mn-ea"/>
                          <a:cs typeface="Arial" panose="020B0604020202020204" pitchFamily="34" charset="0"/>
                        </a:rPr>
                        <a:t>Adalimumab biosimilar switch</a:t>
                      </a:r>
                      <a:endParaRPr lang="en-GB" sz="1200" kern="1200">
                        <a:solidFill>
                          <a:schemeClr val="dk1"/>
                        </a:solidFill>
                        <a:latin typeface="Arial" panose="020B0604020202020204" pitchFamily="34" charset="0"/>
                        <a:ea typeface="+mn-ea"/>
                        <a:cs typeface="Arial" panose="020B0604020202020204" pitchFamily="34" charset="0"/>
                      </a:endParaRPr>
                    </a:p>
                    <a:p>
                      <a:endParaRPr lang="en-GB" sz="12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Needs scoping</a:t>
                      </a:r>
                    </a:p>
                  </a:txBody>
                  <a:tcPr>
                    <a:solidFill>
                      <a:schemeClr val="bg1">
                        <a:lumMod val="75000"/>
                      </a:schemeClr>
                    </a:solidFill>
                  </a:tcPr>
                </a:tc>
                <a:extLst>
                  <a:ext uri="{0D108BD9-81ED-4DB2-BD59-A6C34878D82A}">
                    <a16:rowId xmlns:a16="http://schemas.microsoft.com/office/drawing/2014/main" val="3440927287"/>
                  </a:ext>
                </a:extLst>
              </a:tr>
              <a:tr h="297125">
                <a:tc>
                  <a:txBody>
                    <a:bodyPr/>
                    <a:lstStyle/>
                    <a:p>
                      <a:r>
                        <a:rPr lang="en-GB" sz="1200">
                          <a:latin typeface="Arial" panose="020B0604020202020204" pitchFamily="34" charset="0"/>
                          <a:cs typeface="Arial" panose="020B0604020202020204" pitchFamily="34" charset="0"/>
                        </a:rPr>
                        <a:t>UHDB Opportunities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a:solidFill>
                            <a:schemeClr val="dk1"/>
                          </a:solidFill>
                          <a:effectLst/>
                          <a:latin typeface="Arial" panose="020B0604020202020204" pitchFamily="34" charset="0"/>
                          <a:ea typeface="+mn-ea"/>
                          <a:cs typeface="Arial" panose="020B0604020202020204" pitchFamily="34" charset="0"/>
                        </a:rPr>
                        <a:t>Adalimumab biosimilar switch</a:t>
                      </a:r>
                      <a:endParaRPr lang="en-GB" sz="1200" kern="1200">
                        <a:solidFill>
                          <a:schemeClr val="dk1"/>
                        </a:solidFill>
                        <a:latin typeface="Arial" panose="020B0604020202020204" pitchFamily="34" charset="0"/>
                        <a:ea typeface="+mn-ea"/>
                        <a:cs typeface="Arial" panose="020B0604020202020204" pitchFamily="34" charset="0"/>
                      </a:endParaRPr>
                    </a:p>
                    <a:p>
                      <a:endParaRPr lang="en-GB" sz="12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Needs scoping</a:t>
                      </a:r>
                    </a:p>
                  </a:txBody>
                  <a:tcPr>
                    <a:solidFill>
                      <a:schemeClr val="bg1">
                        <a:lumMod val="75000"/>
                      </a:schemeClr>
                    </a:solidFill>
                  </a:tcPr>
                </a:tc>
                <a:extLst>
                  <a:ext uri="{0D108BD9-81ED-4DB2-BD59-A6C34878D82A}">
                    <a16:rowId xmlns:a16="http://schemas.microsoft.com/office/drawing/2014/main" val="2504514353"/>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4134531023"/>
              </p:ext>
            </p:extLst>
          </p:nvPr>
        </p:nvGraphicFramePr>
        <p:xfrm>
          <a:off x="5749637" y="4074537"/>
          <a:ext cx="6240878" cy="1051450"/>
        </p:xfrm>
        <a:graphic>
          <a:graphicData uri="http://schemas.openxmlformats.org/drawingml/2006/table">
            <a:tbl>
              <a:tblPr firstRow="1" bandRow="1">
                <a:tableStyleId>{5C22544A-7EE6-4342-B048-85BDC9FD1C3A}</a:tableStyleId>
              </a:tblPr>
              <a:tblGrid>
                <a:gridCol w="5213927">
                  <a:extLst>
                    <a:ext uri="{9D8B030D-6E8A-4147-A177-3AD203B41FA5}">
                      <a16:colId xmlns:a16="http://schemas.microsoft.com/office/drawing/2014/main" val="3115241511"/>
                    </a:ext>
                  </a:extLst>
                </a:gridCol>
                <a:gridCol w="1026951">
                  <a:extLst>
                    <a:ext uri="{9D8B030D-6E8A-4147-A177-3AD203B41FA5}">
                      <a16:colId xmlns:a16="http://schemas.microsoft.com/office/drawing/2014/main" val="457782981"/>
                    </a:ext>
                  </a:extLst>
                </a:gridCol>
              </a:tblGrid>
              <a:tr h="0">
                <a:tc>
                  <a:txBody>
                    <a:bodyPr/>
                    <a:lstStyle/>
                    <a:p>
                      <a:r>
                        <a:rPr lang="en-GB" sz="1200">
                          <a:latin typeface="Arial" panose="020B0604020202020204" pitchFamily="34" charset="0"/>
                          <a:cs typeface="Arial" panose="020B0604020202020204" pitchFamily="34" charset="0"/>
                        </a:rPr>
                        <a:t>System Wide Initiatives in addition to  Trust plans</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97125">
                <a:tc>
                  <a:txBody>
                    <a:bodyPr/>
                    <a:lstStyle/>
                    <a:p>
                      <a:r>
                        <a:rPr lang="en-GB" sz="1200">
                          <a:latin typeface="Arial" panose="020B0604020202020204" pitchFamily="34" charset="0"/>
                          <a:cs typeface="Arial" panose="020B0604020202020204" pitchFamily="34" charset="0"/>
                        </a:rPr>
                        <a:t>TBC following system event on 14</a:t>
                      </a:r>
                      <a:r>
                        <a:rPr lang="en-GB" sz="1200" baseline="30000">
                          <a:latin typeface="Arial" panose="020B0604020202020204" pitchFamily="34" charset="0"/>
                          <a:cs typeface="Arial" panose="020B0604020202020204" pitchFamily="34" charset="0"/>
                        </a:rPr>
                        <a:t>th</a:t>
                      </a:r>
                      <a:r>
                        <a:rPr lang="en-GB" sz="1200">
                          <a:latin typeface="Arial" panose="020B0604020202020204" pitchFamily="34" charset="0"/>
                          <a:cs typeface="Arial" panose="020B0604020202020204" pitchFamily="34" charset="0"/>
                        </a:rPr>
                        <a:t> July</a:t>
                      </a:r>
                    </a:p>
                  </a:txBody>
                  <a:tcPr/>
                </a:tc>
                <a:tc>
                  <a:txBody>
                    <a:bodyPr/>
                    <a:lstStyle/>
                    <a:p>
                      <a:endParaRPr lang="en-GB" sz="1200">
                        <a:latin typeface="Arial" panose="020B0604020202020204" pitchFamily="34" charset="0"/>
                        <a:cs typeface="Arial" panose="020B0604020202020204" pitchFamily="34" charset="0"/>
                      </a:endParaRPr>
                    </a:p>
                  </a:txBody>
                  <a:tcPr>
                    <a:solidFill>
                      <a:schemeClr val="bg1">
                        <a:lumMod val="75000"/>
                      </a:schemeClr>
                    </a:solidFill>
                  </a:tcPr>
                </a:tc>
                <a:extLst>
                  <a:ext uri="{0D108BD9-81ED-4DB2-BD59-A6C34878D82A}">
                    <a16:rowId xmlns:a16="http://schemas.microsoft.com/office/drawing/2014/main" val="2264847321"/>
                  </a:ext>
                </a:extLst>
              </a:tr>
              <a:tr h="297125">
                <a:tc>
                  <a:txBody>
                    <a:bodyPr/>
                    <a:lstStyle/>
                    <a:p>
                      <a:endParaRPr lang="en-GB" sz="12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txBody>
                  <a:tcPr>
                    <a:solidFill>
                      <a:schemeClr val="bg1">
                        <a:lumMod val="75000"/>
                      </a:schemeClr>
                    </a:solidFill>
                  </a:tcPr>
                </a:tc>
                <a:extLst>
                  <a:ext uri="{0D108BD9-81ED-4DB2-BD59-A6C34878D82A}">
                    <a16:rowId xmlns:a16="http://schemas.microsoft.com/office/drawing/2014/main" val="426534903"/>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187754675"/>
              </p:ext>
            </p:extLst>
          </p:nvPr>
        </p:nvGraphicFramePr>
        <p:xfrm>
          <a:off x="116248" y="5359600"/>
          <a:ext cx="11930881" cy="1391817"/>
        </p:xfrm>
        <a:graphic>
          <a:graphicData uri="http://schemas.openxmlformats.org/drawingml/2006/table">
            <a:tbl>
              <a:tblPr firstRow="1" bandRow="1">
                <a:tableStyleId>{5C22544A-7EE6-4342-B048-85BDC9FD1C3A}</a:tableStyleId>
              </a:tblPr>
              <a:tblGrid>
                <a:gridCol w="3804111">
                  <a:extLst>
                    <a:ext uri="{9D8B030D-6E8A-4147-A177-3AD203B41FA5}">
                      <a16:colId xmlns:a16="http://schemas.microsoft.com/office/drawing/2014/main" val="3115241511"/>
                    </a:ext>
                  </a:extLst>
                </a:gridCol>
                <a:gridCol w="1138312">
                  <a:extLst>
                    <a:ext uri="{9D8B030D-6E8A-4147-A177-3AD203B41FA5}">
                      <a16:colId xmlns:a16="http://schemas.microsoft.com/office/drawing/2014/main" val="2700331487"/>
                    </a:ext>
                  </a:extLst>
                </a:gridCol>
                <a:gridCol w="907110">
                  <a:extLst>
                    <a:ext uri="{9D8B030D-6E8A-4147-A177-3AD203B41FA5}">
                      <a16:colId xmlns:a16="http://schemas.microsoft.com/office/drawing/2014/main" val="457782981"/>
                    </a:ext>
                  </a:extLst>
                </a:gridCol>
                <a:gridCol w="506779">
                  <a:extLst>
                    <a:ext uri="{9D8B030D-6E8A-4147-A177-3AD203B41FA5}">
                      <a16:colId xmlns:a16="http://schemas.microsoft.com/office/drawing/2014/main" val="3183875476"/>
                    </a:ext>
                  </a:extLst>
                </a:gridCol>
                <a:gridCol w="506779">
                  <a:extLst>
                    <a:ext uri="{9D8B030D-6E8A-4147-A177-3AD203B41FA5}">
                      <a16:colId xmlns:a16="http://schemas.microsoft.com/office/drawing/2014/main" val="3306080608"/>
                    </a:ext>
                  </a:extLst>
                </a:gridCol>
                <a:gridCol w="506779">
                  <a:extLst>
                    <a:ext uri="{9D8B030D-6E8A-4147-A177-3AD203B41FA5}">
                      <a16:colId xmlns:a16="http://schemas.microsoft.com/office/drawing/2014/main" val="69517619"/>
                    </a:ext>
                  </a:extLst>
                </a:gridCol>
                <a:gridCol w="506779">
                  <a:extLst>
                    <a:ext uri="{9D8B030D-6E8A-4147-A177-3AD203B41FA5}">
                      <a16:colId xmlns:a16="http://schemas.microsoft.com/office/drawing/2014/main" val="1307307875"/>
                    </a:ext>
                  </a:extLst>
                </a:gridCol>
                <a:gridCol w="506779">
                  <a:extLst>
                    <a:ext uri="{9D8B030D-6E8A-4147-A177-3AD203B41FA5}">
                      <a16:colId xmlns:a16="http://schemas.microsoft.com/office/drawing/2014/main" val="3452855218"/>
                    </a:ext>
                  </a:extLst>
                </a:gridCol>
                <a:gridCol w="506779">
                  <a:extLst>
                    <a:ext uri="{9D8B030D-6E8A-4147-A177-3AD203B41FA5}">
                      <a16:colId xmlns:a16="http://schemas.microsoft.com/office/drawing/2014/main" val="998050169"/>
                    </a:ext>
                  </a:extLst>
                </a:gridCol>
                <a:gridCol w="506779">
                  <a:extLst>
                    <a:ext uri="{9D8B030D-6E8A-4147-A177-3AD203B41FA5}">
                      <a16:colId xmlns:a16="http://schemas.microsoft.com/office/drawing/2014/main" val="2890262672"/>
                    </a:ext>
                  </a:extLst>
                </a:gridCol>
                <a:gridCol w="506779">
                  <a:extLst>
                    <a:ext uri="{9D8B030D-6E8A-4147-A177-3AD203B41FA5}">
                      <a16:colId xmlns:a16="http://schemas.microsoft.com/office/drawing/2014/main" val="35999595"/>
                    </a:ext>
                  </a:extLst>
                </a:gridCol>
                <a:gridCol w="506779">
                  <a:extLst>
                    <a:ext uri="{9D8B030D-6E8A-4147-A177-3AD203B41FA5}">
                      <a16:colId xmlns:a16="http://schemas.microsoft.com/office/drawing/2014/main" val="1980942686"/>
                    </a:ext>
                  </a:extLst>
                </a:gridCol>
                <a:gridCol w="506779">
                  <a:extLst>
                    <a:ext uri="{9D8B030D-6E8A-4147-A177-3AD203B41FA5}">
                      <a16:colId xmlns:a16="http://schemas.microsoft.com/office/drawing/2014/main" val="939116437"/>
                    </a:ext>
                  </a:extLst>
                </a:gridCol>
                <a:gridCol w="506779">
                  <a:extLst>
                    <a:ext uri="{9D8B030D-6E8A-4147-A177-3AD203B41FA5}">
                      <a16:colId xmlns:a16="http://schemas.microsoft.com/office/drawing/2014/main" val="2734820176"/>
                    </a:ext>
                  </a:extLst>
                </a:gridCol>
                <a:gridCol w="506779">
                  <a:extLst>
                    <a:ext uri="{9D8B030D-6E8A-4147-A177-3AD203B41FA5}">
                      <a16:colId xmlns:a16="http://schemas.microsoft.com/office/drawing/2014/main" val="3187455961"/>
                    </a:ext>
                  </a:extLst>
                </a:gridCol>
              </a:tblGrid>
              <a:tr h="385977">
                <a:tc>
                  <a:txBody>
                    <a:bodyPr/>
                    <a:lstStyle/>
                    <a:p>
                      <a:r>
                        <a:rPr lang="en-GB" sz="1200" b="1">
                          <a:latin typeface="Arial" panose="020B0604020202020204" pitchFamily="34" charset="0"/>
                          <a:cs typeface="Arial" panose="020B0604020202020204" pitchFamily="34" charset="0"/>
                        </a:rPr>
                        <a:t>KEY METRICS FOR MONITORING IN 23/24</a:t>
                      </a:r>
                    </a:p>
                  </a:txBody>
                  <a:tcPr/>
                </a:tc>
                <a:tc>
                  <a:txBody>
                    <a:bodyPr/>
                    <a:lstStyle/>
                    <a:p>
                      <a:r>
                        <a:rPr lang="en-GB" sz="1200" b="1">
                          <a:latin typeface="Arial" panose="020B0604020202020204" pitchFamily="34" charset="0"/>
                          <a:cs typeface="Arial" panose="020B0604020202020204" pitchFamily="34" charset="0"/>
                        </a:rPr>
                        <a:t>BASELINE</a:t>
                      </a:r>
                    </a:p>
                  </a:txBody>
                  <a:tcPr/>
                </a:tc>
                <a:tc>
                  <a:txBody>
                    <a:bodyPr/>
                    <a:lstStyle/>
                    <a:p>
                      <a:r>
                        <a:rPr lang="en-GB" sz="1200" b="1">
                          <a:latin typeface="Arial" panose="020B0604020202020204" pitchFamily="34" charset="0"/>
                          <a:cs typeface="Arial" panose="020B0604020202020204" pitchFamily="34" charset="0"/>
                        </a:rPr>
                        <a:t>TARGET</a:t>
                      </a:r>
                    </a:p>
                  </a:txBody>
                  <a:tcPr/>
                </a:tc>
                <a:tc>
                  <a:txBody>
                    <a:bodyPr/>
                    <a:lstStyle/>
                    <a:p>
                      <a:r>
                        <a:rPr lang="en-GB" sz="1200" b="1">
                          <a:latin typeface="Arial" panose="020B0604020202020204" pitchFamily="34" charset="0"/>
                          <a:cs typeface="Arial" panose="020B0604020202020204" pitchFamily="34" charset="0"/>
                        </a:rPr>
                        <a:t>M1</a:t>
                      </a:r>
                    </a:p>
                  </a:txBody>
                  <a:tcPr/>
                </a:tc>
                <a:tc>
                  <a:txBody>
                    <a:bodyPr/>
                    <a:lstStyle/>
                    <a:p>
                      <a:r>
                        <a:rPr lang="en-GB" sz="1200" b="1">
                          <a:latin typeface="Arial" panose="020B0604020202020204" pitchFamily="34" charset="0"/>
                          <a:cs typeface="Arial" panose="020B0604020202020204" pitchFamily="34" charset="0"/>
                        </a:rPr>
                        <a:t>M2</a:t>
                      </a:r>
                    </a:p>
                  </a:txBody>
                  <a:tcPr/>
                </a:tc>
                <a:tc>
                  <a:txBody>
                    <a:bodyPr/>
                    <a:lstStyle/>
                    <a:p>
                      <a:r>
                        <a:rPr lang="en-GB" sz="1200" b="1">
                          <a:latin typeface="Arial" panose="020B0604020202020204" pitchFamily="34" charset="0"/>
                          <a:cs typeface="Arial" panose="020B0604020202020204" pitchFamily="34" charset="0"/>
                        </a:rPr>
                        <a:t>M3</a:t>
                      </a:r>
                    </a:p>
                  </a:txBody>
                  <a:tcPr/>
                </a:tc>
                <a:tc>
                  <a:txBody>
                    <a:bodyPr/>
                    <a:lstStyle/>
                    <a:p>
                      <a:r>
                        <a:rPr lang="en-GB" sz="1200" b="1">
                          <a:latin typeface="Arial" panose="020B0604020202020204" pitchFamily="34" charset="0"/>
                          <a:cs typeface="Arial" panose="020B0604020202020204" pitchFamily="34" charset="0"/>
                        </a:rPr>
                        <a:t>M4</a:t>
                      </a:r>
                    </a:p>
                  </a:txBody>
                  <a:tcPr/>
                </a:tc>
                <a:tc>
                  <a:txBody>
                    <a:bodyPr/>
                    <a:lstStyle/>
                    <a:p>
                      <a:r>
                        <a:rPr lang="en-GB" sz="1200" b="1">
                          <a:latin typeface="Arial" panose="020B0604020202020204" pitchFamily="34" charset="0"/>
                          <a:cs typeface="Arial" panose="020B0604020202020204" pitchFamily="34" charset="0"/>
                        </a:rPr>
                        <a:t>M5</a:t>
                      </a:r>
                    </a:p>
                  </a:txBody>
                  <a:tcPr/>
                </a:tc>
                <a:tc>
                  <a:txBody>
                    <a:bodyPr/>
                    <a:lstStyle/>
                    <a:p>
                      <a:r>
                        <a:rPr lang="en-GB" sz="1200" b="1">
                          <a:latin typeface="Arial" panose="020B0604020202020204" pitchFamily="34" charset="0"/>
                          <a:cs typeface="Arial" panose="020B0604020202020204" pitchFamily="34" charset="0"/>
                        </a:rPr>
                        <a:t>M6</a:t>
                      </a:r>
                    </a:p>
                  </a:txBody>
                  <a:tcPr/>
                </a:tc>
                <a:tc>
                  <a:txBody>
                    <a:bodyPr/>
                    <a:lstStyle/>
                    <a:p>
                      <a:r>
                        <a:rPr lang="en-GB" sz="1200" b="1">
                          <a:latin typeface="Arial" panose="020B0604020202020204" pitchFamily="34" charset="0"/>
                          <a:cs typeface="Arial" panose="020B0604020202020204" pitchFamily="34" charset="0"/>
                        </a:rPr>
                        <a:t>M7</a:t>
                      </a:r>
                    </a:p>
                  </a:txBody>
                  <a:tcPr/>
                </a:tc>
                <a:tc>
                  <a:txBody>
                    <a:bodyPr/>
                    <a:lstStyle/>
                    <a:p>
                      <a:r>
                        <a:rPr lang="en-GB" sz="1200" b="1">
                          <a:latin typeface="Arial" panose="020B0604020202020204" pitchFamily="34" charset="0"/>
                          <a:cs typeface="Arial" panose="020B0604020202020204" pitchFamily="34" charset="0"/>
                        </a:rPr>
                        <a:t>M8</a:t>
                      </a:r>
                    </a:p>
                  </a:txBody>
                  <a:tcPr/>
                </a:tc>
                <a:tc>
                  <a:txBody>
                    <a:bodyPr/>
                    <a:lstStyle/>
                    <a:p>
                      <a:r>
                        <a:rPr lang="en-GB" sz="1200" b="1">
                          <a:latin typeface="Arial" panose="020B0604020202020204" pitchFamily="34" charset="0"/>
                          <a:cs typeface="Arial" panose="020B0604020202020204" pitchFamily="34" charset="0"/>
                        </a:rPr>
                        <a:t>M9</a:t>
                      </a:r>
                    </a:p>
                  </a:txBody>
                  <a:tcPr/>
                </a:tc>
                <a:tc>
                  <a:txBody>
                    <a:bodyPr/>
                    <a:lstStyle/>
                    <a:p>
                      <a:r>
                        <a:rPr lang="en-GB" sz="1200" b="1">
                          <a:latin typeface="Arial" panose="020B0604020202020204" pitchFamily="34" charset="0"/>
                          <a:cs typeface="Arial" panose="020B0604020202020204" pitchFamily="34" charset="0"/>
                        </a:rPr>
                        <a:t>M10</a:t>
                      </a:r>
                    </a:p>
                  </a:txBody>
                  <a:tcPr/>
                </a:tc>
                <a:tc>
                  <a:txBody>
                    <a:bodyPr/>
                    <a:lstStyle/>
                    <a:p>
                      <a:r>
                        <a:rPr lang="en-GB" sz="1200" b="1">
                          <a:latin typeface="Arial" panose="020B0604020202020204" pitchFamily="34" charset="0"/>
                          <a:cs typeface="Arial" panose="020B0604020202020204" pitchFamily="34" charset="0"/>
                        </a:rPr>
                        <a:t>M11</a:t>
                      </a:r>
                    </a:p>
                  </a:txBody>
                  <a:tcPr/>
                </a:tc>
                <a:tc>
                  <a:txBody>
                    <a:bodyPr/>
                    <a:lstStyle/>
                    <a:p>
                      <a:r>
                        <a:rPr lang="en-GB" sz="1200" b="1">
                          <a:latin typeface="Arial" panose="020B0604020202020204" pitchFamily="34" charset="0"/>
                          <a:cs typeface="Arial" panose="020B0604020202020204" pitchFamily="34" charset="0"/>
                        </a:rPr>
                        <a:t>M12</a:t>
                      </a:r>
                    </a:p>
                  </a:txBody>
                  <a:tcPr/>
                </a:tc>
                <a:extLst>
                  <a:ext uri="{0D108BD9-81ED-4DB2-BD59-A6C34878D82A}">
                    <a16:rowId xmlns:a16="http://schemas.microsoft.com/office/drawing/2014/main" val="386899906"/>
                  </a:ext>
                </a:extLst>
              </a:tr>
              <a:tr h="267997">
                <a:tc>
                  <a:txBody>
                    <a:bodyPr/>
                    <a:lstStyle/>
                    <a:p>
                      <a:r>
                        <a:rPr lang="en-GB" sz="1200" b="0">
                          <a:latin typeface="Arial" panose="020B0604020202020204" pitchFamily="34" charset="0"/>
                          <a:cs typeface="Arial" panose="020B0604020202020204" pitchFamily="34" charset="0"/>
                        </a:rPr>
                        <a:t>e.g. 90% eligible patients switched to appropriate biosimilar within 12 months</a:t>
                      </a: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64847321"/>
                  </a:ext>
                </a:extLst>
              </a:tr>
              <a:tr h="219640">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6534903"/>
                  </a:ext>
                </a:extLst>
              </a:tr>
              <a:tr h="219640">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89505242"/>
                  </a:ext>
                </a:extLst>
              </a:tr>
            </a:tbl>
          </a:graphicData>
        </a:graphic>
      </p:graphicFrame>
      <p:sp>
        <p:nvSpPr>
          <p:cNvPr id="4" name="Title 3"/>
          <p:cNvSpPr>
            <a:spLocks noGrp="1"/>
          </p:cNvSpPr>
          <p:nvPr>
            <p:ph type="title" idx="4294967295"/>
          </p:nvPr>
        </p:nvSpPr>
        <p:spPr>
          <a:xfrm>
            <a:off x="116248" y="136473"/>
            <a:ext cx="7701586" cy="380480"/>
          </a:xfrm>
          <a:prstGeom prst="rect">
            <a:avLst/>
          </a:prstGeom>
          <a:noFill/>
          <a:ln>
            <a:noFill/>
            <a:prstDash/>
          </a:ln>
          <a:effectLst/>
        </p:spPr>
        <p:txBody>
          <a:bodyPr rot="0" spcFirstLastPara="0" vertOverflow="overflow" horzOverflow="overflow" vert="horz" wrap="none" lIns="36000" tIns="36000" rIns="36000" bIns="3600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all" spc="0" normalizeH="0" noProof="0">
                <a:ln>
                  <a:noFill/>
                </a:ln>
                <a:solidFill>
                  <a:schemeClr val="accent1"/>
                </a:solidFill>
                <a:effectLst/>
                <a:uLnTx/>
                <a:uFillTx/>
                <a:latin typeface="Arial" panose="020B0604020202020204" pitchFamily="34" charset="0"/>
                <a:ea typeface="+mn-ea"/>
                <a:cs typeface="Arial" panose="020B0604020202020204" pitchFamily="34" charset="0"/>
              </a:rPr>
              <a:t>Medicines Optimisation </a:t>
            </a:r>
            <a:r>
              <a:rPr kumimoji="0" lang="en-GB" sz="2000" b="1" i="0" u="none" strike="noStrike" kern="1200" cap="none" spc="0" normalizeH="0" baseline="0" noProof="0">
                <a:ln>
                  <a:noFill/>
                </a:ln>
                <a:solidFill>
                  <a:schemeClr val="accent1"/>
                </a:solidFill>
                <a:effectLst/>
                <a:uLnTx/>
                <a:uFillTx/>
                <a:latin typeface="Arial" panose="020B0604020202020204" pitchFamily="34" charset="0"/>
                <a:ea typeface="+mn-ea"/>
                <a:cs typeface="Arial" panose="020B0604020202020204" pitchFamily="34" charset="0"/>
              </a:rPr>
              <a:t>- Key Dashboard Projects / Metrics</a:t>
            </a:r>
          </a:p>
        </p:txBody>
      </p:sp>
      <p:sp>
        <p:nvSpPr>
          <p:cNvPr id="5" name="TextBox 4"/>
          <p:cNvSpPr txBox="1"/>
          <p:nvPr/>
        </p:nvSpPr>
        <p:spPr>
          <a:xfrm>
            <a:off x="2856742" y="628620"/>
            <a:ext cx="5665075" cy="369332"/>
          </a:xfrm>
          <a:prstGeom prst="rect">
            <a:avLst/>
          </a:prstGeom>
          <a:solidFill>
            <a:schemeClr val="bg2"/>
          </a:solidFill>
        </p:spPr>
        <p:txBody>
          <a:bodyPr wrap="square" rtlCol="0">
            <a:spAutoFit/>
          </a:bodyPr>
          <a:lstStyle/>
          <a:p>
            <a:pPr algn="ctr"/>
            <a:r>
              <a:rPr lang="en-GB" b="1">
                <a:latin typeface="Arial" panose="020B0604020202020204" pitchFamily="34" charset="0"/>
                <a:cs typeface="Arial" panose="020B0604020202020204" pitchFamily="34" charset="0"/>
              </a:rPr>
              <a:t>Still in development</a:t>
            </a:r>
          </a:p>
        </p:txBody>
      </p:sp>
    </p:spTree>
    <p:extLst>
      <p:ext uri="{BB962C8B-B14F-4D97-AF65-F5344CB8AC3E}">
        <p14:creationId xmlns:p14="http://schemas.microsoft.com/office/powerpoint/2010/main" val="2208567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102646924"/>
              </p:ext>
            </p:extLst>
          </p:nvPr>
        </p:nvGraphicFramePr>
        <p:xfrm>
          <a:off x="201486" y="783151"/>
          <a:ext cx="11874267" cy="1371600"/>
        </p:xfrm>
        <a:graphic>
          <a:graphicData uri="http://schemas.openxmlformats.org/drawingml/2006/table">
            <a:tbl>
              <a:tblPr firstRow="1" bandRow="1">
                <a:tableStyleId>{5C22544A-7EE6-4342-B048-85BDC9FD1C3A}</a:tableStyleId>
              </a:tblPr>
              <a:tblGrid>
                <a:gridCol w="9674298">
                  <a:extLst>
                    <a:ext uri="{9D8B030D-6E8A-4147-A177-3AD203B41FA5}">
                      <a16:colId xmlns:a16="http://schemas.microsoft.com/office/drawing/2014/main" val="3115241511"/>
                    </a:ext>
                  </a:extLst>
                </a:gridCol>
                <a:gridCol w="2199969">
                  <a:extLst>
                    <a:ext uri="{9D8B030D-6E8A-4147-A177-3AD203B41FA5}">
                      <a16:colId xmlns:a16="http://schemas.microsoft.com/office/drawing/2014/main" val="457782981"/>
                    </a:ext>
                  </a:extLst>
                </a:gridCol>
              </a:tblGrid>
              <a:tr h="238592">
                <a:tc>
                  <a:txBody>
                    <a:bodyPr/>
                    <a:lstStyle/>
                    <a:p>
                      <a:r>
                        <a:rPr lang="en-GB" sz="1200">
                          <a:latin typeface="Arial" panose="020B0604020202020204" pitchFamily="34" charset="0"/>
                          <a:cs typeface="Arial" panose="020B0604020202020204" pitchFamily="34" charset="0"/>
                        </a:rPr>
                        <a:t>CHC WORKSTREAMS</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38592">
                <a:tc>
                  <a:txBody>
                    <a:bodyPr/>
                    <a:lstStyle/>
                    <a:p>
                      <a:r>
                        <a:rPr lang="en-GB" sz="1200">
                          <a:latin typeface="Arial" panose="020B0604020202020204" pitchFamily="34" charset="0"/>
                          <a:cs typeface="Arial" panose="020B0604020202020204" pitchFamily="34" charset="0"/>
                        </a:rPr>
                        <a:t>Continuing Healthcare – Value for Money Workstream</a:t>
                      </a:r>
                    </a:p>
                  </a:txBody>
                  <a:tcPr/>
                </a:tc>
                <a:tc>
                  <a:txBody>
                    <a:bodyPr/>
                    <a:lstStyle/>
                    <a:p>
                      <a:pPr algn="ctr"/>
                      <a:r>
                        <a:rPr lang="en-GB" sz="1200">
                          <a:latin typeface="Arial" panose="020B0604020202020204" pitchFamily="34" charset="0"/>
                          <a:cs typeface="Arial" panose="020B0604020202020204" pitchFamily="34" charset="0"/>
                        </a:rPr>
                        <a:t>R</a:t>
                      </a:r>
                    </a:p>
                  </a:txBody>
                  <a:tcPr>
                    <a:solidFill>
                      <a:srgbClr val="FF0000"/>
                    </a:solidFill>
                  </a:tcPr>
                </a:tc>
                <a:extLst>
                  <a:ext uri="{0D108BD9-81ED-4DB2-BD59-A6C34878D82A}">
                    <a16:rowId xmlns:a16="http://schemas.microsoft.com/office/drawing/2014/main" val="2264847321"/>
                  </a:ext>
                </a:extLst>
              </a:tr>
              <a:tr h="233700">
                <a:tc>
                  <a:txBody>
                    <a:bodyPr/>
                    <a:lstStyle/>
                    <a:p>
                      <a:r>
                        <a:rPr lang="en-GB" sz="1200">
                          <a:latin typeface="Arial" panose="020B0604020202020204" pitchFamily="34" charset="0"/>
                          <a:cs typeface="Arial" panose="020B0604020202020204" pitchFamily="34" charset="0"/>
                        </a:rPr>
                        <a:t>Continuing Healthcare – Quality Workstream</a:t>
                      </a:r>
                    </a:p>
                  </a:txBody>
                  <a:tcPr/>
                </a:tc>
                <a:tc>
                  <a:txBody>
                    <a:bodyPr/>
                    <a:lstStyle/>
                    <a:p>
                      <a:pPr algn="ctr"/>
                      <a:r>
                        <a:rPr lang="en-GB" sz="1200">
                          <a:latin typeface="Arial" panose="020B0604020202020204" pitchFamily="34" charset="0"/>
                          <a:cs typeface="Arial" panose="020B0604020202020204" pitchFamily="34" charset="0"/>
                        </a:rPr>
                        <a:t>A</a:t>
                      </a:r>
                    </a:p>
                  </a:txBody>
                  <a:tcPr>
                    <a:solidFill>
                      <a:srgbClr val="FFC000"/>
                    </a:solidFill>
                  </a:tcPr>
                </a:tc>
                <a:extLst>
                  <a:ext uri="{0D108BD9-81ED-4DB2-BD59-A6C34878D82A}">
                    <a16:rowId xmlns:a16="http://schemas.microsoft.com/office/drawing/2014/main" val="426534903"/>
                  </a:ext>
                </a:extLst>
              </a:tr>
              <a:tr h="238592">
                <a:tc>
                  <a:txBody>
                    <a:bodyPr/>
                    <a:lstStyle/>
                    <a:p>
                      <a:r>
                        <a:rPr lang="en-GB" sz="1200">
                          <a:latin typeface="Arial" panose="020B0604020202020204" pitchFamily="34" charset="0"/>
                          <a:cs typeface="Arial" panose="020B0604020202020204" pitchFamily="34" charset="0"/>
                        </a:rPr>
                        <a:t>Continuing Healthcare – Partnerships Workstream</a:t>
                      </a:r>
                    </a:p>
                  </a:txBody>
                  <a:tcPr/>
                </a:tc>
                <a:tc>
                  <a:txBody>
                    <a:bodyPr/>
                    <a:lstStyle/>
                    <a:p>
                      <a:pPr algn="ctr"/>
                      <a:r>
                        <a:rPr lang="en-GB" sz="1200">
                          <a:latin typeface="Arial" panose="020B0604020202020204" pitchFamily="34" charset="0"/>
                          <a:cs typeface="Arial" panose="020B0604020202020204" pitchFamily="34" charset="0"/>
                        </a:rPr>
                        <a:t>A</a:t>
                      </a:r>
                    </a:p>
                  </a:txBody>
                  <a:tcPr>
                    <a:solidFill>
                      <a:srgbClr val="FFC000"/>
                    </a:solidFill>
                  </a:tcPr>
                </a:tc>
                <a:extLst>
                  <a:ext uri="{0D108BD9-81ED-4DB2-BD59-A6C34878D82A}">
                    <a16:rowId xmlns:a16="http://schemas.microsoft.com/office/drawing/2014/main" val="3440927287"/>
                  </a:ext>
                </a:extLst>
              </a:tr>
              <a:tr h="238592">
                <a:tc>
                  <a:txBody>
                    <a:bodyPr/>
                    <a:lstStyle/>
                    <a:p>
                      <a:r>
                        <a:rPr lang="en-GB" sz="1200">
                          <a:latin typeface="Arial" panose="020B0604020202020204" pitchFamily="34" charset="0"/>
                          <a:cs typeface="Arial" panose="020B0604020202020204" pitchFamily="34" charset="0"/>
                        </a:rPr>
                        <a:t>Continuing Healthcare – Governance and Workforce Workstream</a:t>
                      </a:r>
                    </a:p>
                  </a:txBody>
                  <a:tcPr/>
                </a:tc>
                <a:tc>
                  <a:txBody>
                    <a:bodyPr/>
                    <a:lstStyle/>
                    <a:p>
                      <a:pPr algn="ctr"/>
                      <a:r>
                        <a:rPr lang="en-GB" sz="1200">
                          <a:latin typeface="Arial" panose="020B0604020202020204" pitchFamily="34" charset="0"/>
                          <a:cs typeface="Arial" panose="020B0604020202020204" pitchFamily="34" charset="0"/>
                        </a:rPr>
                        <a:t>A</a:t>
                      </a:r>
                    </a:p>
                  </a:txBody>
                  <a:tcPr>
                    <a:solidFill>
                      <a:srgbClr val="FFC000"/>
                    </a:solidFill>
                  </a:tcPr>
                </a:tc>
                <a:extLst>
                  <a:ext uri="{0D108BD9-81ED-4DB2-BD59-A6C34878D82A}">
                    <a16:rowId xmlns:a16="http://schemas.microsoft.com/office/drawing/2014/main" val="2219596554"/>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141896370"/>
              </p:ext>
            </p:extLst>
          </p:nvPr>
        </p:nvGraphicFramePr>
        <p:xfrm>
          <a:off x="201486" y="3148770"/>
          <a:ext cx="11930881" cy="1483257"/>
        </p:xfrm>
        <a:graphic>
          <a:graphicData uri="http://schemas.openxmlformats.org/drawingml/2006/table">
            <a:tbl>
              <a:tblPr firstRow="1" bandRow="1">
                <a:tableStyleId>{5C22544A-7EE6-4342-B048-85BDC9FD1C3A}</a:tableStyleId>
              </a:tblPr>
              <a:tblGrid>
                <a:gridCol w="4137523">
                  <a:extLst>
                    <a:ext uri="{9D8B030D-6E8A-4147-A177-3AD203B41FA5}">
                      <a16:colId xmlns:a16="http://schemas.microsoft.com/office/drawing/2014/main" val="3115241511"/>
                    </a:ext>
                  </a:extLst>
                </a:gridCol>
                <a:gridCol w="804900">
                  <a:extLst>
                    <a:ext uri="{9D8B030D-6E8A-4147-A177-3AD203B41FA5}">
                      <a16:colId xmlns:a16="http://schemas.microsoft.com/office/drawing/2014/main" val="2700331487"/>
                    </a:ext>
                  </a:extLst>
                </a:gridCol>
                <a:gridCol w="907110">
                  <a:extLst>
                    <a:ext uri="{9D8B030D-6E8A-4147-A177-3AD203B41FA5}">
                      <a16:colId xmlns:a16="http://schemas.microsoft.com/office/drawing/2014/main" val="457782981"/>
                    </a:ext>
                  </a:extLst>
                </a:gridCol>
                <a:gridCol w="506779">
                  <a:extLst>
                    <a:ext uri="{9D8B030D-6E8A-4147-A177-3AD203B41FA5}">
                      <a16:colId xmlns:a16="http://schemas.microsoft.com/office/drawing/2014/main" val="3183875476"/>
                    </a:ext>
                  </a:extLst>
                </a:gridCol>
                <a:gridCol w="506779">
                  <a:extLst>
                    <a:ext uri="{9D8B030D-6E8A-4147-A177-3AD203B41FA5}">
                      <a16:colId xmlns:a16="http://schemas.microsoft.com/office/drawing/2014/main" val="3306080608"/>
                    </a:ext>
                  </a:extLst>
                </a:gridCol>
                <a:gridCol w="506779">
                  <a:extLst>
                    <a:ext uri="{9D8B030D-6E8A-4147-A177-3AD203B41FA5}">
                      <a16:colId xmlns:a16="http://schemas.microsoft.com/office/drawing/2014/main" val="69517619"/>
                    </a:ext>
                  </a:extLst>
                </a:gridCol>
                <a:gridCol w="506779">
                  <a:extLst>
                    <a:ext uri="{9D8B030D-6E8A-4147-A177-3AD203B41FA5}">
                      <a16:colId xmlns:a16="http://schemas.microsoft.com/office/drawing/2014/main" val="1307307875"/>
                    </a:ext>
                  </a:extLst>
                </a:gridCol>
                <a:gridCol w="506779">
                  <a:extLst>
                    <a:ext uri="{9D8B030D-6E8A-4147-A177-3AD203B41FA5}">
                      <a16:colId xmlns:a16="http://schemas.microsoft.com/office/drawing/2014/main" val="3452855218"/>
                    </a:ext>
                  </a:extLst>
                </a:gridCol>
                <a:gridCol w="506779">
                  <a:extLst>
                    <a:ext uri="{9D8B030D-6E8A-4147-A177-3AD203B41FA5}">
                      <a16:colId xmlns:a16="http://schemas.microsoft.com/office/drawing/2014/main" val="998050169"/>
                    </a:ext>
                  </a:extLst>
                </a:gridCol>
                <a:gridCol w="506779">
                  <a:extLst>
                    <a:ext uri="{9D8B030D-6E8A-4147-A177-3AD203B41FA5}">
                      <a16:colId xmlns:a16="http://schemas.microsoft.com/office/drawing/2014/main" val="2890262672"/>
                    </a:ext>
                  </a:extLst>
                </a:gridCol>
                <a:gridCol w="506779">
                  <a:extLst>
                    <a:ext uri="{9D8B030D-6E8A-4147-A177-3AD203B41FA5}">
                      <a16:colId xmlns:a16="http://schemas.microsoft.com/office/drawing/2014/main" val="35999595"/>
                    </a:ext>
                  </a:extLst>
                </a:gridCol>
                <a:gridCol w="506779">
                  <a:extLst>
                    <a:ext uri="{9D8B030D-6E8A-4147-A177-3AD203B41FA5}">
                      <a16:colId xmlns:a16="http://schemas.microsoft.com/office/drawing/2014/main" val="1980942686"/>
                    </a:ext>
                  </a:extLst>
                </a:gridCol>
                <a:gridCol w="506779">
                  <a:extLst>
                    <a:ext uri="{9D8B030D-6E8A-4147-A177-3AD203B41FA5}">
                      <a16:colId xmlns:a16="http://schemas.microsoft.com/office/drawing/2014/main" val="939116437"/>
                    </a:ext>
                  </a:extLst>
                </a:gridCol>
                <a:gridCol w="506779">
                  <a:extLst>
                    <a:ext uri="{9D8B030D-6E8A-4147-A177-3AD203B41FA5}">
                      <a16:colId xmlns:a16="http://schemas.microsoft.com/office/drawing/2014/main" val="2734820176"/>
                    </a:ext>
                  </a:extLst>
                </a:gridCol>
                <a:gridCol w="506779">
                  <a:extLst>
                    <a:ext uri="{9D8B030D-6E8A-4147-A177-3AD203B41FA5}">
                      <a16:colId xmlns:a16="http://schemas.microsoft.com/office/drawing/2014/main" val="3187455961"/>
                    </a:ext>
                  </a:extLst>
                </a:gridCol>
              </a:tblGrid>
              <a:tr h="385977">
                <a:tc>
                  <a:txBody>
                    <a:bodyPr/>
                    <a:lstStyle/>
                    <a:p>
                      <a:r>
                        <a:rPr lang="en-GB" sz="900" b="1">
                          <a:latin typeface="Arial" panose="020B0604020202020204" pitchFamily="34" charset="0"/>
                          <a:cs typeface="Arial" panose="020B0604020202020204" pitchFamily="34" charset="0"/>
                        </a:rPr>
                        <a:t>KEY METRICS FOR MONITORING IN 23/24</a:t>
                      </a:r>
                    </a:p>
                  </a:txBody>
                  <a:tcPr/>
                </a:tc>
                <a:tc>
                  <a:txBody>
                    <a:bodyPr/>
                    <a:lstStyle/>
                    <a:p>
                      <a:r>
                        <a:rPr lang="en-GB" sz="900" b="1">
                          <a:latin typeface="Arial" panose="020B0604020202020204" pitchFamily="34" charset="0"/>
                          <a:cs typeface="Arial" panose="020B0604020202020204" pitchFamily="34" charset="0"/>
                        </a:rPr>
                        <a:t>BASELINE</a:t>
                      </a:r>
                    </a:p>
                  </a:txBody>
                  <a:tcPr/>
                </a:tc>
                <a:tc>
                  <a:txBody>
                    <a:bodyPr/>
                    <a:lstStyle/>
                    <a:p>
                      <a:r>
                        <a:rPr lang="en-GB" sz="900" b="1">
                          <a:latin typeface="Arial" panose="020B0604020202020204" pitchFamily="34" charset="0"/>
                          <a:cs typeface="Arial" panose="020B0604020202020204" pitchFamily="34" charset="0"/>
                        </a:rPr>
                        <a:t>TARGET</a:t>
                      </a:r>
                    </a:p>
                  </a:txBody>
                  <a:tcPr/>
                </a:tc>
                <a:tc>
                  <a:txBody>
                    <a:bodyPr/>
                    <a:lstStyle/>
                    <a:p>
                      <a:r>
                        <a:rPr lang="en-GB" sz="900" b="1">
                          <a:latin typeface="Arial" panose="020B0604020202020204" pitchFamily="34" charset="0"/>
                          <a:cs typeface="Arial" panose="020B0604020202020204" pitchFamily="34" charset="0"/>
                        </a:rPr>
                        <a:t>M1</a:t>
                      </a:r>
                    </a:p>
                  </a:txBody>
                  <a:tcPr/>
                </a:tc>
                <a:tc>
                  <a:txBody>
                    <a:bodyPr/>
                    <a:lstStyle/>
                    <a:p>
                      <a:r>
                        <a:rPr lang="en-GB" sz="900" b="1">
                          <a:latin typeface="Arial" panose="020B0604020202020204" pitchFamily="34" charset="0"/>
                          <a:cs typeface="Arial" panose="020B0604020202020204" pitchFamily="34" charset="0"/>
                        </a:rPr>
                        <a:t>M2</a:t>
                      </a:r>
                    </a:p>
                  </a:txBody>
                  <a:tcPr/>
                </a:tc>
                <a:tc>
                  <a:txBody>
                    <a:bodyPr/>
                    <a:lstStyle/>
                    <a:p>
                      <a:r>
                        <a:rPr lang="en-GB" sz="900" b="1">
                          <a:latin typeface="Arial" panose="020B0604020202020204" pitchFamily="34" charset="0"/>
                          <a:cs typeface="Arial" panose="020B0604020202020204" pitchFamily="34" charset="0"/>
                        </a:rPr>
                        <a:t>M3</a:t>
                      </a:r>
                    </a:p>
                  </a:txBody>
                  <a:tcPr/>
                </a:tc>
                <a:tc>
                  <a:txBody>
                    <a:bodyPr/>
                    <a:lstStyle/>
                    <a:p>
                      <a:r>
                        <a:rPr lang="en-GB" sz="900" b="1">
                          <a:latin typeface="Arial" panose="020B0604020202020204" pitchFamily="34" charset="0"/>
                          <a:cs typeface="Arial" panose="020B0604020202020204" pitchFamily="34" charset="0"/>
                        </a:rPr>
                        <a:t>M4</a:t>
                      </a:r>
                    </a:p>
                  </a:txBody>
                  <a:tcPr/>
                </a:tc>
                <a:tc>
                  <a:txBody>
                    <a:bodyPr/>
                    <a:lstStyle/>
                    <a:p>
                      <a:r>
                        <a:rPr lang="en-GB" sz="900" b="1">
                          <a:latin typeface="Arial" panose="020B0604020202020204" pitchFamily="34" charset="0"/>
                          <a:cs typeface="Arial" panose="020B0604020202020204" pitchFamily="34" charset="0"/>
                        </a:rPr>
                        <a:t>M5</a:t>
                      </a:r>
                    </a:p>
                  </a:txBody>
                  <a:tcPr/>
                </a:tc>
                <a:tc>
                  <a:txBody>
                    <a:bodyPr/>
                    <a:lstStyle/>
                    <a:p>
                      <a:r>
                        <a:rPr lang="en-GB" sz="900" b="1">
                          <a:latin typeface="Arial" panose="020B0604020202020204" pitchFamily="34" charset="0"/>
                          <a:cs typeface="Arial" panose="020B0604020202020204" pitchFamily="34" charset="0"/>
                        </a:rPr>
                        <a:t>M6</a:t>
                      </a:r>
                    </a:p>
                  </a:txBody>
                  <a:tcPr/>
                </a:tc>
                <a:tc>
                  <a:txBody>
                    <a:bodyPr/>
                    <a:lstStyle/>
                    <a:p>
                      <a:r>
                        <a:rPr lang="en-GB" sz="900" b="1">
                          <a:latin typeface="Arial" panose="020B0604020202020204" pitchFamily="34" charset="0"/>
                          <a:cs typeface="Arial" panose="020B0604020202020204" pitchFamily="34" charset="0"/>
                        </a:rPr>
                        <a:t>M7</a:t>
                      </a:r>
                    </a:p>
                  </a:txBody>
                  <a:tcPr/>
                </a:tc>
                <a:tc>
                  <a:txBody>
                    <a:bodyPr/>
                    <a:lstStyle/>
                    <a:p>
                      <a:r>
                        <a:rPr lang="en-GB" sz="900" b="1">
                          <a:latin typeface="Arial" panose="020B0604020202020204" pitchFamily="34" charset="0"/>
                          <a:cs typeface="Arial" panose="020B0604020202020204" pitchFamily="34" charset="0"/>
                        </a:rPr>
                        <a:t>M8</a:t>
                      </a:r>
                    </a:p>
                  </a:txBody>
                  <a:tcPr/>
                </a:tc>
                <a:tc>
                  <a:txBody>
                    <a:bodyPr/>
                    <a:lstStyle/>
                    <a:p>
                      <a:r>
                        <a:rPr lang="en-GB" sz="900" b="1">
                          <a:latin typeface="Arial" panose="020B0604020202020204" pitchFamily="34" charset="0"/>
                          <a:cs typeface="Arial" panose="020B0604020202020204" pitchFamily="34" charset="0"/>
                        </a:rPr>
                        <a:t>M9</a:t>
                      </a:r>
                    </a:p>
                  </a:txBody>
                  <a:tcPr/>
                </a:tc>
                <a:tc>
                  <a:txBody>
                    <a:bodyPr/>
                    <a:lstStyle/>
                    <a:p>
                      <a:r>
                        <a:rPr lang="en-GB" sz="900" b="1">
                          <a:latin typeface="Arial" panose="020B0604020202020204" pitchFamily="34" charset="0"/>
                          <a:cs typeface="Arial" panose="020B0604020202020204" pitchFamily="34" charset="0"/>
                        </a:rPr>
                        <a:t>M10</a:t>
                      </a:r>
                    </a:p>
                  </a:txBody>
                  <a:tcPr/>
                </a:tc>
                <a:tc>
                  <a:txBody>
                    <a:bodyPr/>
                    <a:lstStyle/>
                    <a:p>
                      <a:r>
                        <a:rPr lang="en-GB" sz="900" b="1">
                          <a:latin typeface="Arial" panose="020B0604020202020204" pitchFamily="34" charset="0"/>
                          <a:cs typeface="Arial" panose="020B0604020202020204" pitchFamily="34" charset="0"/>
                        </a:rPr>
                        <a:t>M11</a:t>
                      </a:r>
                    </a:p>
                  </a:txBody>
                  <a:tcPr/>
                </a:tc>
                <a:tc>
                  <a:txBody>
                    <a:bodyPr/>
                    <a:lstStyle/>
                    <a:p>
                      <a:r>
                        <a:rPr lang="en-GB" sz="900" b="1">
                          <a:latin typeface="Arial" panose="020B0604020202020204" pitchFamily="34" charset="0"/>
                          <a:cs typeface="Arial" panose="020B0604020202020204" pitchFamily="34" charset="0"/>
                        </a:rPr>
                        <a:t>M12</a:t>
                      </a:r>
                    </a:p>
                  </a:txBody>
                  <a:tcPr/>
                </a:tc>
                <a:extLst>
                  <a:ext uri="{0D108BD9-81ED-4DB2-BD59-A6C34878D82A}">
                    <a16:rowId xmlns:a16="http://schemas.microsoft.com/office/drawing/2014/main" val="386899906"/>
                  </a:ext>
                </a:extLst>
              </a:tr>
              <a:tr h="267997">
                <a:tc>
                  <a:txBody>
                    <a:bodyPr/>
                    <a:lstStyle/>
                    <a:p>
                      <a:r>
                        <a:rPr lang="en-GB" sz="1200" b="0">
                          <a:latin typeface="Arial" panose="020B0604020202020204" pitchFamily="34" charset="0"/>
                          <a:cs typeface="Arial" panose="020B0604020202020204" pitchFamily="34" charset="0"/>
                        </a:rPr>
                        <a:t>TBC</a:t>
                      </a: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64847321"/>
                  </a:ext>
                </a:extLst>
              </a:tr>
              <a:tr h="219640">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6534903"/>
                  </a:ext>
                </a:extLst>
              </a:tr>
              <a:tr h="219640">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89505242"/>
                  </a:ext>
                </a:extLst>
              </a:tr>
              <a:tr h="219640">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8545570"/>
                  </a:ext>
                </a:extLst>
              </a:tr>
            </a:tbl>
          </a:graphicData>
        </a:graphic>
      </p:graphicFrame>
      <p:sp>
        <p:nvSpPr>
          <p:cNvPr id="7" name="Title 6"/>
          <p:cNvSpPr>
            <a:spLocks noGrp="1"/>
          </p:cNvSpPr>
          <p:nvPr>
            <p:ph type="title"/>
          </p:nvPr>
        </p:nvSpPr>
        <p:spPr>
          <a:xfrm>
            <a:off x="201486" y="120370"/>
            <a:ext cx="7933775" cy="400110"/>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all" spc="0" normalizeH="0" noProof="0">
                <a:ln>
                  <a:noFill/>
                </a:ln>
                <a:solidFill>
                  <a:srgbClr val="4472C4"/>
                </a:solidFill>
                <a:effectLst/>
                <a:uLnTx/>
                <a:uFillTx/>
                <a:latin typeface="Arial" panose="020B0604020202020204" pitchFamily="34" charset="0"/>
                <a:ea typeface="+mn-ea"/>
                <a:cs typeface="Arial" panose="020B0604020202020204" pitchFamily="34" charset="0"/>
              </a:rPr>
              <a:t>Continuing Healthcare </a:t>
            </a:r>
            <a:r>
              <a:rPr kumimoji="0" lang="en-GB" sz="2000" b="1" i="0" u="none" strike="noStrike" kern="1200" cap="none" spc="0" normalizeH="0" baseline="0" noProof="0">
                <a:ln>
                  <a:noFill/>
                </a:ln>
                <a:solidFill>
                  <a:srgbClr val="4472C4"/>
                </a:solidFill>
                <a:effectLst/>
                <a:uLnTx/>
                <a:uFillTx/>
                <a:latin typeface="Arial" panose="020B0604020202020204" pitchFamily="34" charset="0"/>
                <a:ea typeface="+mn-ea"/>
                <a:cs typeface="Arial" panose="020B0604020202020204" pitchFamily="34" charset="0"/>
              </a:rPr>
              <a:t>- Key Dashboard Projects / Metrics</a:t>
            </a:r>
          </a:p>
        </p:txBody>
      </p:sp>
      <p:sp>
        <p:nvSpPr>
          <p:cNvPr id="5" name="TextBox 4"/>
          <p:cNvSpPr txBox="1"/>
          <p:nvPr/>
        </p:nvSpPr>
        <p:spPr>
          <a:xfrm>
            <a:off x="2978875" y="2387657"/>
            <a:ext cx="5665075" cy="369332"/>
          </a:xfrm>
          <a:prstGeom prst="rect">
            <a:avLst/>
          </a:prstGeom>
          <a:solidFill>
            <a:schemeClr val="bg2"/>
          </a:solidFill>
        </p:spPr>
        <p:txBody>
          <a:bodyPr wrap="square" rtlCol="0">
            <a:spAutoFit/>
          </a:bodyPr>
          <a:lstStyle/>
          <a:p>
            <a:pPr algn="ctr"/>
            <a:r>
              <a:rPr lang="en-GB" b="1"/>
              <a:t>Still in development</a:t>
            </a:r>
          </a:p>
        </p:txBody>
      </p:sp>
      <p:sp>
        <p:nvSpPr>
          <p:cNvPr id="2" name="Slide Number Placeholder 3">
            <a:extLst>
              <a:ext uri="{FF2B5EF4-FFF2-40B4-BE49-F238E27FC236}">
                <a16:creationId xmlns:a16="http://schemas.microsoft.com/office/drawing/2014/main" id="{B1CE4B0E-E9EA-3CD7-79C5-1A534A179C7D}"/>
              </a:ext>
            </a:extLst>
          </p:cNvPr>
          <p:cNvSpPr>
            <a:spLocks noGrp="1"/>
          </p:cNvSpPr>
          <p:nvPr>
            <p:ph type="sldNum" sz="quarter" idx="12"/>
          </p:nvPr>
        </p:nvSpPr>
        <p:spPr>
          <a:xfrm>
            <a:off x="8211500" y="6443102"/>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45</a:t>
            </a:fld>
            <a:endParaRPr lang="en-US">
              <a:latin typeface="Arial" panose="020B0604020202020204" pitchFamily="34" charset="0"/>
              <a:cs typeface="Arial" panose="020B0604020202020204" pitchFamily="34" charset="0"/>
            </a:endParaRPr>
          </a:p>
        </p:txBody>
      </p:sp>
      <p:sp>
        <p:nvSpPr>
          <p:cNvPr id="4" name="Footer Placeholder 4">
            <a:extLst>
              <a:ext uri="{FF2B5EF4-FFF2-40B4-BE49-F238E27FC236}">
                <a16:creationId xmlns:a16="http://schemas.microsoft.com/office/drawing/2014/main" id="{8C096BE5-677B-2C51-3B4F-DB21E9B11C4F}"/>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2105091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80016197"/>
              </p:ext>
            </p:extLst>
          </p:nvPr>
        </p:nvGraphicFramePr>
        <p:xfrm>
          <a:off x="201488" y="896352"/>
          <a:ext cx="11874267" cy="1645920"/>
        </p:xfrm>
        <a:graphic>
          <a:graphicData uri="http://schemas.openxmlformats.org/drawingml/2006/table">
            <a:tbl>
              <a:tblPr firstRow="1" bandRow="1">
                <a:tableStyleId>{5C22544A-7EE6-4342-B048-85BDC9FD1C3A}</a:tableStyleId>
              </a:tblPr>
              <a:tblGrid>
                <a:gridCol w="9628117">
                  <a:extLst>
                    <a:ext uri="{9D8B030D-6E8A-4147-A177-3AD203B41FA5}">
                      <a16:colId xmlns:a16="http://schemas.microsoft.com/office/drawing/2014/main" val="3115241511"/>
                    </a:ext>
                  </a:extLst>
                </a:gridCol>
                <a:gridCol w="2246150">
                  <a:extLst>
                    <a:ext uri="{9D8B030D-6E8A-4147-A177-3AD203B41FA5}">
                      <a16:colId xmlns:a16="http://schemas.microsoft.com/office/drawing/2014/main" val="457782981"/>
                    </a:ext>
                  </a:extLst>
                </a:gridCol>
              </a:tblGrid>
              <a:tr h="238592">
                <a:tc>
                  <a:txBody>
                    <a:bodyPr/>
                    <a:lstStyle/>
                    <a:p>
                      <a:r>
                        <a:rPr lang="en-GB" sz="1200">
                          <a:latin typeface="Arial" panose="020B0604020202020204" pitchFamily="34" charset="0"/>
                          <a:cs typeface="Arial" panose="020B0604020202020204" pitchFamily="34" charset="0"/>
                        </a:rPr>
                        <a:t>ESTATES WORKSTREAMS</a:t>
                      </a:r>
                    </a:p>
                  </a:txBody>
                  <a:tcPr/>
                </a:tc>
                <a:tc>
                  <a:txBody>
                    <a:bodyPr/>
                    <a:lstStyle/>
                    <a:p>
                      <a:r>
                        <a:rPr lang="en-GB" sz="1200">
                          <a:latin typeface="Arial" panose="020B0604020202020204" pitchFamily="34" charset="0"/>
                          <a:cs typeface="Arial" panose="020B0604020202020204" pitchFamily="34" charset="0"/>
                        </a:rPr>
                        <a:t>RAG STATUS</a:t>
                      </a:r>
                    </a:p>
                  </a:txBody>
                  <a:tcPr/>
                </a:tc>
                <a:extLst>
                  <a:ext uri="{0D108BD9-81ED-4DB2-BD59-A6C34878D82A}">
                    <a16:rowId xmlns:a16="http://schemas.microsoft.com/office/drawing/2014/main" val="386899906"/>
                  </a:ext>
                </a:extLst>
              </a:tr>
              <a:tr h="238592">
                <a:tc>
                  <a:txBody>
                    <a:bodyPr/>
                    <a:lstStyle/>
                    <a:p>
                      <a:r>
                        <a:rPr lang="en-GB" sz="1200">
                          <a:latin typeface="Arial" panose="020B0604020202020204" pitchFamily="34" charset="0"/>
                          <a:cs typeface="Arial" panose="020B0604020202020204" pitchFamily="34" charset="0"/>
                        </a:rPr>
                        <a:t>Utilisation </a:t>
                      </a:r>
                    </a:p>
                  </a:txBody>
                  <a:tcPr/>
                </a:tc>
                <a:tc>
                  <a:txBody>
                    <a:bodyPr/>
                    <a:lstStyle/>
                    <a:p>
                      <a:r>
                        <a:rPr lang="en-GB" sz="1200">
                          <a:latin typeface="Arial" panose="020B0604020202020204" pitchFamily="34" charset="0"/>
                          <a:cs typeface="Arial" panose="020B0604020202020204" pitchFamily="34" charset="0"/>
                        </a:rPr>
                        <a:t>In scoping </a:t>
                      </a:r>
                    </a:p>
                  </a:txBody>
                  <a:tcPr>
                    <a:solidFill>
                      <a:srgbClr val="EF05C2"/>
                    </a:solidFill>
                  </a:tcPr>
                </a:tc>
                <a:extLst>
                  <a:ext uri="{0D108BD9-81ED-4DB2-BD59-A6C34878D82A}">
                    <a16:rowId xmlns:a16="http://schemas.microsoft.com/office/drawing/2014/main" val="2264847321"/>
                  </a:ext>
                </a:extLst>
              </a:tr>
              <a:tr h="265726">
                <a:tc>
                  <a:txBody>
                    <a:bodyPr/>
                    <a:lstStyle/>
                    <a:p>
                      <a:r>
                        <a:rPr lang="en-GB" sz="1200">
                          <a:latin typeface="Arial" panose="020B0604020202020204" pitchFamily="34" charset="0"/>
                          <a:cs typeface="Arial" panose="020B0604020202020204" pitchFamily="34" charset="0"/>
                        </a:rPr>
                        <a:t>Leases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In scoping </a:t>
                      </a:r>
                    </a:p>
                  </a:txBody>
                  <a:tcPr>
                    <a:solidFill>
                      <a:srgbClr val="EF05C2"/>
                    </a:solidFill>
                  </a:tcPr>
                </a:tc>
                <a:extLst>
                  <a:ext uri="{0D108BD9-81ED-4DB2-BD59-A6C34878D82A}">
                    <a16:rowId xmlns:a16="http://schemas.microsoft.com/office/drawing/2014/main" val="426534903"/>
                  </a:ext>
                </a:extLst>
              </a:tr>
              <a:tr h="238592">
                <a:tc>
                  <a:txBody>
                    <a:bodyPr/>
                    <a:lstStyle/>
                    <a:p>
                      <a:r>
                        <a:rPr lang="en-GB" sz="1200">
                          <a:latin typeface="Arial" panose="020B0604020202020204" pitchFamily="34" charset="0"/>
                          <a:cs typeface="Arial" panose="020B0604020202020204" pitchFamily="34" charset="0"/>
                        </a:rPr>
                        <a:t>Surplus Assets</a:t>
                      </a:r>
                      <a:r>
                        <a:rPr lang="en-GB" sz="1200" baseline="0">
                          <a:latin typeface="Arial" panose="020B0604020202020204" pitchFamily="34" charset="0"/>
                          <a:cs typeface="Arial" panose="020B0604020202020204" pitchFamily="34" charset="0"/>
                        </a:rPr>
                        <a:t> </a:t>
                      </a:r>
                      <a:endParaRPr lang="en-GB" sz="12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In scoping </a:t>
                      </a:r>
                    </a:p>
                  </a:txBody>
                  <a:tcPr>
                    <a:solidFill>
                      <a:srgbClr val="EF05C2"/>
                    </a:solidFill>
                  </a:tcPr>
                </a:tc>
                <a:extLst>
                  <a:ext uri="{0D108BD9-81ED-4DB2-BD59-A6C34878D82A}">
                    <a16:rowId xmlns:a16="http://schemas.microsoft.com/office/drawing/2014/main" val="3440927287"/>
                  </a:ext>
                </a:extLst>
              </a:tr>
              <a:tr h="238592">
                <a:tc>
                  <a:txBody>
                    <a:bodyPr/>
                    <a:lstStyle/>
                    <a:p>
                      <a:r>
                        <a:rPr lang="en-GB" sz="1200">
                          <a:latin typeface="Arial" panose="020B0604020202020204" pitchFamily="34" charset="0"/>
                          <a:cs typeface="Arial" panose="020B0604020202020204" pitchFamily="34" charset="0"/>
                        </a:rPr>
                        <a:t>Solar Panels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In scoping </a:t>
                      </a:r>
                    </a:p>
                  </a:txBody>
                  <a:tcPr>
                    <a:solidFill>
                      <a:srgbClr val="EF05C2"/>
                    </a:solidFill>
                  </a:tcPr>
                </a:tc>
                <a:extLst>
                  <a:ext uri="{0D108BD9-81ED-4DB2-BD59-A6C34878D82A}">
                    <a16:rowId xmlns:a16="http://schemas.microsoft.com/office/drawing/2014/main" val="2219596554"/>
                  </a:ext>
                </a:extLst>
              </a:tr>
              <a:tr h="238592">
                <a:tc>
                  <a:txBody>
                    <a:bodyPr/>
                    <a:lstStyle/>
                    <a:p>
                      <a:r>
                        <a:rPr lang="en-GB" sz="1200">
                          <a:latin typeface="Arial" panose="020B0604020202020204" pitchFamily="34" charset="0"/>
                          <a:cs typeface="Arial" panose="020B0604020202020204" pitchFamily="34" charset="0"/>
                        </a:rPr>
                        <a:t>System</a:t>
                      </a:r>
                      <a:r>
                        <a:rPr lang="en-GB" sz="1200" baseline="0">
                          <a:latin typeface="Arial" panose="020B0604020202020204" pitchFamily="34" charset="0"/>
                          <a:cs typeface="Arial" panose="020B0604020202020204" pitchFamily="34" charset="0"/>
                        </a:rPr>
                        <a:t> Strategy (external resource) </a:t>
                      </a:r>
                      <a:endParaRPr lang="en-GB" sz="120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Resource being sourced </a:t>
                      </a:r>
                    </a:p>
                  </a:txBody>
                  <a:tcPr>
                    <a:solidFill>
                      <a:srgbClr val="7030A0"/>
                    </a:solidFill>
                  </a:tcPr>
                </a:tc>
                <a:extLst>
                  <a:ext uri="{0D108BD9-81ED-4DB2-BD59-A6C34878D82A}">
                    <a16:rowId xmlns:a16="http://schemas.microsoft.com/office/drawing/2014/main" val="2900233468"/>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377496527"/>
              </p:ext>
            </p:extLst>
          </p:nvPr>
        </p:nvGraphicFramePr>
        <p:xfrm>
          <a:off x="201488" y="3128112"/>
          <a:ext cx="11930879" cy="1554480"/>
        </p:xfrm>
        <a:graphic>
          <a:graphicData uri="http://schemas.openxmlformats.org/drawingml/2006/table">
            <a:tbl>
              <a:tblPr firstRow="1" bandRow="1">
                <a:tableStyleId>{5C22544A-7EE6-4342-B048-85BDC9FD1C3A}</a:tableStyleId>
              </a:tblPr>
              <a:tblGrid>
                <a:gridCol w="3640874">
                  <a:extLst>
                    <a:ext uri="{9D8B030D-6E8A-4147-A177-3AD203B41FA5}">
                      <a16:colId xmlns:a16="http://schemas.microsoft.com/office/drawing/2014/main" val="3115241511"/>
                    </a:ext>
                  </a:extLst>
                </a:gridCol>
                <a:gridCol w="846181">
                  <a:extLst>
                    <a:ext uri="{9D8B030D-6E8A-4147-A177-3AD203B41FA5}">
                      <a16:colId xmlns:a16="http://schemas.microsoft.com/office/drawing/2014/main" val="2700331487"/>
                    </a:ext>
                  </a:extLst>
                </a:gridCol>
                <a:gridCol w="727747">
                  <a:extLst>
                    <a:ext uri="{9D8B030D-6E8A-4147-A177-3AD203B41FA5}">
                      <a16:colId xmlns:a16="http://schemas.microsoft.com/office/drawing/2014/main" val="457782981"/>
                    </a:ext>
                  </a:extLst>
                </a:gridCol>
                <a:gridCol w="522206">
                  <a:extLst>
                    <a:ext uri="{9D8B030D-6E8A-4147-A177-3AD203B41FA5}">
                      <a16:colId xmlns:a16="http://schemas.microsoft.com/office/drawing/2014/main" val="3183875476"/>
                    </a:ext>
                  </a:extLst>
                </a:gridCol>
                <a:gridCol w="522206">
                  <a:extLst>
                    <a:ext uri="{9D8B030D-6E8A-4147-A177-3AD203B41FA5}">
                      <a16:colId xmlns:a16="http://schemas.microsoft.com/office/drawing/2014/main" val="3306080608"/>
                    </a:ext>
                  </a:extLst>
                </a:gridCol>
                <a:gridCol w="522206">
                  <a:extLst>
                    <a:ext uri="{9D8B030D-6E8A-4147-A177-3AD203B41FA5}">
                      <a16:colId xmlns:a16="http://schemas.microsoft.com/office/drawing/2014/main" val="69517619"/>
                    </a:ext>
                  </a:extLst>
                </a:gridCol>
                <a:gridCol w="522206">
                  <a:extLst>
                    <a:ext uri="{9D8B030D-6E8A-4147-A177-3AD203B41FA5}">
                      <a16:colId xmlns:a16="http://schemas.microsoft.com/office/drawing/2014/main" val="1307307875"/>
                    </a:ext>
                  </a:extLst>
                </a:gridCol>
                <a:gridCol w="522206">
                  <a:extLst>
                    <a:ext uri="{9D8B030D-6E8A-4147-A177-3AD203B41FA5}">
                      <a16:colId xmlns:a16="http://schemas.microsoft.com/office/drawing/2014/main" val="3452855218"/>
                    </a:ext>
                  </a:extLst>
                </a:gridCol>
                <a:gridCol w="522206">
                  <a:extLst>
                    <a:ext uri="{9D8B030D-6E8A-4147-A177-3AD203B41FA5}">
                      <a16:colId xmlns:a16="http://schemas.microsoft.com/office/drawing/2014/main" val="998050169"/>
                    </a:ext>
                  </a:extLst>
                </a:gridCol>
                <a:gridCol w="612127">
                  <a:extLst>
                    <a:ext uri="{9D8B030D-6E8A-4147-A177-3AD203B41FA5}">
                      <a16:colId xmlns:a16="http://schemas.microsoft.com/office/drawing/2014/main" val="2890262672"/>
                    </a:ext>
                  </a:extLst>
                </a:gridCol>
                <a:gridCol w="612127">
                  <a:extLst>
                    <a:ext uri="{9D8B030D-6E8A-4147-A177-3AD203B41FA5}">
                      <a16:colId xmlns:a16="http://schemas.microsoft.com/office/drawing/2014/main" val="35999595"/>
                    </a:ext>
                  </a:extLst>
                </a:gridCol>
                <a:gridCol w="612127">
                  <a:extLst>
                    <a:ext uri="{9D8B030D-6E8A-4147-A177-3AD203B41FA5}">
                      <a16:colId xmlns:a16="http://schemas.microsoft.com/office/drawing/2014/main" val="1980942686"/>
                    </a:ext>
                  </a:extLst>
                </a:gridCol>
                <a:gridCol w="612127">
                  <a:extLst>
                    <a:ext uri="{9D8B030D-6E8A-4147-A177-3AD203B41FA5}">
                      <a16:colId xmlns:a16="http://schemas.microsoft.com/office/drawing/2014/main" val="939116437"/>
                    </a:ext>
                  </a:extLst>
                </a:gridCol>
                <a:gridCol w="612127">
                  <a:extLst>
                    <a:ext uri="{9D8B030D-6E8A-4147-A177-3AD203B41FA5}">
                      <a16:colId xmlns:a16="http://schemas.microsoft.com/office/drawing/2014/main" val="2734820176"/>
                    </a:ext>
                  </a:extLst>
                </a:gridCol>
                <a:gridCol w="522206">
                  <a:extLst>
                    <a:ext uri="{9D8B030D-6E8A-4147-A177-3AD203B41FA5}">
                      <a16:colId xmlns:a16="http://schemas.microsoft.com/office/drawing/2014/main" val="3187455961"/>
                    </a:ext>
                  </a:extLst>
                </a:gridCol>
              </a:tblGrid>
              <a:tr h="385977">
                <a:tc>
                  <a:txBody>
                    <a:bodyPr/>
                    <a:lstStyle/>
                    <a:p>
                      <a:r>
                        <a:rPr lang="en-GB" sz="1200" b="1">
                          <a:latin typeface="Arial" panose="020B0604020202020204" pitchFamily="34" charset="0"/>
                          <a:cs typeface="Arial" panose="020B0604020202020204" pitchFamily="34" charset="0"/>
                        </a:rPr>
                        <a:t>KEY METRICS FOR MONITORING IN 23/24</a:t>
                      </a:r>
                    </a:p>
                  </a:txBody>
                  <a:tcPr/>
                </a:tc>
                <a:tc>
                  <a:txBody>
                    <a:bodyPr/>
                    <a:lstStyle/>
                    <a:p>
                      <a:r>
                        <a:rPr lang="en-GB" sz="1200" b="1">
                          <a:latin typeface="Arial" panose="020B0604020202020204" pitchFamily="34" charset="0"/>
                          <a:cs typeface="Arial" panose="020B0604020202020204" pitchFamily="34" charset="0"/>
                        </a:rPr>
                        <a:t>BASELINE</a:t>
                      </a:r>
                    </a:p>
                  </a:txBody>
                  <a:tcPr/>
                </a:tc>
                <a:tc>
                  <a:txBody>
                    <a:bodyPr/>
                    <a:lstStyle/>
                    <a:p>
                      <a:r>
                        <a:rPr lang="en-GB" sz="1200" b="1">
                          <a:latin typeface="Arial" panose="020B0604020202020204" pitchFamily="34" charset="0"/>
                          <a:cs typeface="Arial" panose="020B0604020202020204" pitchFamily="34" charset="0"/>
                        </a:rPr>
                        <a:t>TARGET</a:t>
                      </a:r>
                    </a:p>
                  </a:txBody>
                  <a:tcPr/>
                </a:tc>
                <a:tc>
                  <a:txBody>
                    <a:bodyPr/>
                    <a:lstStyle/>
                    <a:p>
                      <a:r>
                        <a:rPr lang="en-GB" sz="1200" b="1">
                          <a:latin typeface="Arial" panose="020B0604020202020204" pitchFamily="34" charset="0"/>
                          <a:cs typeface="Arial" panose="020B0604020202020204" pitchFamily="34" charset="0"/>
                        </a:rPr>
                        <a:t>M1</a:t>
                      </a:r>
                    </a:p>
                  </a:txBody>
                  <a:tcPr/>
                </a:tc>
                <a:tc>
                  <a:txBody>
                    <a:bodyPr/>
                    <a:lstStyle/>
                    <a:p>
                      <a:r>
                        <a:rPr lang="en-GB" sz="1200" b="1">
                          <a:latin typeface="Arial" panose="020B0604020202020204" pitchFamily="34" charset="0"/>
                          <a:cs typeface="Arial" panose="020B0604020202020204" pitchFamily="34" charset="0"/>
                        </a:rPr>
                        <a:t>M2</a:t>
                      </a:r>
                    </a:p>
                  </a:txBody>
                  <a:tcPr/>
                </a:tc>
                <a:tc>
                  <a:txBody>
                    <a:bodyPr/>
                    <a:lstStyle/>
                    <a:p>
                      <a:r>
                        <a:rPr lang="en-GB" sz="1200" b="1">
                          <a:latin typeface="Arial" panose="020B0604020202020204" pitchFamily="34" charset="0"/>
                          <a:cs typeface="Arial" panose="020B0604020202020204" pitchFamily="34" charset="0"/>
                        </a:rPr>
                        <a:t>M3</a:t>
                      </a:r>
                    </a:p>
                  </a:txBody>
                  <a:tcPr/>
                </a:tc>
                <a:tc>
                  <a:txBody>
                    <a:bodyPr/>
                    <a:lstStyle/>
                    <a:p>
                      <a:r>
                        <a:rPr lang="en-GB" sz="1200" b="1">
                          <a:latin typeface="Arial" panose="020B0604020202020204" pitchFamily="34" charset="0"/>
                          <a:cs typeface="Arial" panose="020B0604020202020204" pitchFamily="34" charset="0"/>
                        </a:rPr>
                        <a:t>M4</a:t>
                      </a:r>
                    </a:p>
                  </a:txBody>
                  <a:tcPr/>
                </a:tc>
                <a:tc>
                  <a:txBody>
                    <a:bodyPr/>
                    <a:lstStyle/>
                    <a:p>
                      <a:r>
                        <a:rPr lang="en-GB" sz="1200" b="1">
                          <a:latin typeface="Arial" panose="020B0604020202020204" pitchFamily="34" charset="0"/>
                          <a:cs typeface="Arial" panose="020B0604020202020204" pitchFamily="34" charset="0"/>
                        </a:rPr>
                        <a:t>M5</a:t>
                      </a:r>
                    </a:p>
                  </a:txBody>
                  <a:tcPr/>
                </a:tc>
                <a:tc>
                  <a:txBody>
                    <a:bodyPr/>
                    <a:lstStyle/>
                    <a:p>
                      <a:r>
                        <a:rPr lang="en-GB" sz="1200" b="1">
                          <a:latin typeface="Arial" panose="020B0604020202020204" pitchFamily="34" charset="0"/>
                          <a:cs typeface="Arial" panose="020B0604020202020204" pitchFamily="34" charset="0"/>
                        </a:rPr>
                        <a:t>M6</a:t>
                      </a:r>
                    </a:p>
                  </a:txBody>
                  <a:tcPr/>
                </a:tc>
                <a:tc>
                  <a:txBody>
                    <a:bodyPr/>
                    <a:lstStyle/>
                    <a:p>
                      <a:r>
                        <a:rPr lang="en-GB" sz="1200" b="1">
                          <a:latin typeface="Arial" panose="020B0604020202020204" pitchFamily="34" charset="0"/>
                          <a:cs typeface="Arial" panose="020B0604020202020204" pitchFamily="34" charset="0"/>
                        </a:rPr>
                        <a:t>M7</a:t>
                      </a:r>
                    </a:p>
                  </a:txBody>
                  <a:tcPr/>
                </a:tc>
                <a:tc>
                  <a:txBody>
                    <a:bodyPr/>
                    <a:lstStyle/>
                    <a:p>
                      <a:r>
                        <a:rPr lang="en-GB" sz="1200" b="1">
                          <a:latin typeface="Arial" panose="020B0604020202020204" pitchFamily="34" charset="0"/>
                          <a:cs typeface="Arial" panose="020B0604020202020204" pitchFamily="34" charset="0"/>
                        </a:rPr>
                        <a:t>M8</a:t>
                      </a:r>
                    </a:p>
                  </a:txBody>
                  <a:tcPr/>
                </a:tc>
                <a:tc>
                  <a:txBody>
                    <a:bodyPr/>
                    <a:lstStyle/>
                    <a:p>
                      <a:r>
                        <a:rPr lang="en-GB" sz="1200" b="1">
                          <a:latin typeface="Arial" panose="020B0604020202020204" pitchFamily="34" charset="0"/>
                          <a:cs typeface="Arial" panose="020B0604020202020204" pitchFamily="34" charset="0"/>
                        </a:rPr>
                        <a:t>M9</a:t>
                      </a:r>
                    </a:p>
                  </a:txBody>
                  <a:tcPr/>
                </a:tc>
                <a:tc>
                  <a:txBody>
                    <a:bodyPr/>
                    <a:lstStyle/>
                    <a:p>
                      <a:r>
                        <a:rPr lang="en-GB" sz="1200" b="1">
                          <a:latin typeface="Arial" panose="020B0604020202020204" pitchFamily="34" charset="0"/>
                          <a:cs typeface="Arial" panose="020B0604020202020204" pitchFamily="34" charset="0"/>
                        </a:rPr>
                        <a:t>M10</a:t>
                      </a:r>
                    </a:p>
                  </a:txBody>
                  <a:tcPr/>
                </a:tc>
                <a:tc>
                  <a:txBody>
                    <a:bodyPr/>
                    <a:lstStyle/>
                    <a:p>
                      <a:r>
                        <a:rPr lang="en-GB" sz="1200" b="1">
                          <a:latin typeface="Arial" panose="020B0604020202020204" pitchFamily="34" charset="0"/>
                          <a:cs typeface="Arial" panose="020B0604020202020204" pitchFamily="34" charset="0"/>
                        </a:rPr>
                        <a:t>M11</a:t>
                      </a:r>
                    </a:p>
                  </a:txBody>
                  <a:tcPr/>
                </a:tc>
                <a:tc>
                  <a:txBody>
                    <a:bodyPr/>
                    <a:lstStyle/>
                    <a:p>
                      <a:r>
                        <a:rPr lang="en-GB" sz="1200" b="1">
                          <a:latin typeface="Arial" panose="020B0604020202020204" pitchFamily="34" charset="0"/>
                          <a:cs typeface="Arial" panose="020B0604020202020204" pitchFamily="34" charset="0"/>
                        </a:rPr>
                        <a:t>M12</a:t>
                      </a:r>
                    </a:p>
                  </a:txBody>
                  <a:tcPr/>
                </a:tc>
                <a:extLst>
                  <a:ext uri="{0D108BD9-81ED-4DB2-BD59-A6C34878D82A}">
                    <a16:rowId xmlns:a16="http://schemas.microsoft.com/office/drawing/2014/main" val="386899906"/>
                  </a:ext>
                </a:extLst>
              </a:tr>
              <a:tr h="2679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dk1"/>
                          </a:solidFill>
                          <a:latin typeface="Arial" panose="020B0604020202020204" pitchFamily="34" charset="0"/>
                          <a:ea typeface="+mn-ea"/>
                          <a:cs typeface="Arial" panose="020B0604020202020204" pitchFamily="34" charset="0"/>
                        </a:rPr>
                        <a:t>TBC</a:t>
                      </a: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64847321"/>
                  </a:ext>
                </a:extLst>
              </a:tr>
              <a:tr h="219640">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6534903"/>
                  </a:ext>
                </a:extLst>
              </a:tr>
              <a:tr h="219640">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89505242"/>
                  </a:ext>
                </a:extLst>
              </a:tr>
              <a:tr h="219640">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pPr algn="ctr"/>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tc>
                  <a:txBody>
                    <a:bodyPr/>
                    <a:lstStyle/>
                    <a:p>
                      <a:endParaRPr lang="en-GB" sz="1200" b="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8545570"/>
                  </a:ext>
                </a:extLst>
              </a:tr>
            </a:tbl>
          </a:graphicData>
        </a:graphic>
      </p:graphicFrame>
      <p:sp>
        <p:nvSpPr>
          <p:cNvPr id="7" name="Title 6"/>
          <p:cNvSpPr>
            <a:spLocks noGrp="1"/>
          </p:cNvSpPr>
          <p:nvPr>
            <p:ph type="title"/>
          </p:nvPr>
        </p:nvSpPr>
        <p:spPr>
          <a:xfrm>
            <a:off x="201488" y="18152"/>
            <a:ext cx="5632055" cy="400110"/>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all" spc="0" normalizeH="0" noProof="0">
                <a:ln>
                  <a:noFill/>
                </a:ln>
                <a:solidFill>
                  <a:srgbClr val="4472C4"/>
                </a:solidFill>
                <a:effectLst/>
                <a:uLnTx/>
                <a:uFillTx/>
                <a:latin typeface="Arial" panose="020B0604020202020204" pitchFamily="34" charset="0"/>
                <a:ea typeface="+mn-ea"/>
                <a:cs typeface="Arial" panose="020B0604020202020204" pitchFamily="34" charset="0"/>
              </a:rPr>
              <a:t>Estates</a:t>
            </a:r>
            <a:r>
              <a:rPr kumimoji="0" lang="en-GB" sz="2000" b="1" i="0" u="none" strike="noStrike" kern="1200" cap="none" spc="0" normalizeH="0" baseline="0" noProof="0">
                <a:ln>
                  <a:noFill/>
                </a:ln>
                <a:solidFill>
                  <a:srgbClr val="4472C4"/>
                </a:solidFill>
                <a:effectLst/>
                <a:uLnTx/>
                <a:uFillTx/>
                <a:latin typeface="Arial" panose="020B0604020202020204" pitchFamily="34" charset="0"/>
                <a:ea typeface="+mn-ea"/>
                <a:cs typeface="Arial" panose="020B0604020202020204" pitchFamily="34" charset="0"/>
              </a:rPr>
              <a:t> - Key Dashboard Projects / Metrics</a:t>
            </a:r>
          </a:p>
        </p:txBody>
      </p:sp>
      <p:sp>
        <p:nvSpPr>
          <p:cNvPr id="5" name="TextBox 4"/>
          <p:cNvSpPr txBox="1"/>
          <p:nvPr/>
        </p:nvSpPr>
        <p:spPr>
          <a:xfrm>
            <a:off x="2814700" y="365393"/>
            <a:ext cx="5665075" cy="369332"/>
          </a:xfrm>
          <a:prstGeom prst="rect">
            <a:avLst/>
          </a:prstGeom>
          <a:solidFill>
            <a:schemeClr val="bg2"/>
          </a:solidFill>
        </p:spPr>
        <p:txBody>
          <a:bodyPr wrap="square" rtlCol="0">
            <a:spAutoFit/>
          </a:bodyPr>
          <a:lstStyle/>
          <a:p>
            <a:pPr algn="ctr"/>
            <a:r>
              <a:rPr lang="en-GB" b="1"/>
              <a:t>Still in development</a:t>
            </a:r>
          </a:p>
        </p:txBody>
      </p:sp>
      <p:sp>
        <p:nvSpPr>
          <p:cNvPr id="2" name="Slide Number Placeholder 3">
            <a:extLst>
              <a:ext uri="{FF2B5EF4-FFF2-40B4-BE49-F238E27FC236}">
                <a16:creationId xmlns:a16="http://schemas.microsoft.com/office/drawing/2014/main" id="{F185A2D1-5AC1-EF95-96ED-41CA8EF54AC1}"/>
              </a:ext>
            </a:extLst>
          </p:cNvPr>
          <p:cNvSpPr>
            <a:spLocks noGrp="1"/>
          </p:cNvSpPr>
          <p:nvPr>
            <p:ph type="sldNum" sz="quarter" idx="12"/>
          </p:nvPr>
        </p:nvSpPr>
        <p:spPr>
          <a:xfrm>
            <a:off x="8211500" y="6443102"/>
            <a:ext cx="2743200" cy="276993"/>
          </a:xfrm>
        </p:spPr>
        <p:txBody>
          <a:bodyPr/>
          <a:lstStyle/>
          <a:p>
            <a:fld id="{CD8E907E-315C-F745-8CA6-CE49E976B740}" type="slidenum">
              <a:rPr lang="en-US" smtClean="0">
                <a:latin typeface="Arial" panose="020B0604020202020204" pitchFamily="34" charset="0"/>
                <a:cs typeface="Arial" panose="020B0604020202020204" pitchFamily="34" charset="0"/>
              </a:rPr>
              <a:pPr/>
              <a:t>46</a:t>
            </a:fld>
            <a:endParaRPr lang="en-US">
              <a:latin typeface="Arial" panose="020B0604020202020204" pitchFamily="34" charset="0"/>
              <a:cs typeface="Arial" panose="020B0604020202020204" pitchFamily="34" charset="0"/>
            </a:endParaRPr>
          </a:p>
        </p:txBody>
      </p:sp>
      <p:sp>
        <p:nvSpPr>
          <p:cNvPr id="4" name="Footer Placeholder 4">
            <a:extLst>
              <a:ext uri="{FF2B5EF4-FFF2-40B4-BE49-F238E27FC236}">
                <a16:creationId xmlns:a16="http://schemas.microsoft.com/office/drawing/2014/main" id="{DBD9AC04-8E29-6F39-2E6A-58AD8C750CF0}"/>
              </a:ext>
            </a:extLst>
          </p:cNvPr>
          <p:cNvSpPr>
            <a:spLocks noGrp="1"/>
          </p:cNvSpPr>
          <p:nvPr>
            <p:ph type="ftr" sz="quarter" idx="11"/>
          </p:nvPr>
        </p:nvSpPr>
        <p:spPr>
          <a:xfrm>
            <a:off x="838200" y="6460600"/>
            <a:ext cx="7315200" cy="276993"/>
          </a:xfrm>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268622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34FFB-D5A6-B0CC-06F2-068E13900EC8}"/>
              </a:ext>
            </a:extLst>
          </p:cNvPr>
          <p:cNvSpPr>
            <a:spLocks noGrp="1"/>
          </p:cNvSpPr>
          <p:nvPr>
            <p:ph type="ctrTitle"/>
          </p:nvPr>
        </p:nvSpPr>
        <p:spPr>
          <a:xfrm>
            <a:off x="771525" y="1849821"/>
            <a:ext cx="10829236" cy="1893752"/>
          </a:xfrm>
        </p:spPr>
        <p:txBody>
          <a:bodyPr anchor="t"/>
          <a:lstStyle/>
          <a:p>
            <a:r>
              <a:rPr lang="en-GB" sz="4200">
                <a:solidFill>
                  <a:srgbClr val="FFC000"/>
                </a:solidFill>
                <a:latin typeface="Arial"/>
                <a:cs typeface="Arial"/>
              </a:rPr>
              <a:t>Appendix 3: </a:t>
            </a:r>
            <a:br>
              <a:rPr lang="en-GB" sz="4200">
                <a:solidFill>
                  <a:srgbClr val="FFC000"/>
                </a:solidFill>
                <a:latin typeface="Arial"/>
                <a:cs typeface="Arial"/>
              </a:rPr>
            </a:br>
            <a:r>
              <a:rPr lang="en-GB" sz="4200">
                <a:solidFill>
                  <a:srgbClr val="FFC000"/>
                </a:solidFill>
                <a:latin typeface="Arial"/>
                <a:cs typeface="Arial"/>
              </a:rPr>
              <a:t>National NHS objectives 2023/24 Performance  </a:t>
            </a:r>
            <a:br>
              <a:rPr lang="en-GB">
                <a:solidFill>
                  <a:srgbClr val="FFC000"/>
                </a:solidFill>
                <a:latin typeface="Arial"/>
                <a:cs typeface="Arial"/>
              </a:rPr>
            </a:br>
            <a:r>
              <a:rPr lang="en-GB" sz="3000">
                <a:solidFill>
                  <a:srgbClr val="FFC000"/>
                </a:solidFill>
                <a:latin typeface="Arial"/>
                <a:cs typeface="Arial"/>
              </a:rPr>
              <a:t>ICB / Provider</a:t>
            </a:r>
          </a:p>
        </p:txBody>
      </p:sp>
      <p:sp>
        <p:nvSpPr>
          <p:cNvPr id="4" name="TextBox 3">
            <a:extLst>
              <a:ext uri="{FF2B5EF4-FFF2-40B4-BE49-F238E27FC236}">
                <a16:creationId xmlns:a16="http://schemas.microsoft.com/office/drawing/2014/main" id="{D83B670A-0D8A-6018-882A-DC2D0DF3E7BB}"/>
              </a:ext>
            </a:extLst>
          </p:cNvPr>
          <p:cNvSpPr txBox="1"/>
          <p:nvPr/>
        </p:nvSpPr>
        <p:spPr>
          <a:xfrm>
            <a:off x="771525" y="4523279"/>
            <a:ext cx="10556277" cy="584775"/>
          </a:xfrm>
          <a:prstGeom prst="rect">
            <a:avLst/>
          </a:prstGeom>
          <a:noFill/>
        </p:spPr>
        <p:txBody>
          <a:bodyPr wrap="square">
            <a:spAutoFit/>
          </a:bodyPr>
          <a:lstStyle/>
          <a:p>
            <a:r>
              <a:rPr lang="en-GB" sz="1600" b="1">
                <a:solidFill>
                  <a:schemeClr val="bg1"/>
                </a:solidFill>
              </a:rPr>
              <a:t>The following tables provide detail on activity and/or performance in relation to the operational plan and/or target. Red shading denotes underperforming and green over-performing.</a:t>
            </a:r>
          </a:p>
        </p:txBody>
      </p:sp>
    </p:spTree>
    <p:extLst>
      <p:ext uri="{BB962C8B-B14F-4D97-AF65-F5344CB8AC3E}">
        <p14:creationId xmlns:p14="http://schemas.microsoft.com/office/powerpoint/2010/main" val="39498974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7">
            <a:extLst>
              <a:ext uri="{FF2B5EF4-FFF2-40B4-BE49-F238E27FC236}">
                <a16:creationId xmlns:a16="http://schemas.microsoft.com/office/drawing/2014/main" id="{CA875EE0-E584-D850-EF15-BAE1F625FD92}"/>
              </a:ext>
            </a:extLst>
          </p:cNvPr>
          <p:cNvSpPr txBox="1">
            <a:spLocks noGrp="1"/>
          </p:cNvSpPr>
          <p:nvPr>
            <p:ph type="title" idx="4294967295"/>
          </p:nvPr>
        </p:nvSpPr>
        <p:spPr>
          <a:xfrm>
            <a:off x="360000" y="154785"/>
            <a:ext cx="11520000" cy="360000"/>
          </a:xfrm>
          <a:prstGeom prst="rect">
            <a:avLst/>
          </a:prstGeom>
          <a:noFill/>
          <a:ln>
            <a:noFill/>
            <a:prstDash/>
          </a:ln>
          <a:effectLst/>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2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0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0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marR="0" lvl="0" indent="0" algn="l" defTabSz="919163" rtl="0" eaLnBrk="1" fontAlgn="auto" latinLnBrk="0" hangingPunct="1">
              <a:lnSpc>
                <a:spcPct val="100000"/>
              </a:lnSpc>
              <a:spcBef>
                <a:spcPts val="0"/>
              </a:spcBef>
              <a:spcAft>
                <a:spcPts val="300"/>
              </a:spcAft>
              <a:buClr>
                <a:schemeClr val="accent2"/>
              </a:buClr>
              <a:buSzTx/>
              <a:buFont typeface="Arial" panose="020B0604020202020204" pitchFamily="34" charset="0"/>
              <a:buNone/>
              <a:tabLst>
                <a:tab pos="3497263" algn="l"/>
              </a:tabLst>
              <a:defRPr/>
            </a:pPr>
            <a:r>
              <a:rPr kumimoji="0" lang="en-GB" sz="2400" b="1" i="0" u="none" strike="noStrike" kern="1200" cap="none" spc="0" normalizeH="0" baseline="0" noProof="0">
                <a:ln>
                  <a:noFill/>
                </a:ln>
                <a:solidFill>
                  <a:schemeClr val="accent1"/>
                </a:solidFill>
                <a:effectLst/>
                <a:uLnTx/>
                <a:uFillTx/>
                <a:latin typeface="Arial" panose="020B0604020202020204" pitchFamily="34" charset="0"/>
                <a:ea typeface="+mj-ea"/>
                <a:cs typeface="Arial" panose="020B0604020202020204" pitchFamily="34" charset="0"/>
              </a:rPr>
              <a:t>National NHS Planning Objectives 2023/24 – ICB / Provider (1) </a:t>
            </a:r>
          </a:p>
        </p:txBody>
      </p:sp>
      <p:pic>
        <p:nvPicPr>
          <p:cNvPr id="6" name="Picture 5" descr="Table of portfolio, national objectives, RAG rating assessment criteria and performance for each month from April 2023 to March 2024.">
            <a:extLst>
              <a:ext uri="{FF2B5EF4-FFF2-40B4-BE49-F238E27FC236}">
                <a16:creationId xmlns:a16="http://schemas.microsoft.com/office/drawing/2014/main" id="{E181AEB3-B0E9-3AEE-66F3-0F23B6B472D5}"/>
              </a:ext>
            </a:extLst>
          </p:cNvPr>
          <p:cNvPicPr>
            <a:picLocks noChangeAspect="1"/>
          </p:cNvPicPr>
          <p:nvPr/>
        </p:nvPicPr>
        <p:blipFill>
          <a:blip r:embed="rId3"/>
          <a:stretch>
            <a:fillRect/>
          </a:stretch>
        </p:blipFill>
        <p:spPr>
          <a:xfrm>
            <a:off x="756216" y="561657"/>
            <a:ext cx="10440000" cy="5089401"/>
          </a:xfrm>
          <a:prstGeom prst="rect">
            <a:avLst/>
          </a:prstGeom>
        </p:spPr>
      </p:pic>
      <p:sp>
        <p:nvSpPr>
          <p:cNvPr id="9" name="TextBox 8">
            <a:extLst>
              <a:ext uri="{FF2B5EF4-FFF2-40B4-BE49-F238E27FC236}">
                <a16:creationId xmlns:a16="http://schemas.microsoft.com/office/drawing/2014/main" id="{71C402F8-6190-9F3D-73C4-28652CA55D92}"/>
              </a:ext>
            </a:extLst>
          </p:cNvPr>
          <p:cNvSpPr txBox="1"/>
          <p:nvPr/>
        </p:nvSpPr>
        <p:spPr>
          <a:xfrm>
            <a:off x="828216" y="5769266"/>
            <a:ext cx="10440000" cy="226591"/>
          </a:xfrm>
          <a:prstGeom prst="rect">
            <a:avLst/>
          </a:prstGeom>
          <a:solidFill>
            <a:srgbClr val="DCE1E3"/>
          </a:solidFill>
          <a:ln>
            <a:solidFill>
              <a:schemeClr val="tx1"/>
            </a:solidFill>
          </a:ln>
        </p:spPr>
        <p:txBody>
          <a:bodyPr wrap="square" lIns="36000" tIns="36000" rIns="36000" bIns="36000" rtlCol="0">
            <a:spAutoFit/>
          </a:bodyPr>
          <a:lstStyle/>
          <a:p>
            <a:r>
              <a:rPr lang="en-GB" sz="1000" b="1"/>
              <a:t>Please note: Diagnostics data for July is preliminary data and so subject to change. Please use as a guide only.</a:t>
            </a:r>
          </a:p>
        </p:txBody>
      </p:sp>
      <p:sp>
        <p:nvSpPr>
          <p:cNvPr id="8" name="TextBox 7">
            <a:extLst>
              <a:ext uri="{FF2B5EF4-FFF2-40B4-BE49-F238E27FC236}">
                <a16:creationId xmlns:a16="http://schemas.microsoft.com/office/drawing/2014/main" id="{A630BC39-71F2-4816-92C6-56ADFD808FC6}"/>
              </a:ext>
            </a:extLst>
          </p:cNvPr>
          <p:cNvSpPr txBox="1"/>
          <p:nvPr/>
        </p:nvSpPr>
        <p:spPr>
          <a:xfrm>
            <a:off x="828216" y="6067794"/>
            <a:ext cx="10440000" cy="226591"/>
          </a:xfrm>
          <a:prstGeom prst="rect">
            <a:avLst/>
          </a:prstGeom>
          <a:solidFill>
            <a:srgbClr val="DCE1E3"/>
          </a:solidFill>
          <a:ln>
            <a:solidFill>
              <a:schemeClr val="tx1"/>
            </a:solidFill>
          </a:ln>
        </p:spPr>
        <p:txBody>
          <a:bodyPr wrap="square" lIns="36000" tIns="36000" rIns="36000" bIns="36000" rtlCol="0">
            <a:spAutoFit/>
          </a:bodyPr>
          <a:lstStyle/>
          <a:p>
            <a:r>
              <a:rPr lang="en-GB" sz="1000" b="1"/>
              <a:t>Please note: The objective ‘Streamline Direct access’ is action and not metric focussed so is proposed for removal from this table or performance metrics.</a:t>
            </a:r>
          </a:p>
        </p:txBody>
      </p:sp>
      <p:sp>
        <p:nvSpPr>
          <p:cNvPr id="5" name="Footer Placeholder 4">
            <a:extLst>
              <a:ext uri="{FF2B5EF4-FFF2-40B4-BE49-F238E27FC236}">
                <a16:creationId xmlns:a16="http://schemas.microsoft.com/office/drawing/2014/main" id="{98468DB1-05E3-4EFC-A8EC-D0C39F8CC719}"/>
              </a:ext>
            </a:extLst>
          </p:cNvPr>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0FCACF26-1E2F-4D02-B01C-D06623E88A90}"/>
              </a:ext>
            </a:extLst>
          </p:cNvPr>
          <p:cNvSpPr>
            <a:spLocks noGrp="1"/>
          </p:cNvSpPr>
          <p:nvPr>
            <p:ph type="sldNum" sz="quarter" idx="12"/>
          </p:nvPr>
        </p:nvSpPr>
        <p:spPr/>
        <p:txBody>
          <a:bodyPr/>
          <a:lstStyle/>
          <a:p>
            <a:fld id="{CD8E907E-315C-F745-8CA6-CE49E976B740}" type="slidenum">
              <a:rPr lang="en-US" smtClean="0">
                <a:latin typeface="Arial" panose="020B0604020202020204" pitchFamily="34" charset="0"/>
                <a:cs typeface="Arial" panose="020B0604020202020204" pitchFamily="34" charset="0"/>
              </a:rPr>
              <a:pPr/>
              <a:t>48</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19007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53129BA2-7205-4420-A507-92F2B3421483}"/>
              </a:ext>
            </a:extLst>
          </p:cNvPr>
          <p:cNvSpPr>
            <a:spLocks noGrp="1"/>
          </p:cNvSpPr>
          <p:nvPr>
            <p:ph type="title" idx="4294967295"/>
          </p:nvPr>
        </p:nvSpPr>
        <p:spPr>
          <a:xfrm>
            <a:off x="360000" y="154800"/>
            <a:ext cx="11518900" cy="358775"/>
          </a:xfrm>
          <a:prstGeom prst="rect">
            <a:avLst/>
          </a:prstGeom>
          <a:noFill/>
          <a:ln>
            <a:noFill/>
            <a:prstDash/>
          </a:ln>
          <a:effectLst/>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0" marR="0" lvl="0" indent="0" algn="l" defTabSz="919163" rtl="0" eaLnBrk="1" fontAlgn="auto" latinLnBrk="0" hangingPunct="1">
              <a:lnSpc>
                <a:spcPct val="100000"/>
              </a:lnSpc>
              <a:spcBef>
                <a:spcPts val="0"/>
              </a:spcBef>
              <a:spcAft>
                <a:spcPts val="300"/>
              </a:spcAft>
              <a:buClr>
                <a:schemeClr val="accent2"/>
              </a:buClr>
              <a:buSzTx/>
              <a:buFont typeface="Arial" panose="020B0604020202020204" pitchFamily="34" charset="0"/>
              <a:buNone/>
              <a:tabLst>
                <a:tab pos="3497263" algn="l"/>
              </a:tabLst>
              <a:defRPr/>
            </a:pPr>
            <a:r>
              <a:rPr kumimoji="0" lang="en-GB" sz="2400" b="1" i="0" u="none" strike="noStrike" kern="1200" cap="none" spc="0" normalizeH="0" baseline="0" noProof="0">
                <a:ln>
                  <a:noFill/>
                </a:ln>
                <a:solidFill>
                  <a:schemeClr val="accent1"/>
                </a:solidFill>
                <a:effectLst/>
                <a:uLnTx/>
                <a:uFillTx/>
                <a:latin typeface="Arial" panose="020B0604020202020204" pitchFamily="34" charset="0"/>
                <a:ea typeface="+mj-ea"/>
                <a:cs typeface="Arial" panose="020B0604020202020204" pitchFamily="34" charset="0"/>
              </a:rPr>
              <a:t>National NHS Planning Objectives 2023/24 – ICB / Provider (2)</a:t>
            </a:r>
          </a:p>
        </p:txBody>
      </p:sp>
      <p:pic>
        <p:nvPicPr>
          <p:cNvPr id="6" name="Picture 5" descr="Table of portfolio, national objectives, RAG rating assessment criteria and performance for each month from April 2023 to March 2024.">
            <a:extLst>
              <a:ext uri="{FF2B5EF4-FFF2-40B4-BE49-F238E27FC236}">
                <a16:creationId xmlns:a16="http://schemas.microsoft.com/office/drawing/2014/main" id="{86D1BA21-7D35-0CE3-CBD2-7044D27581C7}"/>
              </a:ext>
            </a:extLst>
          </p:cNvPr>
          <p:cNvPicPr>
            <a:picLocks noChangeAspect="1"/>
          </p:cNvPicPr>
          <p:nvPr/>
        </p:nvPicPr>
        <p:blipFill>
          <a:blip r:embed="rId3"/>
          <a:stretch>
            <a:fillRect/>
          </a:stretch>
        </p:blipFill>
        <p:spPr>
          <a:xfrm>
            <a:off x="696135" y="614893"/>
            <a:ext cx="10846629" cy="5028892"/>
          </a:xfrm>
          <a:prstGeom prst="rect">
            <a:avLst/>
          </a:prstGeom>
        </p:spPr>
      </p:pic>
      <p:sp>
        <p:nvSpPr>
          <p:cNvPr id="2" name="TextBox 1">
            <a:extLst>
              <a:ext uri="{FF2B5EF4-FFF2-40B4-BE49-F238E27FC236}">
                <a16:creationId xmlns:a16="http://schemas.microsoft.com/office/drawing/2014/main" id="{24813749-5A7F-7D23-430C-5120F40C7245}"/>
              </a:ext>
            </a:extLst>
          </p:cNvPr>
          <p:cNvSpPr txBox="1"/>
          <p:nvPr/>
        </p:nvSpPr>
        <p:spPr>
          <a:xfrm>
            <a:off x="838200" y="5840526"/>
            <a:ext cx="10440000" cy="226591"/>
          </a:xfrm>
          <a:prstGeom prst="rect">
            <a:avLst/>
          </a:prstGeom>
          <a:solidFill>
            <a:schemeClr val="bg2"/>
          </a:solidFill>
          <a:ln>
            <a:solidFill>
              <a:schemeClr val="tx1"/>
            </a:solidFill>
          </a:ln>
        </p:spPr>
        <p:txBody>
          <a:bodyPr wrap="square" lIns="36000" tIns="36000" rIns="36000" bIns="36000" rtlCol="0">
            <a:spAutoFit/>
          </a:bodyPr>
          <a:lstStyle/>
          <a:p>
            <a:r>
              <a:rPr lang="en-GB" sz="1000" b="1"/>
              <a:t>Please note: The objective ‘Health inequalities &amp; deliver Core20PLUS5’ is action and not metric focussed so is proposed for removal from this table or performance metrics.</a:t>
            </a:r>
          </a:p>
        </p:txBody>
      </p:sp>
      <p:sp>
        <p:nvSpPr>
          <p:cNvPr id="5" name="Footer Placeholder 4">
            <a:extLst>
              <a:ext uri="{FF2B5EF4-FFF2-40B4-BE49-F238E27FC236}">
                <a16:creationId xmlns:a16="http://schemas.microsoft.com/office/drawing/2014/main" id="{98468DB1-05E3-4EFC-A8EC-D0C39F8CC719}"/>
              </a:ext>
            </a:extLst>
          </p:cNvPr>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0FCACF26-1E2F-4D02-B01C-D06623E88A90}"/>
              </a:ext>
            </a:extLst>
          </p:cNvPr>
          <p:cNvSpPr>
            <a:spLocks noGrp="1"/>
          </p:cNvSpPr>
          <p:nvPr>
            <p:ph type="sldNum" sz="quarter" idx="12"/>
          </p:nvPr>
        </p:nvSpPr>
        <p:spPr/>
        <p:txBody>
          <a:bodyPr/>
          <a:lstStyle/>
          <a:p>
            <a:fld id="{CD8E907E-315C-F745-8CA6-CE49E976B740}" type="slidenum">
              <a:rPr lang="en-US" smtClean="0">
                <a:latin typeface="Arial" panose="020B0604020202020204" pitchFamily="34" charset="0"/>
                <a:cs typeface="Arial" panose="020B0604020202020204" pitchFamily="34" charset="0"/>
              </a:rPr>
              <a:pPr/>
              <a:t>49</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0762931"/>
      </p:ext>
    </p:extLst>
  </p:cSld>
  <p:clrMapOvr>
    <a:masterClrMapping/>
  </p:clrMapOvr>
  <mc:AlternateContent xmlns:mc="http://schemas.openxmlformats.org/markup-compatibility/2006" xmlns:p14="http://schemas.microsoft.com/office/powerpoint/2010/main">
    <mc:Choice Requires="p14">
      <p:transition spd="slow" p14:dur="2000" advTm="9724"/>
    </mc:Choice>
    <mc:Fallback xmlns="">
      <p:transition spd="slow" advTm="9724"/>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316CC471-9580-BD10-703C-8D465D418368}"/>
              </a:ext>
            </a:extLst>
          </p:cNvPr>
          <p:cNvSpPr>
            <a:spLocks noGrp="1"/>
          </p:cNvSpPr>
          <p:nvPr>
            <p:ph type="title"/>
          </p:nvPr>
        </p:nvSpPr>
        <p:spPr>
          <a:xfrm>
            <a:off x="581449" y="558480"/>
            <a:ext cx="11261094" cy="618242"/>
          </a:xfrm>
        </p:spPr>
        <p:txBody>
          <a:bodyPr anchor="t">
            <a:noAutofit/>
          </a:bodyPr>
          <a:lstStyle/>
          <a:p>
            <a:pPr marL="285750" indent="-285750">
              <a:buClr>
                <a:schemeClr val="accent2"/>
              </a:buClr>
              <a:buFont typeface="Arial" panose="020B0604020202020204" pitchFamily="34" charset="0"/>
              <a:buChar char="•"/>
            </a:pPr>
            <a:r>
              <a:rPr lang="en-GB" sz="1600" b="0">
                <a:solidFill>
                  <a:schemeClr val="tx1"/>
                </a:solidFill>
              </a:rPr>
              <a:t>Key national NHS metrics (in red) and key deliverables (as set out on slide 6) have been aligned across the four system priorities. Any national metric rated RED defines the overall rating for the system priority.</a:t>
            </a:r>
            <a:br>
              <a:rPr lang="en-GB" sz="1600" b="0">
                <a:solidFill>
                  <a:schemeClr val="tx1"/>
                </a:solidFill>
              </a:rPr>
            </a:br>
            <a:r>
              <a:rPr lang="en-GB" sz="1600" b="0">
                <a:solidFill>
                  <a:schemeClr val="tx1"/>
                </a:solidFill>
              </a:rPr>
              <a:t>Further work will be undertaken following discussion at SPG.</a:t>
            </a:r>
            <a:br>
              <a:rPr lang="en-GB" sz="1600" b="0">
                <a:solidFill>
                  <a:schemeClr val="tx1"/>
                </a:solidFill>
              </a:rPr>
            </a:br>
            <a:endParaRPr lang="en-GB" sz="1600" b="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643105429"/>
              </p:ext>
            </p:extLst>
          </p:nvPr>
        </p:nvGraphicFramePr>
        <p:xfrm>
          <a:off x="581450" y="1342710"/>
          <a:ext cx="5435159" cy="3926840"/>
        </p:xfrm>
        <a:graphic>
          <a:graphicData uri="http://schemas.openxmlformats.org/drawingml/2006/table">
            <a:tbl>
              <a:tblPr firstRow="1"/>
              <a:tblGrid>
                <a:gridCol w="732528">
                  <a:extLst>
                    <a:ext uri="{9D8B030D-6E8A-4147-A177-3AD203B41FA5}">
                      <a16:colId xmlns:a16="http://schemas.microsoft.com/office/drawing/2014/main" val="2178284020"/>
                    </a:ext>
                  </a:extLst>
                </a:gridCol>
                <a:gridCol w="3332050">
                  <a:extLst>
                    <a:ext uri="{9D8B030D-6E8A-4147-A177-3AD203B41FA5}">
                      <a16:colId xmlns:a16="http://schemas.microsoft.com/office/drawing/2014/main" val="1087488979"/>
                    </a:ext>
                  </a:extLst>
                </a:gridCol>
                <a:gridCol w="693685">
                  <a:extLst>
                    <a:ext uri="{9D8B030D-6E8A-4147-A177-3AD203B41FA5}">
                      <a16:colId xmlns:a16="http://schemas.microsoft.com/office/drawing/2014/main" val="3452518785"/>
                    </a:ext>
                  </a:extLst>
                </a:gridCol>
                <a:gridCol w="676896">
                  <a:extLst>
                    <a:ext uri="{9D8B030D-6E8A-4147-A177-3AD203B41FA5}">
                      <a16:colId xmlns:a16="http://schemas.microsoft.com/office/drawing/2014/main" val="3983668299"/>
                    </a:ext>
                  </a:extLst>
                </a:gridCol>
              </a:tblGrid>
              <a:tr h="539750">
                <a:tc>
                  <a:txBody>
                    <a:bodyPr/>
                    <a:lstStyle/>
                    <a:p>
                      <a:pPr algn="ctr" fontAlgn="t"/>
                      <a:r>
                        <a:rPr lang="en-GB" sz="900" b="0" i="0" u="none" strike="noStrike">
                          <a:solidFill>
                            <a:srgbClr val="000000"/>
                          </a:solidFill>
                          <a:effectLst/>
                          <a:latin typeface="Arial" panose="020B0604020202020204" pitchFamily="34" charset="0"/>
                        </a:rPr>
                        <a:t>System Priority</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900" b="0" i="0" u="none" strike="noStrike">
                          <a:solidFill>
                            <a:srgbClr val="000000"/>
                          </a:solidFill>
                          <a:effectLst/>
                          <a:latin typeface="Arial" panose="020B0604020202020204" pitchFamily="34" charset="0"/>
                        </a:rPr>
                        <a:t>Key Deliverables </a:t>
                      </a:r>
                      <a:r>
                        <a:rPr lang="en-GB" sz="900" b="1" i="0" u="none" strike="noStrike">
                          <a:solidFill>
                            <a:srgbClr val="000000"/>
                          </a:solidFill>
                          <a:effectLst/>
                          <a:latin typeface="Arial" panose="020B0604020202020204" pitchFamily="34" charset="0"/>
                        </a:rPr>
                        <a:t>(those in red bold text are national metrics)</a:t>
                      </a:r>
                      <a:endParaRPr lang="en-GB" sz="900" b="0" i="0" u="none" strike="noStrike">
                        <a:solidFill>
                          <a:srgbClr val="000000"/>
                        </a:solidFill>
                        <a:effectLst/>
                        <a:latin typeface="Arial" panose="020B0604020202020204" pitchFamily="34" charset="0"/>
                      </a:endParaRP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t"/>
                      <a:r>
                        <a:rPr lang="en-GB" sz="900" b="0" i="0" u="none" strike="noStrike">
                          <a:solidFill>
                            <a:srgbClr val="000000"/>
                          </a:solidFill>
                          <a:effectLst/>
                          <a:latin typeface="Arial" panose="020B0604020202020204" pitchFamily="34" charset="0"/>
                        </a:rPr>
                        <a:t>RAG </a:t>
                      </a:r>
                    </a:p>
                    <a:p>
                      <a:pPr algn="ctr" fontAlgn="t"/>
                      <a:r>
                        <a:rPr lang="en-GB" sz="900" b="0" i="0" u="none" strike="noStrike">
                          <a:solidFill>
                            <a:srgbClr val="000000"/>
                          </a:solidFill>
                          <a:effectLst/>
                          <a:latin typeface="Arial" panose="020B0604020202020204" pitchFamily="34" charset="0"/>
                        </a:rPr>
                        <a:t>M3</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t"/>
                      <a:r>
                        <a:rPr lang="en-GB" sz="900" b="0" i="0" u="none" strike="noStrike">
                          <a:solidFill>
                            <a:schemeClr val="bg1"/>
                          </a:solidFill>
                          <a:effectLst/>
                          <a:latin typeface="Arial" panose="020B0604020202020204" pitchFamily="34" charset="0"/>
                        </a:rPr>
                        <a:t>**Proposed system Priority RAG</a:t>
                      </a:r>
                    </a:p>
                  </a:txBody>
                  <a:tcPr marL="6350" marR="6350" marT="63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1874935954"/>
                  </a:ext>
                </a:extLst>
              </a:tr>
              <a:tr h="146050">
                <a:tc rowSpan="10">
                  <a:txBody>
                    <a:bodyPr/>
                    <a:lstStyle/>
                    <a:p>
                      <a:pPr algn="ctr" fontAlgn="ctr"/>
                      <a:r>
                        <a:rPr lang="en-GB" sz="900" b="0" i="0" u="none" strike="noStrike">
                          <a:solidFill>
                            <a:srgbClr val="000000"/>
                          </a:solidFill>
                          <a:effectLst/>
                          <a:latin typeface="Arial" panose="020B0604020202020204" pitchFamily="34" charset="0"/>
                        </a:rPr>
                        <a:t>UEC</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Arial" panose="020B0604020202020204" pitchFamily="34" charset="0"/>
                        </a:rPr>
                        <a:t>CYP LYC Programme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10">
                  <a:txBody>
                    <a:bodyPr/>
                    <a:lstStyle/>
                    <a:p>
                      <a:pPr algn="ctr" fontAlgn="ctr"/>
                      <a:r>
                        <a:rPr lang="en-GB" sz="900" b="0" i="0" u="none" strike="noStrike">
                          <a:solidFill>
                            <a:srgbClr val="000000"/>
                          </a:solidFill>
                          <a:effectLst/>
                          <a:latin typeface="Arial" panose="020B0604020202020204" pitchFamily="34" charset="0"/>
                        </a:rPr>
                        <a:t>R</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008089159"/>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Capital Investment Programme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TBC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2640324585"/>
                  </a:ext>
                </a:extLst>
              </a:tr>
              <a:tr h="146050">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76% A&amp;E patients seen within 4 hrs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4021798835"/>
                  </a:ext>
                </a:extLst>
              </a:tr>
              <a:tr h="184150">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92% Bed Occupancy</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4036688209"/>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Review / Priority Setting Virtual Wards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vMerge="1">
                  <a:txBody>
                    <a:bodyPr/>
                    <a:lstStyle/>
                    <a:p>
                      <a:endParaRPr lang="en-GB"/>
                    </a:p>
                  </a:txBody>
                  <a:tcPr/>
                </a:tc>
                <a:extLst>
                  <a:ext uri="{0D108BD9-81ED-4DB2-BD59-A6C34878D82A}">
                    <a16:rowId xmlns:a16="http://schemas.microsoft.com/office/drawing/2014/main" val="1034916112"/>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Enhance provider collaborative offer to include CAS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TBC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2531648038"/>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Deliver fully integrated discharge HUB</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TBC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48739015"/>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Improve Crisis pathways including 111 and ambulance response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924365859"/>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2 hour Urgent Care Response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514913700"/>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Streamline direct access (SPA)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TBC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163045642"/>
                  </a:ext>
                </a:extLst>
              </a:tr>
              <a:tr h="63500">
                <a:tc gridSpan="4">
                  <a:txBody>
                    <a:bodyPr/>
                    <a:lstStyle/>
                    <a:p>
                      <a:pPr algn="ctr" fontAlgn="ctr"/>
                      <a:r>
                        <a:rPr lang="en-GB" sz="900" b="0" i="0" u="none" strike="noStrike">
                          <a:solidFill>
                            <a:srgbClr val="000000"/>
                          </a:solidFill>
                          <a:effectLst/>
                          <a:latin typeface="Arial" panose="020B0604020202020204" pitchFamily="34" charset="0"/>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92519995"/>
                  </a:ext>
                </a:extLst>
              </a:tr>
              <a:tr h="146050">
                <a:tc rowSpan="12">
                  <a:txBody>
                    <a:bodyPr/>
                    <a:lstStyle/>
                    <a:p>
                      <a:pPr algn="ctr" fontAlgn="ctr"/>
                      <a:r>
                        <a:rPr lang="en-GB" sz="900" b="0" i="0" u="none" strike="noStrike">
                          <a:solidFill>
                            <a:srgbClr val="000000"/>
                          </a:solidFill>
                          <a:effectLst/>
                          <a:latin typeface="Arial" panose="020B0604020202020204" pitchFamily="34" charset="0"/>
                        </a:rPr>
                        <a:t>Planned Care</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Arial" panose="020B0604020202020204" pitchFamily="34" charset="0"/>
                        </a:rPr>
                        <a:t>Implementation of PIFU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rowSpan="12">
                  <a:txBody>
                    <a:bodyPr/>
                    <a:lstStyle/>
                    <a:p>
                      <a:pPr algn="ctr" fontAlgn="ctr"/>
                      <a:r>
                        <a:rPr lang="en-GB" sz="900" b="0" i="0" u="none" strike="noStrike">
                          <a:solidFill>
                            <a:srgbClr val="000000"/>
                          </a:solidFill>
                          <a:effectLst/>
                          <a:latin typeface="Arial" panose="020B0604020202020204" pitchFamily="34" charset="0"/>
                        </a:rPr>
                        <a:t>R</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837973833"/>
                  </a:ext>
                </a:extLst>
              </a:tr>
              <a:tr h="92648">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Eliminating 65 week waits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1287190003"/>
                  </a:ext>
                </a:extLst>
              </a:tr>
              <a:tr h="146050">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Meeting 85% day case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3871629231"/>
                  </a:ext>
                </a:extLst>
              </a:tr>
              <a:tr h="55336">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Meeting 85% theatre utilisation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4245366796"/>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Introduce CDCs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vMerge="1">
                  <a:txBody>
                    <a:bodyPr/>
                    <a:lstStyle/>
                    <a:p>
                      <a:endParaRPr lang="en-GB"/>
                    </a:p>
                  </a:txBody>
                  <a:tcPr/>
                </a:tc>
                <a:extLst>
                  <a:ext uri="{0D108BD9-81ED-4DB2-BD59-A6C34878D82A}">
                    <a16:rowId xmlns:a16="http://schemas.microsoft.com/office/drawing/2014/main" val="3367144329"/>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Optimal use of lower GI 2 week pathway</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vMerge="1">
                  <a:txBody>
                    <a:bodyPr/>
                    <a:lstStyle/>
                    <a:p>
                      <a:endParaRPr lang="en-GB"/>
                    </a:p>
                  </a:txBody>
                  <a:tcPr/>
                </a:tc>
                <a:extLst>
                  <a:ext uri="{0D108BD9-81ED-4DB2-BD59-A6C34878D82A}">
                    <a16:rowId xmlns:a16="http://schemas.microsoft.com/office/drawing/2014/main" val="794155101"/>
                  </a:ext>
                </a:extLst>
              </a:tr>
              <a:tr h="146050">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 patients seen &lt; 7 weeks for diagnostics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3517306997"/>
                  </a:ext>
                </a:extLst>
              </a:tr>
              <a:tr h="146050">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7 test total waiting</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3094109079"/>
                  </a:ext>
                </a:extLst>
              </a:tr>
              <a:tr h="50300">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Outpatient follow ups (no procedure)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3383753521"/>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Reduce 62 day breaches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1762220790"/>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28 day faster diagnosis stranded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2137234088"/>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Diagnosis Stage 1/2 Cancer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TBC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2843488737"/>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673535263"/>
              </p:ext>
            </p:extLst>
          </p:nvPr>
        </p:nvGraphicFramePr>
        <p:xfrm>
          <a:off x="6270642" y="1342710"/>
          <a:ext cx="5455351" cy="4502102"/>
        </p:xfrm>
        <a:graphic>
          <a:graphicData uri="http://schemas.openxmlformats.org/drawingml/2006/table">
            <a:tbl>
              <a:tblPr firstRow="1"/>
              <a:tblGrid>
                <a:gridCol w="954603">
                  <a:extLst>
                    <a:ext uri="{9D8B030D-6E8A-4147-A177-3AD203B41FA5}">
                      <a16:colId xmlns:a16="http://schemas.microsoft.com/office/drawing/2014/main" val="2757255275"/>
                    </a:ext>
                  </a:extLst>
                </a:gridCol>
                <a:gridCol w="3337151">
                  <a:extLst>
                    <a:ext uri="{9D8B030D-6E8A-4147-A177-3AD203B41FA5}">
                      <a16:colId xmlns:a16="http://schemas.microsoft.com/office/drawing/2014/main" val="24300454"/>
                    </a:ext>
                  </a:extLst>
                </a:gridCol>
                <a:gridCol w="594280">
                  <a:extLst>
                    <a:ext uri="{9D8B030D-6E8A-4147-A177-3AD203B41FA5}">
                      <a16:colId xmlns:a16="http://schemas.microsoft.com/office/drawing/2014/main" val="1073063950"/>
                    </a:ext>
                  </a:extLst>
                </a:gridCol>
                <a:gridCol w="569317">
                  <a:extLst>
                    <a:ext uri="{9D8B030D-6E8A-4147-A177-3AD203B41FA5}">
                      <a16:colId xmlns:a16="http://schemas.microsoft.com/office/drawing/2014/main" val="2101798485"/>
                    </a:ext>
                  </a:extLst>
                </a:gridCol>
              </a:tblGrid>
              <a:tr h="467437">
                <a:tc>
                  <a:txBody>
                    <a:bodyPr/>
                    <a:lstStyle/>
                    <a:p>
                      <a:pPr algn="ctr" fontAlgn="t"/>
                      <a:r>
                        <a:rPr lang="en-GB" sz="800" b="0" i="0" u="none" strike="noStrike">
                          <a:solidFill>
                            <a:srgbClr val="000000"/>
                          </a:solidFill>
                          <a:effectLst/>
                          <a:latin typeface="Arial" panose="020B0604020202020204" pitchFamily="34" charset="0"/>
                        </a:rPr>
                        <a:t>System Priority</a:t>
                      </a:r>
                    </a:p>
                  </a:txBody>
                  <a:tcPr marL="5348" marR="5348" marT="53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800" b="0" i="0" u="none" strike="noStrike">
                          <a:solidFill>
                            <a:srgbClr val="000000"/>
                          </a:solidFill>
                          <a:effectLst/>
                          <a:latin typeface="Arial" panose="020B0604020202020204" pitchFamily="34" charset="0"/>
                        </a:rPr>
                        <a:t>Key Deliverables </a:t>
                      </a:r>
                      <a:r>
                        <a:rPr lang="en-GB" sz="800" b="1" i="0" u="none" strike="noStrike">
                          <a:solidFill>
                            <a:srgbClr val="000000"/>
                          </a:solidFill>
                          <a:effectLst/>
                          <a:latin typeface="Arial" panose="020B0604020202020204" pitchFamily="34" charset="0"/>
                        </a:rPr>
                        <a:t>(those in bold text are national metrics)</a:t>
                      </a:r>
                      <a:endParaRPr lang="en-GB" sz="800" b="0" i="0" u="none" strike="noStrike">
                        <a:solidFill>
                          <a:srgbClr val="000000"/>
                        </a:solidFill>
                        <a:effectLst/>
                        <a:latin typeface="Arial" panose="020B0604020202020204" pitchFamily="34" charset="0"/>
                      </a:endParaRPr>
                    </a:p>
                  </a:txBody>
                  <a:tcPr marL="5348" marR="5348" marT="53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t"/>
                      <a:r>
                        <a:rPr lang="en-GB" sz="800" b="0" i="0" u="none" strike="noStrike">
                          <a:solidFill>
                            <a:srgbClr val="000000"/>
                          </a:solidFill>
                          <a:effectLst/>
                          <a:latin typeface="Arial" panose="020B0604020202020204" pitchFamily="34" charset="0"/>
                        </a:rPr>
                        <a:t>RAG </a:t>
                      </a:r>
                    </a:p>
                    <a:p>
                      <a:pPr algn="ctr" fontAlgn="t"/>
                      <a:r>
                        <a:rPr lang="en-GB" sz="800" b="0" i="0" u="none" strike="noStrike">
                          <a:solidFill>
                            <a:srgbClr val="000000"/>
                          </a:solidFill>
                          <a:effectLst/>
                          <a:latin typeface="Arial" panose="020B0604020202020204" pitchFamily="34" charset="0"/>
                        </a:rPr>
                        <a:t>M3</a:t>
                      </a:r>
                    </a:p>
                  </a:txBody>
                  <a:tcPr marL="5348" marR="5348" marT="53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t"/>
                      <a:r>
                        <a:rPr lang="en-GB" sz="800" b="0" i="0" u="none" strike="noStrike">
                          <a:solidFill>
                            <a:schemeClr val="bg1"/>
                          </a:solidFill>
                          <a:effectLst/>
                          <a:latin typeface="Arial" panose="020B0604020202020204" pitchFamily="34" charset="0"/>
                        </a:rPr>
                        <a:t>**Proposed system Priority RAG</a:t>
                      </a:r>
                    </a:p>
                  </a:txBody>
                  <a:tcPr marL="5348" marR="5348" marT="53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1020343926"/>
                  </a:ext>
                </a:extLst>
              </a:tr>
              <a:tr h="120870">
                <a:tc gridSpan="4">
                  <a:txBody>
                    <a:bodyPr/>
                    <a:lstStyle/>
                    <a:p>
                      <a:pPr algn="ctr" fontAlgn="ctr"/>
                      <a:r>
                        <a:rPr lang="en-GB" sz="800" b="0" i="0" u="none" strike="noStrike">
                          <a:solidFill>
                            <a:srgbClr val="000000"/>
                          </a:solidFill>
                          <a:effectLst/>
                          <a:latin typeface="Arial" panose="020B0604020202020204" pitchFamily="34" charset="0"/>
                        </a:rPr>
                        <a:t> </a:t>
                      </a:r>
                    </a:p>
                  </a:txBody>
                  <a:tcPr marL="5348" marR="5348" marT="5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1381904"/>
                  </a:ext>
                </a:extLst>
              </a:tr>
              <a:tr h="159829">
                <a:tc rowSpan="8">
                  <a:txBody>
                    <a:bodyPr/>
                    <a:lstStyle/>
                    <a:p>
                      <a:pPr algn="ctr" fontAlgn="ctr"/>
                      <a:r>
                        <a:rPr lang="en-GB" sz="800" b="0" i="0" u="none" strike="noStrike">
                          <a:solidFill>
                            <a:srgbClr val="000000"/>
                          </a:solidFill>
                          <a:effectLst/>
                          <a:latin typeface="Arial" panose="020B0604020202020204" pitchFamily="34" charset="0"/>
                        </a:rPr>
                        <a:t>Primary Care</a:t>
                      </a:r>
                    </a:p>
                  </a:txBody>
                  <a:tcPr marL="5348" marR="5348" marT="5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1" i="0" u="none" strike="noStrike">
                          <a:solidFill>
                            <a:srgbClr val="FF0000"/>
                          </a:solidFill>
                          <a:effectLst/>
                          <a:latin typeface="Arial" panose="020B0604020202020204" pitchFamily="34" charset="0"/>
                        </a:rPr>
                        <a:t>Deliver additional ARRS roles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rowSpan="8">
                  <a:txBody>
                    <a:bodyPr/>
                    <a:lstStyle/>
                    <a:p>
                      <a:pPr algn="ctr" fontAlgn="ctr"/>
                      <a:r>
                        <a:rPr lang="en-GB" sz="800" b="0" i="0" u="none" strike="noStrike">
                          <a:solidFill>
                            <a:srgbClr val="000000"/>
                          </a:solidFill>
                          <a:effectLst/>
                          <a:latin typeface="Arial" panose="020B0604020202020204" pitchFamily="34" charset="0"/>
                        </a:rPr>
                        <a:t>R</a:t>
                      </a:r>
                    </a:p>
                  </a:txBody>
                  <a:tcPr marL="5348" marR="5348" marT="5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489421062"/>
                  </a:ext>
                </a:extLst>
              </a:tr>
              <a:tr h="236393">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Implement digital solutions to provide enhanced remote monitoring</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TBC</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3572628241"/>
                  </a:ext>
                </a:extLst>
              </a:tr>
              <a:tr h="123010">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Recover dental activity</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2121125276"/>
                  </a:ext>
                </a:extLst>
              </a:tr>
              <a:tr h="123010">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Implement POD delegation</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2256254027"/>
                  </a:ext>
                </a:extLst>
              </a:tr>
              <a:tr h="123010">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GP appointment &lt; 2 weeks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TBC</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245914215"/>
                  </a:ext>
                </a:extLst>
              </a:tr>
              <a:tr h="123010">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Increase GP appointments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4065609181"/>
                  </a:ext>
                </a:extLst>
              </a:tr>
              <a:tr h="236393">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Increase % of patients with hypertension treated to NICE guidance</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TBC</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3643724104"/>
                  </a:ext>
                </a:extLst>
              </a:tr>
              <a:tr h="246020">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Increase % of patients 25-65 years with a CVD risk score greater 20% on lipid lowering therapies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TBC</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3400745898"/>
                  </a:ext>
                </a:extLst>
              </a:tr>
              <a:tr h="120870">
                <a:tc gridSpan="4">
                  <a:txBody>
                    <a:bodyPr/>
                    <a:lstStyle/>
                    <a:p>
                      <a:pPr algn="ctr" fontAlgn="ctr"/>
                      <a:r>
                        <a:rPr lang="en-GB" sz="800" b="0" i="0" u="none" strike="noStrike">
                          <a:solidFill>
                            <a:srgbClr val="000000"/>
                          </a:solidFill>
                          <a:effectLst/>
                          <a:latin typeface="Arial" panose="020B0604020202020204" pitchFamily="34" charset="0"/>
                        </a:rPr>
                        <a:t> </a:t>
                      </a:r>
                    </a:p>
                  </a:txBody>
                  <a:tcPr marL="5348" marR="5348" marT="5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86765468"/>
                  </a:ext>
                </a:extLst>
              </a:tr>
              <a:tr h="123010">
                <a:tc rowSpan="16">
                  <a:txBody>
                    <a:bodyPr/>
                    <a:lstStyle/>
                    <a:p>
                      <a:pPr algn="ctr" fontAlgn="ctr"/>
                      <a:r>
                        <a:rPr lang="en-GB" sz="800" b="0" i="0" u="none" strike="noStrike">
                          <a:solidFill>
                            <a:srgbClr val="000000"/>
                          </a:solidFill>
                          <a:effectLst/>
                          <a:latin typeface="Arial" panose="020B0604020202020204" pitchFamily="34" charset="0"/>
                        </a:rPr>
                        <a:t>Complex Patients</a:t>
                      </a:r>
                    </a:p>
                  </a:txBody>
                  <a:tcPr marL="5348" marR="5348" marT="5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1" i="0" u="none" strike="noStrike">
                          <a:solidFill>
                            <a:srgbClr val="FF0000"/>
                          </a:solidFill>
                          <a:effectLst/>
                          <a:latin typeface="Arial" panose="020B0604020202020204" pitchFamily="34" charset="0"/>
                        </a:rPr>
                        <a:t>CYP Community MH Access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rowSpan="16">
                  <a:txBody>
                    <a:bodyPr/>
                    <a:lstStyle/>
                    <a:p>
                      <a:pPr algn="ctr" fontAlgn="ctr"/>
                      <a:r>
                        <a:rPr lang="en-GB" sz="800" b="0" i="0" u="none" strike="noStrike">
                          <a:solidFill>
                            <a:srgbClr val="000000"/>
                          </a:solidFill>
                          <a:effectLst/>
                          <a:latin typeface="Arial" panose="020B0604020202020204" pitchFamily="34" charset="0"/>
                        </a:rPr>
                        <a:t>R</a:t>
                      </a:r>
                    </a:p>
                  </a:txBody>
                  <a:tcPr marL="5348" marR="5348" marT="53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4122393894"/>
                  </a:ext>
                </a:extLst>
              </a:tr>
              <a:tr h="123010">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Inappropriate OOA placements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TBC</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3064412893"/>
                  </a:ext>
                </a:extLst>
              </a:tr>
              <a:tr h="123010">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Adult Community MH Access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1937559826"/>
                  </a:ext>
                </a:extLst>
              </a:tr>
              <a:tr h="123010">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Recover dementia diagnosis rate</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3393005957"/>
                  </a:ext>
                </a:extLst>
              </a:tr>
              <a:tr h="123010">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Children with Complex Needs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1541251571"/>
                  </a:ext>
                </a:extLst>
              </a:tr>
              <a:tr h="123010">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PICU Options Appraisal</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vMerge="1">
                  <a:txBody>
                    <a:bodyPr/>
                    <a:lstStyle/>
                    <a:p>
                      <a:endParaRPr lang="en-GB"/>
                    </a:p>
                  </a:txBody>
                  <a:tcPr/>
                </a:tc>
                <a:extLst>
                  <a:ext uri="{0D108BD9-81ED-4DB2-BD59-A6C34878D82A}">
                    <a16:rowId xmlns:a16="http://schemas.microsoft.com/office/drawing/2014/main" val="3389001074"/>
                  </a:ext>
                </a:extLst>
              </a:tr>
              <a:tr h="123010">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Minimise waiting times - autism diagnosis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vMerge="1">
                  <a:txBody>
                    <a:bodyPr/>
                    <a:lstStyle/>
                    <a:p>
                      <a:endParaRPr lang="en-GB"/>
                    </a:p>
                  </a:txBody>
                  <a:tcPr/>
                </a:tc>
                <a:extLst>
                  <a:ext uri="{0D108BD9-81ED-4DB2-BD59-A6C34878D82A}">
                    <a16:rowId xmlns:a16="http://schemas.microsoft.com/office/drawing/2014/main" val="80478617"/>
                  </a:ext>
                </a:extLst>
              </a:tr>
              <a:tr h="123010">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Increase no of people accessing IAPT</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vMerge="1">
                  <a:txBody>
                    <a:bodyPr/>
                    <a:lstStyle/>
                    <a:p>
                      <a:endParaRPr lang="en-GB"/>
                    </a:p>
                  </a:txBody>
                  <a:tcPr/>
                </a:tc>
                <a:extLst>
                  <a:ext uri="{0D108BD9-81ED-4DB2-BD59-A6C34878D82A}">
                    <a16:rowId xmlns:a16="http://schemas.microsoft.com/office/drawing/2014/main" val="1664047931"/>
                  </a:ext>
                </a:extLst>
              </a:tr>
              <a:tr h="123010">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Perinatal MH service access</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TBC</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50262401"/>
                  </a:ext>
                </a:extLst>
              </a:tr>
              <a:tr h="236393">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Increase in no of people with SMI having a physical health check</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2697675751"/>
                  </a:ext>
                </a:extLst>
              </a:tr>
              <a:tr h="236393">
                <a:tc vMerge="1">
                  <a:txBody>
                    <a:bodyPr/>
                    <a:lstStyle/>
                    <a:p>
                      <a:endParaRPr lang="en-GB"/>
                    </a:p>
                  </a:txBody>
                  <a:tcPr/>
                </a:tc>
                <a:tc>
                  <a:txBody>
                    <a:bodyPr/>
                    <a:lstStyle/>
                    <a:p>
                      <a:pPr algn="l" fontAlgn="b"/>
                      <a:r>
                        <a:rPr lang="en-GB" sz="800" b="1" i="0" u="none" strike="noStrike">
                          <a:solidFill>
                            <a:srgbClr val="FF0000"/>
                          </a:solidFill>
                          <a:effectLst/>
                          <a:latin typeface="Arial" panose="020B0604020202020204" pitchFamily="34" charset="0"/>
                        </a:rPr>
                        <a:t>Reduction in reliance on inpatient care - adults / children</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657175977"/>
                  </a:ext>
                </a:extLst>
              </a:tr>
              <a:tr h="123010">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Develop Palliative and End of Life Strategy</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1718841367"/>
                  </a:ext>
                </a:extLst>
              </a:tr>
              <a:tr h="123010">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Identify patients in last 12 months of life</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2515410958"/>
                  </a:ext>
                </a:extLst>
              </a:tr>
              <a:tr h="123010">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Develop Long Term Conditions Strategy</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656466912"/>
                  </a:ext>
                </a:extLst>
              </a:tr>
              <a:tr h="236393">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Develop Long Term Conditions Transformation Programme</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endParaRPr lang="en-GB"/>
                    </a:p>
                  </a:txBody>
                  <a:tcPr/>
                </a:tc>
                <a:extLst>
                  <a:ext uri="{0D108BD9-81ED-4DB2-BD59-A6C34878D82A}">
                    <a16:rowId xmlns:a16="http://schemas.microsoft.com/office/drawing/2014/main" val="2100083657"/>
                  </a:ext>
                </a:extLst>
              </a:tr>
              <a:tr h="123010">
                <a:tc vMerge="1">
                  <a:txBody>
                    <a:bodyPr/>
                    <a:lstStyle/>
                    <a:p>
                      <a:endParaRPr lang="en-GB"/>
                    </a:p>
                  </a:txBody>
                  <a:tcPr/>
                </a:tc>
                <a:tc>
                  <a:txBody>
                    <a:bodyPr/>
                    <a:lstStyle/>
                    <a:p>
                      <a:pPr algn="l" fontAlgn="b"/>
                      <a:r>
                        <a:rPr lang="en-GB" sz="800" b="0" i="0" u="none" strike="noStrike">
                          <a:solidFill>
                            <a:srgbClr val="000000"/>
                          </a:solidFill>
                          <a:effectLst/>
                          <a:latin typeface="Arial" panose="020B0604020202020204" pitchFamily="34" charset="0"/>
                        </a:rPr>
                        <a:t>Deliver Frailty Strategy</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Arial" panose="020B0604020202020204" pitchFamily="34" charset="0"/>
                        </a:rPr>
                        <a:t> </a:t>
                      </a:r>
                    </a:p>
                  </a:txBody>
                  <a:tcPr marL="5348" marR="5348" marT="5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vMerge="1">
                  <a:txBody>
                    <a:bodyPr/>
                    <a:lstStyle/>
                    <a:p>
                      <a:endParaRPr lang="en-GB"/>
                    </a:p>
                  </a:txBody>
                  <a:tcPr/>
                </a:tc>
                <a:extLst>
                  <a:ext uri="{0D108BD9-81ED-4DB2-BD59-A6C34878D82A}">
                    <a16:rowId xmlns:a16="http://schemas.microsoft.com/office/drawing/2014/main" val="702456049"/>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176184182"/>
              </p:ext>
            </p:extLst>
          </p:nvPr>
        </p:nvGraphicFramePr>
        <p:xfrm>
          <a:off x="581449" y="5277170"/>
          <a:ext cx="5435159" cy="1022350"/>
        </p:xfrm>
        <a:graphic>
          <a:graphicData uri="http://schemas.openxmlformats.org/drawingml/2006/table">
            <a:tbl>
              <a:tblPr firstRow="1"/>
              <a:tblGrid>
                <a:gridCol w="708778">
                  <a:extLst>
                    <a:ext uri="{9D8B030D-6E8A-4147-A177-3AD203B41FA5}">
                      <a16:colId xmlns:a16="http://schemas.microsoft.com/office/drawing/2014/main" val="980535883"/>
                    </a:ext>
                  </a:extLst>
                </a:gridCol>
                <a:gridCol w="3336966">
                  <a:extLst>
                    <a:ext uri="{9D8B030D-6E8A-4147-A177-3AD203B41FA5}">
                      <a16:colId xmlns:a16="http://schemas.microsoft.com/office/drawing/2014/main" val="2510279144"/>
                    </a:ext>
                  </a:extLst>
                </a:gridCol>
                <a:gridCol w="700644">
                  <a:extLst>
                    <a:ext uri="{9D8B030D-6E8A-4147-A177-3AD203B41FA5}">
                      <a16:colId xmlns:a16="http://schemas.microsoft.com/office/drawing/2014/main" val="3201846558"/>
                    </a:ext>
                  </a:extLst>
                </a:gridCol>
                <a:gridCol w="688771">
                  <a:extLst>
                    <a:ext uri="{9D8B030D-6E8A-4147-A177-3AD203B41FA5}">
                      <a16:colId xmlns:a16="http://schemas.microsoft.com/office/drawing/2014/main" val="1584414353"/>
                    </a:ext>
                  </a:extLst>
                </a:gridCol>
              </a:tblGrid>
              <a:tr h="146050">
                <a:tc rowSpan="7">
                  <a:txBody>
                    <a:bodyPr/>
                    <a:lstStyle/>
                    <a:p>
                      <a:pPr algn="ctr" fontAlgn="ctr"/>
                      <a:r>
                        <a:rPr lang="en-GB" sz="900" b="0" i="0" u="none" strike="noStrike">
                          <a:solidFill>
                            <a:srgbClr val="000000"/>
                          </a:solidFill>
                          <a:effectLst/>
                          <a:latin typeface="Arial" panose="020B0604020202020204" pitchFamily="34" charset="0"/>
                        </a:rPr>
                        <a:t>Other</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Arial" panose="020B0604020202020204" pitchFamily="34" charset="0"/>
                        </a:rPr>
                        <a:t>Implement national delivery plan for maternity / neonatal care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7">
                  <a:txBody>
                    <a:bodyPr/>
                    <a:lstStyle/>
                    <a:p>
                      <a:pPr algn="ctr" fontAlgn="ctr"/>
                      <a:r>
                        <a:rPr lang="en-GB" sz="900" b="0" i="0" u="none" strike="noStrike">
                          <a:solidFill>
                            <a:srgbClr val="000000"/>
                          </a:solidFill>
                          <a:effectLst/>
                          <a:latin typeface="Arial" panose="020B0604020202020204" pitchFamily="34" charset="0"/>
                        </a:rPr>
                        <a:t>N/A</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3464178"/>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Systemic implementation of Core 20 Approach</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TBC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672616814"/>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Implement LTP Prevention Programme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3437208542"/>
                  </a:ext>
                </a:extLst>
              </a:tr>
              <a:tr h="146050">
                <a:tc vMerge="1">
                  <a:txBody>
                    <a:bodyPr/>
                    <a:lstStyle/>
                    <a:p>
                      <a:endParaRPr lang="en-GB"/>
                    </a:p>
                  </a:txBody>
                  <a:tcPr/>
                </a:tc>
                <a:tc>
                  <a:txBody>
                    <a:bodyPr/>
                    <a:lstStyle/>
                    <a:p>
                      <a:pPr algn="l" fontAlgn="b"/>
                      <a:r>
                        <a:rPr lang="en-GB" sz="900" b="0" i="0" u="none" strike="noStrike">
                          <a:solidFill>
                            <a:srgbClr val="000000"/>
                          </a:solidFill>
                          <a:effectLst/>
                          <a:latin typeface="Arial" panose="020B0604020202020204" pitchFamily="34" charset="0"/>
                        </a:rPr>
                        <a:t>Utilise PHM Techniques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895896755"/>
                  </a:ext>
                </a:extLst>
              </a:tr>
              <a:tr h="146050">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Reduce stillbirths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TBC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668192848"/>
                  </a:ext>
                </a:extLst>
              </a:tr>
              <a:tr h="146050">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Reduce infant mortality</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TBC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3412303183"/>
                  </a:ext>
                </a:extLst>
              </a:tr>
              <a:tr h="146050">
                <a:tc vMerge="1">
                  <a:txBody>
                    <a:bodyPr/>
                    <a:lstStyle/>
                    <a:p>
                      <a:endParaRPr lang="en-GB"/>
                    </a:p>
                  </a:txBody>
                  <a:tcPr/>
                </a:tc>
                <a:tc>
                  <a:txBody>
                    <a:bodyPr/>
                    <a:lstStyle/>
                    <a:p>
                      <a:pPr algn="l" fontAlgn="b"/>
                      <a:r>
                        <a:rPr lang="en-GB" sz="900" b="1" i="0" u="none" strike="noStrike">
                          <a:solidFill>
                            <a:srgbClr val="FF0000"/>
                          </a:solidFill>
                          <a:effectLst/>
                          <a:latin typeface="Arial" panose="020B0604020202020204" pitchFamily="34" charset="0"/>
                        </a:rPr>
                        <a:t>Reduce serious intrapartum brain injury</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solidFill>
                            <a:srgbClr val="000000"/>
                          </a:solidFill>
                          <a:effectLst/>
                          <a:latin typeface="Arial" panose="020B0604020202020204" pitchFamily="34" charset="0"/>
                        </a:rPr>
                        <a:t>TBC</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2710993652"/>
                  </a:ext>
                </a:extLst>
              </a:tr>
            </a:tbl>
          </a:graphicData>
        </a:graphic>
      </p:graphicFrame>
      <p:sp>
        <p:nvSpPr>
          <p:cNvPr id="4" name="Slide Number Placeholder 3">
            <a:extLst>
              <a:ext uri="{FF2B5EF4-FFF2-40B4-BE49-F238E27FC236}">
                <a16:creationId xmlns:a16="http://schemas.microsoft.com/office/drawing/2014/main" id="{C625D14C-1B6F-9F4D-5388-012AE64D7CDC}"/>
              </a:ext>
            </a:extLst>
          </p:cNvPr>
          <p:cNvSpPr>
            <a:spLocks noGrp="1"/>
          </p:cNvSpPr>
          <p:nvPr>
            <p:ph type="sldNum" sz="quarter" idx="12"/>
          </p:nvPr>
        </p:nvSpPr>
        <p:spPr>
          <a:xfrm>
            <a:off x="8610600" y="6460600"/>
            <a:ext cx="2743200" cy="27699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8E907E-315C-F745-8CA6-CE49E976B740}" type="slidenum">
              <a:rPr kumimoji="0" lang="en-US" sz="1200" b="0" i="0" u="none" strike="noStrike" kern="1200" cap="none" spc="0" normalizeH="0" baseline="0" noProof="0" smtClean="0">
                <a:ln>
                  <a:noFill/>
                </a:ln>
                <a:solidFill>
                  <a:srgbClr val="415563"/>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srgbClr val="415563"/>
              </a:solidFill>
              <a:effectLst/>
              <a:uLnTx/>
              <a:uFillTx/>
              <a:latin typeface="Arial" panose="020B0604020202020204" pitchFamily="34" charset="0"/>
              <a:ea typeface="+mn-ea"/>
              <a:cs typeface="Arial" panose="020B0604020202020204" pitchFamily="34" charset="0"/>
            </a:endParaRPr>
          </a:p>
        </p:txBody>
      </p:sp>
      <p:sp>
        <p:nvSpPr>
          <p:cNvPr id="5" name="Footer Placeholder 4">
            <a:extLst>
              <a:ext uri="{FF2B5EF4-FFF2-40B4-BE49-F238E27FC236}">
                <a16:creationId xmlns:a16="http://schemas.microsoft.com/office/drawing/2014/main" id="{4B6DF9D0-F290-0867-B0A1-2F1E26477385}"/>
              </a:ext>
            </a:extLst>
          </p:cNvPr>
          <p:cNvSpPr>
            <a:spLocks noGrp="1"/>
          </p:cNvSpPr>
          <p:nvPr>
            <p:ph type="ftr" sz="quarter" idx="11"/>
          </p:nvPr>
        </p:nvSpPr>
        <p:spPr>
          <a:xfrm>
            <a:off x="838200" y="6460600"/>
            <a:ext cx="7315200" cy="276993"/>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415563"/>
                </a:solidFill>
                <a:effectLst/>
                <a:uLnTx/>
                <a:uFillTx/>
                <a:latin typeface="Arial" panose="020B0604020202020204" pitchFamily="34" charset="0"/>
                <a:ea typeface="+mn-ea"/>
                <a:cs typeface="Arial" panose="020B0604020202020204" pitchFamily="34" charset="0"/>
              </a:rPr>
              <a:t>Staffordshire and Stoke-on-Trent Integrated Care Board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415563"/>
                </a:solidFill>
                <a:effectLst/>
                <a:uLnTx/>
                <a:uFillTx/>
                <a:latin typeface="Arial" panose="020B0604020202020204" pitchFamily="34" charset="0"/>
                <a:ea typeface="+mn-ea"/>
                <a:cs typeface="Arial" panose="020B0604020202020204" pitchFamily="34" charset="0"/>
              </a:rPr>
              <a:t>
</a:t>
            </a:r>
          </a:p>
        </p:txBody>
      </p:sp>
      <p:sp>
        <p:nvSpPr>
          <p:cNvPr id="10" name="Text Placeholder 17">
            <a:extLst>
              <a:ext uri="{FF2B5EF4-FFF2-40B4-BE49-F238E27FC236}">
                <a16:creationId xmlns:a16="http://schemas.microsoft.com/office/drawing/2014/main" id="{8A3F4678-71F1-D8F0-78DC-BF28B2EAA428}"/>
              </a:ext>
            </a:extLst>
          </p:cNvPr>
          <p:cNvSpPr txBox="1">
            <a:spLocks/>
          </p:cNvSpPr>
          <p:nvPr/>
        </p:nvSpPr>
        <p:spPr>
          <a:xfrm>
            <a:off x="334963" y="63501"/>
            <a:ext cx="11018837" cy="374882"/>
          </a:xfrm>
          <a:prstGeom prst="rect">
            <a:avLst/>
          </a:prstGeom>
          <a:noFill/>
          <a:ln>
            <a:noFill/>
            <a:prstDash/>
          </a:ln>
          <a:effectLst/>
        </p:spPr>
        <p:txBody>
          <a:bodyPr rot="0" spcFirstLastPara="0" vertOverflow="overflow" horzOverflow="overflow" vert="horz" wrap="square" lIns="72000" tIns="36000" rIns="288000" bIns="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800" b="1" i="0" kern="1200">
                <a:solidFill>
                  <a:schemeClr val="accent2"/>
                </a:solidFill>
                <a:latin typeface="Arial" panose="020B0604020202020204" pitchFamily="34" charset="0"/>
                <a:ea typeface="+mj-ea"/>
                <a:cs typeface="Arial" panose="020B0604020202020204" pitchFamily="34" charset="0"/>
              </a:defRPr>
            </a:lvl1pPr>
          </a:lstStyle>
          <a:p>
            <a:pPr defTabSz="919163">
              <a:lnSpc>
                <a:spcPct val="100000"/>
              </a:lnSpc>
              <a:spcBef>
                <a:spcPts val="0"/>
              </a:spcBef>
              <a:spcAft>
                <a:spcPts val="300"/>
              </a:spcAft>
              <a:buClr>
                <a:schemeClr val="accent2"/>
              </a:buClr>
              <a:buFont typeface="Arial" panose="020B0604020202020204" pitchFamily="34" charset="0"/>
              <a:buNone/>
              <a:tabLst>
                <a:tab pos="3497263" algn="l"/>
              </a:tabLst>
              <a:defRPr/>
            </a:pPr>
            <a:r>
              <a:rPr lang="en-GB" sz="2000">
                <a:solidFill>
                  <a:srgbClr val="0070C0"/>
                </a:solidFill>
                <a:latin typeface="Arial"/>
                <a:ea typeface="+mn-ea"/>
                <a:cs typeface="Arial"/>
              </a:rPr>
              <a:t>Proposed methodology on a system RAG rating for our priorities </a:t>
            </a:r>
            <a:r>
              <a:rPr kumimoji="0" lang="en-GB" sz="1400" b="1" i="0" u="none" strike="noStrike" kern="1200" cap="none" spc="0" normalizeH="0" baseline="0" noProof="0">
                <a:ln>
                  <a:noFill/>
                </a:ln>
                <a:solidFill>
                  <a:srgbClr val="ED8B00"/>
                </a:solidFill>
                <a:effectLst/>
                <a:uLnTx/>
                <a:uFillTx/>
                <a:latin typeface="Arial"/>
                <a:ea typeface="+mn-ea"/>
                <a:cs typeface="Arial"/>
              </a:rPr>
              <a:t>(EXAMPLE for discussion)</a:t>
            </a:r>
            <a:endParaRPr lang="en-GB" sz="1400">
              <a:solidFill>
                <a:srgbClr val="0070C0"/>
              </a:solidFill>
              <a:latin typeface="Arial"/>
              <a:ea typeface="+mn-ea"/>
              <a:cs typeface="Arial"/>
            </a:endParaRPr>
          </a:p>
        </p:txBody>
      </p:sp>
    </p:spTree>
    <p:extLst>
      <p:ext uri="{BB962C8B-B14F-4D97-AF65-F5344CB8AC3E}">
        <p14:creationId xmlns:p14="http://schemas.microsoft.com/office/powerpoint/2010/main" val="804936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7F88A41-F84F-3561-1A54-5F05F366C27C}"/>
              </a:ext>
              <a:ext uri="{C183D7F6-B498-43B3-948B-1728B52AA6E4}">
                <adec:decorative xmlns:adec="http://schemas.microsoft.com/office/drawing/2017/decorative" val="1"/>
              </a:ext>
            </a:extLst>
          </p:cNvPr>
          <p:cNvGrpSpPr/>
          <p:nvPr/>
        </p:nvGrpSpPr>
        <p:grpSpPr>
          <a:xfrm>
            <a:off x="6783539" y="803017"/>
            <a:ext cx="1652018" cy="4402421"/>
            <a:chOff x="6816436" y="781745"/>
            <a:chExt cx="1652018" cy="4402421"/>
          </a:xfrm>
        </p:grpSpPr>
        <p:grpSp>
          <p:nvGrpSpPr>
            <p:cNvPr id="73" name="Group 72">
              <a:extLst>
                <a:ext uri="{FF2B5EF4-FFF2-40B4-BE49-F238E27FC236}">
                  <a16:creationId xmlns:a16="http://schemas.microsoft.com/office/drawing/2014/main" id="{65D585E7-C3AB-27D0-3ED3-921618CA573C}"/>
                </a:ext>
              </a:extLst>
            </p:cNvPr>
            <p:cNvGrpSpPr/>
            <p:nvPr/>
          </p:nvGrpSpPr>
          <p:grpSpPr>
            <a:xfrm>
              <a:off x="6816436" y="781745"/>
              <a:ext cx="1652018" cy="4402421"/>
              <a:chOff x="8405645" y="827342"/>
              <a:chExt cx="1652018" cy="4153749"/>
            </a:xfrm>
          </p:grpSpPr>
          <p:sp>
            <p:nvSpPr>
              <p:cNvPr id="26" name="Rectangle 25">
                <a:hlinkClick r:id="rId3" action="ppaction://hlinksldjump"/>
              </p:cNvPr>
              <p:cNvSpPr/>
              <p:nvPr/>
            </p:nvSpPr>
            <p:spPr>
              <a:xfrm>
                <a:off x="8405645" y="827342"/>
                <a:ext cx="1652018" cy="334742"/>
              </a:xfrm>
              <a:prstGeom prst="rect">
                <a:avLst/>
              </a:prstGeom>
              <a:solidFill>
                <a:srgbClr val="00A399"/>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chemeClr val="tx1"/>
                    </a:solidFill>
                    <a:effectLst/>
                    <a:uLnTx/>
                    <a:uFillTx/>
                    <a:latin typeface="Arial" panose="020B0604020202020204"/>
                    <a:ea typeface="+mn-ea"/>
                    <a:cs typeface="+mn-cs"/>
                    <a:hlinkClick r:id="rId4" action="ppaction://hlinksldjump">
                      <a:extLst>
                        <a:ext uri="{A12FA001-AC4F-418D-AE19-62706E023703}">
                          <ahyp:hlinkClr xmlns:ahyp="http://schemas.microsoft.com/office/drawing/2018/hyperlinkcolor" val="tx"/>
                        </a:ext>
                      </a:extLst>
                    </a:hlinkClick>
                  </a:rPr>
                  <a:t>Mental Health, Learning Disability and Autism</a:t>
                </a:r>
                <a:endParaRPr kumimoji="0" lang="en-GB" sz="1000" b="1" i="0" u="none" strike="noStrike" kern="1200" cap="none" spc="0" normalizeH="0" baseline="0" noProof="0">
                  <a:ln>
                    <a:noFill/>
                  </a:ln>
                  <a:solidFill>
                    <a:schemeClr val="tx1"/>
                  </a:solidFill>
                  <a:effectLst/>
                  <a:uLnTx/>
                  <a:uFillTx/>
                  <a:latin typeface="Arial" panose="020B0604020202020204"/>
                  <a:ea typeface="+mn-ea"/>
                  <a:cs typeface="+mn-cs"/>
                </a:endParaRPr>
              </a:p>
            </p:txBody>
          </p:sp>
          <p:sp>
            <p:nvSpPr>
              <p:cNvPr id="40" name="Rectangle 39"/>
              <p:cNvSpPr/>
              <p:nvPr/>
            </p:nvSpPr>
            <p:spPr>
              <a:xfrm>
                <a:off x="8405645" y="1244613"/>
                <a:ext cx="1652018" cy="3736478"/>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1" i="0" u="none" strike="noStrike" kern="1200" cap="none" spc="0" normalizeH="0" baseline="0" noProof="0">
                  <a:ln>
                    <a:noFill/>
                  </a:ln>
                  <a:solidFill>
                    <a:prstClr val="black"/>
                  </a:solidFill>
                  <a:effectLst/>
                  <a:uLnTx/>
                  <a:uFillTx/>
                  <a:latin typeface="Calibri" panose="020F0502020204030204"/>
                  <a:ea typeface="+mn-ea"/>
                  <a:cs typeface="+mn-cs"/>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Improve the crisis pathways including 111 and ambulance        response</a:t>
                </a: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Undertake a Psychiatric Intensive Care Unit (PICU) Options Appraisal</a:t>
                </a: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Minimise waiting times for autism diagnosis</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87313" marR="0" lvl="0" indent="-87313"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Calibri" panose="020F0502020204030204" pitchFamily="34" charset="0"/>
                    <a:cs typeface="Arial" panose="020B0604020202020204" pitchFamily="34" charset="0"/>
                  </a:rPr>
                  <a:t>Increased number of people accessing </a:t>
                </a:r>
                <a:r>
                  <a:rPr kumimoji="0" lang="en-GB" sz="900" b="0" i="0" u="none" strike="noStrike" kern="1200" cap="none" spc="0" normalizeH="0" baseline="0" noProof="0">
                    <a:ln>
                      <a:noFill/>
                    </a:ln>
                    <a:solidFill>
                      <a:srgbClr val="000000"/>
                    </a:solidFill>
                    <a:effectLst/>
                    <a:uLnTx/>
                    <a:uFillTx/>
                    <a:latin typeface="Arial" panose="020B0604020202020204"/>
                    <a:ea typeface="+mn-ea"/>
                    <a:cs typeface="Calibri" panose="020F0502020204030204" pitchFamily="34" charset="0"/>
                  </a:rPr>
                  <a:t>Improving Access to Psychological Therapies</a:t>
                </a:r>
                <a:r>
                  <a:rPr kumimoji="0" lang="en-GB" sz="900" b="0" i="0" u="none" strike="noStrike" kern="1200" cap="none" spc="0" normalizeH="0" baseline="0" noProof="0">
                    <a:ln>
                      <a:noFill/>
                    </a:ln>
                    <a:solidFill>
                      <a:srgbClr val="000000"/>
                    </a:solidFill>
                    <a:effectLst/>
                    <a:uLnTx/>
                    <a:uFillTx/>
                    <a:latin typeface="Arial" panose="020B0604020202020204"/>
                    <a:ea typeface="Calibri" panose="020F0502020204030204" pitchFamily="34" charset="0"/>
                    <a:cs typeface="Calibri" panose="020F0502020204030204" pitchFamily="34" charset="0"/>
                  </a:rPr>
                  <a:t>  (</a:t>
                </a:r>
                <a:r>
                  <a:rPr kumimoji="0" lang="en-GB" sz="900" b="0" i="0" u="none" strike="noStrike" kern="1200" cap="none" spc="0" normalizeH="0" baseline="0" noProof="0">
                    <a:ln>
                      <a:noFill/>
                    </a:ln>
                    <a:solidFill>
                      <a:srgbClr val="000000"/>
                    </a:solidFill>
                    <a:effectLst/>
                    <a:uLnTx/>
                    <a:uFillTx/>
                    <a:latin typeface="Arial" panose="020B0604020202020204"/>
                    <a:ea typeface="Calibri" panose="020F0502020204030204" pitchFamily="34" charset="0"/>
                    <a:cs typeface="Arial" panose="020B0604020202020204" pitchFamily="34" charset="0"/>
                  </a:rPr>
                  <a:t>IAPT) services</a:t>
                </a:r>
              </a:p>
              <a:p>
                <a:pPr marL="87313" marR="0" lvl="0" indent="-87313"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white"/>
                  </a:solidFill>
                  <a:effectLst/>
                  <a:uLnTx/>
                  <a:uFillTx/>
                  <a:latin typeface="Arial" panose="020B0604020202020204"/>
                  <a:ea typeface="+mn-ea"/>
                  <a:cs typeface="+mn-cs"/>
                </a:endParaRPr>
              </a:p>
              <a:p>
                <a:pPr marL="87313" marR="0" lvl="0" indent="-87313"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white"/>
                  </a:solidFill>
                  <a:effectLst/>
                  <a:uLnTx/>
                  <a:uFillTx/>
                  <a:latin typeface="Arial" panose="020B0604020202020204"/>
                  <a:ea typeface="+mn-ea"/>
                  <a:cs typeface="+mn-cs"/>
                </a:endParaRPr>
              </a:p>
              <a:p>
                <a:pPr marL="87313" marR="0" lvl="0" indent="-87313"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Increased number of people with a Serious Mental Illness (SMI) having annual physical health check</a:t>
                </a:r>
                <a:endParaRPr kumimoji="0" lang="en-GB" sz="900" b="0" i="0" u="none" strike="noStrike" kern="1200" cap="none" spc="0" normalizeH="0" baseline="0" noProof="0">
                  <a:ln>
                    <a:noFill/>
                  </a:ln>
                  <a:solidFill>
                    <a:prstClr val="white"/>
                  </a:solidFill>
                  <a:effectLst/>
                  <a:uLnTx/>
                  <a:uFillTx/>
                  <a:latin typeface="Arial" panose="020B0604020202020204"/>
                  <a:ea typeface="+mn-ea"/>
                  <a:cs typeface="+mn-cs"/>
                </a:endParaRP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1" i="0" u="none" strike="noStrike" kern="1200" cap="none" spc="0" normalizeH="0" baseline="0" noProof="0">
                  <a:ln>
                    <a:noFill/>
                  </a:ln>
                  <a:solidFill>
                    <a:prstClr val="black"/>
                  </a:solidFill>
                  <a:effectLst/>
                  <a:uLnTx/>
                  <a:uFillTx/>
                  <a:latin typeface="Calibri" panose="020F0502020204030204"/>
                  <a:ea typeface="+mn-ea"/>
                  <a:cs typeface="Arial"/>
                </a:endParaRPr>
              </a:p>
              <a:p>
                <a:pPr marL="285750" marR="0" lvl="0" indent="-285750"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1"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2" name="Flowchart: Connector 31">
              <a:extLst>
                <a:ext uri="{FF2B5EF4-FFF2-40B4-BE49-F238E27FC236}">
                  <a16:creationId xmlns:a16="http://schemas.microsoft.com/office/drawing/2014/main" id="{5A49BC13-2DFD-B2CB-4922-45310AFA6C8F}"/>
                </a:ext>
              </a:extLst>
            </p:cNvPr>
            <p:cNvSpPr/>
            <p:nvPr/>
          </p:nvSpPr>
          <p:spPr>
            <a:xfrm>
              <a:off x="7857626" y="3987153"/>
              <a:ext cx="197026" cy="200527"/>
            </a:xfrm>
            <a:prstGeom prst="flowChartConnector">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2" name="Flowchart: Connector 41">
              <a:extLst>
                <a:ext uri="{FF2B5EF4-FFF2-40B4-BE49-F238E27FC236}">
                  <a16:creationId xmlns:a16="http://schemas.microsoft.com/office/drawing/2014/main" id="{EBA24553-2C5E-5FA0-62D0-8FCDCA5BA3C5}"/>
                </a:ext>
              </a:extLst>
            </p:cNvPr>
            <p:cNvSpPr/>
            <p:nvPr/>
          </p:nvSpPr>
          <p:spPr>
            <a:xfrm>
              <a:off x="7516106" y="1813966"/>
              <a:ext cx="197026" cy="200527"/>
            </a:xfrm>
            <a:prstGeom prst="flowChartConnector">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3" name="Flowchart: Connector 42">
              <a:extLst>
                <a:ext uri="{FF2B5EF4-FFF2-40B4-BE49-F238E27FC236}">
                  <a16:creationId xmlns:a16="http://schemas.microsoft.com/office/drawing/2014/main" id="{EBA24553-2C5E-5FA0-62D0-8FCDCA5BA3C5}"/>
                </a:ext>
              </a:extLst>
            </p:cNvPr>
            <p:cNvSpPr/>
            <p:nvPr/>
          </p:nvSpPr>
          <p:spPr>
            <a:xfrm>
              <a:off x="7416954" y="4942238"/>
              <a:ext cx="197026" cy="200527"/>
            </a:xfrm>
            <a:prstGeom prst="flowChartConnector">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4" name="Flowchart: Connector 43">
              <a:extLst>
                <a:ext uri="{FF2B5EF4-FFF2-40B4-BE49-F238E27FC236}">
                  <a16:creationId xmlns:a16="http://schemas.microsoft.com/office/drawing/2014/main" id="{5A49BC13-2DFD-B2CB-4922-45310AFA6C8F}"/>
                </a:ext>
              </a:extLst>
            </p:cNvPr>
            <p:cNvSpPr/>
            <p:nvPr/>
          </p:nvSpPr>
          <p:spPr>
            <a:xfrm>
              <a:off x="7912711" y="3037187"/>
              <a:ext cx="197026" cy="200527"/>
            </a:xfrm>
            <a:prstGeom prst="flowChartConnector">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5" name="Flowchart: Connector 44">
              <a:extLst>
                <a:ext uri="{FF2B5EF4-FFF2-40B4-BE49-F238E27FC236}">
                  <a16:creationId xmlns:a16="http://schemas.microsoft.com/office/drawing/2014/main" id="{5A49BC13-2DFD-B2CB-4922-45310AFA6C8F}"/>
                </a:ext>
              </a:extLst>
            </p:cNvPr>
            <p:cNvSpPr/>
            <p:nvPr/>
          </p:nvSpPr>
          <p:spPr>
            <a:xfrm>
              <a:off x="7923728" y="2484000"/>
              <a:ext cx="197026" cy="200527"/>
            </a:xfrm>
            <a:prstGeom prst="flowChartConnector">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grpSp>
        <p:nvGrpSpPr>
          <p:cNvPr id="4" name="Group 3">
            <a:extLst>
              <a:ext uri="{FF2B5EF4-FFF2-40B4-BE49-F238E27FC236}">
                <a16:creationId xmlns:a16="http://schemas.microsoft.com/office/drawing/2014/main" id="{2C600917-1F72-3DBC-5963-2D1CC15B96E7}"/>
              </a:ext>
              <a:ext uri="{C183D7F6-B498-43B3-948B-1728B52AA6E4}">
                <adec:decorative xmlns:adec="http://schemas.microsoft.com/office/drawing/2017/decorative" val="1"/>
              </a:ext>
            </a:extLst>
          </p:cNvPr>
          <p:cNvGrpSpPr/>
          <p:nvPr/>
        </p:nvGrpSpPr>
        <p:grpSpPr>
          <a:xfrm>
            <a:off x="5128813" y="792000"/>
            <a:ext cx="1476000" cy="4413445"/>
            <a:chOff x="5052291" y="777425"/>
            <a:chExt cx="1476000" cy="4226575"/>
          </a:xfrm>
        </p:grpSpPr>
        <p:grpSp>
          <p:nvGrpSpPr>
            <p:cNvPr id="10" name="Group 9">
              <a:extLst>
                <a:ext uri="{FF2B5EF4-FFF2-40B4-BE49-F238E27FC236}">
                  <a16:creationId xmlns:a16="http://schemas.microsoft.com/office/drawing/2014/main" id="{3AE97582-09ED-F764-04DD-CDC29EBC5F6C}"/>
                </a:ext>
              </a:extLst>
            </p:cNvPr>
            <p:cNvGrpSpPr/>
            <p:nvPr/>
          </p:nvGrpSpPr>
          <p:grpSpPr>
            <a:xfrm>
              <a:off x="5052291" y="777425"/>
              <a:ext cx="1476000" cy="4226575"/>
              <a:chOff x="4514240" y="1553989"/>
              <a:chExt cx="1476000" cy="4226575"/>
            </a:xfrm>
          </p:grpSpPr>
          <p:sp>
            <p:nvSpPr>
              <p:cNvPr id="23" name="Rectangle 22">
                <a:hlinkClick r:id="rId5" action="ppaction://hlinksldjump"/>
              </p:cNvPr>
              <p:cNvSpPr/>
              <p:nvPr/>
            </p:nvSpPr>
            <p:spPr>
              <a:xfrm>
                <a:off x="4514240" y="1553989"/>
                <a:ext cx="1476000" cy="35676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chemeClr val="tx1"/>
                    </a:solidFill>
                    <a:effectLst/>
                    <a:uLnTx/>
                    <a:uFillTx/>
                    <a:latin typeface="Arial" panose="020B0604020202020204"/>
                    <a:ea typeface="+mn-ea"/>
                    <a:cs typeface="+mn-cs"/>
                    <a:hlinkClick r:id="rId6" action="ppaction://hlinksldjump">
                      <a:extLst>
                        <a:ext uri="{A12FA001-AC4F-418D-AE19-62706E023703}">
                          <ahyp:hlinkClr xmlns:ahyp="http://schemas.microsoft.com/office/drawing/2018/hyperlinkcolor" val="tx"/>
                        </a:ext>
                      </a:extLst>
                    </a:hlinkClick>
                  </a:rPr>
                  <a:t>Urgent and Emergency Care</a:t>
                </a:r>
                <a:endParaRPr kumimoji="0" lang="en-GB" sz="1000" b="1" i="0" u="none" strike="noStrike" kern="1200" cap="none" spc="0" normalizeH="0" baseline="0" noProof="0">
                  <a:ln>
                    <a:noFill/>
                  </a:ln>
                  <a:solidFill>
                    <a:schemeClr val="tx1"/>
                  </a:solidFill>
                  <a:effectLst/>
                  <a:uLnTx/>
                  <a:uFillTx/>
                  <a:latin typeface="Arial" panose="020B0604020202020204"/>
                  <a:ea typeface="+mn-ea"/>
                  <a:cs typeface="+mn-cs"/>
                </a:endParaRPr>
              </a:p>
            </p:txBody>
          </p:sp>
          <p:sp>
            <p:nvSpPr>
              <p:cNvPr id="37" name="Rectangle 36"/>
              <p:cNvSpPr/>
              <p:nvPr/>
            </p:nvSpPr>
            <p:spPr>
              <a:xfrm>
                <a:off x="4514240" y="2000564"/>
                <a:ext cx="1476000" cy="37800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GB" sz="900" b="1" i="0" u="none" strike="noStrike" kern="1200" cap="none" spc="0" normalizeH="0" baseline="0" noProof="0">
                  <a:ln>
                    <a:noFill/>
                  </a:ln>
                  <a:solidFill>
                    <a:prstClr val="black"/>
                  </a:solidFill>
                  <a:effectLst/>
                  <a:uLnTx/>
                  <a:uFillTx/>
                  <a:latin typeface="Calibri" panose="020F0502020204030204"/>
                  <a:ea typeface="+mn-ea"/>
                  <a:cs typeface="+mn-cs"/>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Implement Capital Investment Case</a:t>
                </a: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US" sz="900" b="0" i="0" u="none" strike="noStrike" kern="1200" cap="none" spc="0" normalizeH="0" baseline="0" noProof="0">
                  <a:ln>
                    <a:noFill/>
                  </a:ln>
                  <a:solidFill>
                    <a:srgbClr val="FFFFFF"/>
                  </a:solidFill>
                  <a:effectLst/>
                  <a:uLnTx/>
                  <a:uFillTx/>
                  <a:latin typeface="Arial" panose="020B0604020202020204"/>
                  <a:ea typeface="+mn-ea"/>
                  <a:cs typeface="+mn-cs"/>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76% of patients seen within 4 hours in A&amp;E </a:t>
                </a: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Calibri" panose="020F0502020204030204"/>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Calibri" panose="020F0502020204030204"/>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Bed occupancy 92% or below</a:t>
                </a: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Calibri" panose="020F0502020204030204"/>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Calibri" panose="020F0502020204030204"/>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Full review and priority setting for virtual wards.</a:t>
                </a: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Calibri" panose="020F0502020204030204"/>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Calibri" panose="020F0502020204030204"/>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Enhance provider collaborative offer to include the Clinical Assessment Service.</a:t>
                </a: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Calibri" panose="020F0502020204030204"/>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Calibri" panose="020F0502020204030204"/>
                </a:endParaRPr>
              </a:p>
              <a:p>
                <a:pPr marL="86995" marR="0" lvl="0" indent="-86995"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Deliver a fully integrated discharge “hub”</a:t>
                </a:r>
                <a:endParaRPr kumimoji="0" lang="en-GB" sz="900" b="0" i="0" u="none" strike="noStrike" kern="1200" cap="none" spc="0" normalizeH="0" baseline="0" noProof="0">
                  <a:ln>
                    <a:noFill/>
                  </a:ln>
                  <a:solidFill>
                    <a:prstClr val="black"/>
                  </a:solidFill>
                  <a:effectLst/>
                  <a:uLnTx/>
                  <a:uFillTx/>
                  <a:latin typeface="Arial" panose="020B0604020202020204"/>
                  <a:ea typeface="+mn-ea"/>
                  <a:cs typeface="Calibri" panose="020F0502020204030204"/>
                </a:endParaRPr>
              </a:p>
            </p:txBody>
          </p:sp>
        </p:grpSp>
        <p:sp>
          <p:nvSpPr>
            <p:cNvPr id="47" name="Flowchart: Connector 46">
              <a:extLst>
                <a:ext uri="{FF2B5EF4-FFF2-40B4-BE49-F238E27FC236}">
                  <a16:creationId xmlns:a16="http://schemas.microsoft.com/office/drawing/2014/main" id="{27319973-D615-9F07-7106-B0B384B453C0}"/>
                </a:ext>
              </a:extLst>
            </p:cNvPr>
            <p:cNvSpPr/>
            <p:nvPr/>
          </p:nvSpPr>
          <p:spPr>
            <a:xfrm>
              <a:off x="6120779" y="1521468"/>
              <a:ext cx="197026" cy="200527"/>
            </a:xfrm>
            <a:prstGeom prst="flowChartConnector">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8" name="Flowchart: Connector 47">
              <a:extLst>
                <a:ext uri="{FF2B5EF4-FFF2-40B4-BE49-F238E27FC236}">
                  <a16:creationId xmlns:a16="http://schemas.microsoft.com/office/drawing/2014/main" id="{27319973-D615-9F07-7106-B0B384B453C0}"/>
                </a:ext>
              </a:extLst>
            </p:cNvPr>
            <p:cNvSpPr/>
            <p:nvPr/>
          </p:nvSpPr>
          <p:spPr>
            <a:xfrm>
              <a:off x="6297051" y="3852000"/>
              <a:ext cx="197026" cy="200527"/>
            </a:xfrm>
            <a:prstGeom prst="flowChartConnector">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9" name="Flowchart: Connector 48">
              <a:extLst>
                <a:ext uri="{FF2B5EF4-FFF2-40B4-BE49-F238E27FC236}">
                  <a16:creationId xmlns:a16="http://schemas.microsoft.com/office/drawing/2014/main" id="{5A49BC13-2DFD-B2CB-4922-45310AFA6C8F}"/>
                </a:ext>
              </a:extLst>
            </p:cNvPr>
            <p:cNvSpPr/>
            <p:nvPr/>
          </p:nvSpPr>
          <p:spPr>
            <a:xfrm>
              <a:off x="6264000" y="1999246"/>
              <a:ext cx="197026" cy="200527"/>
            </a:xfrm>
            <a:prstGeom prst="flowChartConnector">
              <a:avLst/>
            </a:prstGeom>
            <a:solidFill>
              <a:srgbClr val="FF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0" name="Flowchart: Connector 49">
              <a:extLst>
                <a:ext uri="{FF2B5EF4-FFF2-40B4-BE49-F238E27FC236}">
                  <a16:creationId xmlns:a16="http://schemas.microsoft.com/office/drawing/2014/main" id="{5A49BC13-2DFD-B2CB-4922-45310AFA6C8F}"/>
                </a:ext>
              </a:extLst>
            </p:cNvPr>
            <p:cNvSpPr/>
            <p:nvPr/>
          </p:nvSpPr>
          <p:spPr>
            <a:xfrm>
              <a:off x="5602991" y="2464764"/>
              <a:ext cx="197026" cy="200527"/>
            </a:xfrm>
            <a:prstGeom prst="flowChartConnector">
              <a:avLst/>
            </a:prstGeom>
            <a:solidFill>
              <a:srgbClr val="FF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1" name="Flowchart: Connector 50">
              <a:extLst>
                <a:ext uri="{FF2B5EF4-FFF2-40B4-BE49-F238E27FC236}">
                  <a16:creationId xmlns:a16="http://schemas.microsoft.com/office/drawing/2014/main" id="{5A49BC13-2DFD-B2CB-4922-45310AFA6C8F}"/>
                </a:ext>
              </a:extLst>
            </p:cNvPr>
            <p:cNvSpPr/>
            <p:nvPr/>
          </p:nvSpPr>
          <p:spPr>
            <a:xfrm>
              <a:off x="5636037" y="3110282"/>
              <a:ext cx="197026" cy="200527"/>
            </a:xfrm>
            <a:prstGeom prst="flowChartConnector">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2" name="Flowchart: Connector 51">
              <a:extLst>
                <a:ext uri="{FF2B5EF4-FFF2-40B4-BE49-F238E27FC236}">
                  <a16:creationId xmlns:a16="http://schemas.microsoft.com/office/drawing/2014/main" id="{EBA24553-2C5E-5FA0-62D0-8FCDCA5BA3C5}"/>
                </a:ext>
              </a:extLst>
            </p:cNvPr>
            <p:cNvSpPr/>
            <p:nvPr/>
          </p:nvSpPr>
          <p:spPr>
            <a:xfrm>
              <a:off x="5580957" y="4589394"/>
              <a:ext cx="197026" cy="200527"/>
            </a:xfrm>
            <a:prstGeom prst="flowChartConnector">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grpSp>
        <p:nvGrpSpPr>
          <p:cNvPr id="14" name="Group 13">
            <a:extLst>
              <a:ext uri="{FF2B5EF4-FFF2-40B4-BE49-F238E27FC236}">
                <a16:creationId xmlns:a16="http://schemas.microsoft.com/office/drawing/2014/main" id="{1BBB1E1E-D35A-A92F-C0D6-846F3F911027}"/>
              </a:ext>
              <a:ext uri="{C183D7F6-B498-43B3-948B-1728B52AA6E4}">
                <adec:decorative xmlns:adec="http://schemas.microsoft.com/office/drawing/2017/decorative" val="1"/>
              </a:ext>
            </a:extLst>
          </p:cNvPr>
          <p:cNvGrpSpPr/>
          <p:nvPr/>
        </p:nvGrpSpPr>
        <p:grpSpPr>
          <a:xfrm>
            <a:off x="247188" y="5307024"/>
            <a:ext cx="11697620" cy="1476000"/>
            <a:chOff x="-91280" y="5087502"/>
            <a:chExt cx="11196989" cy="1476000"/>
          </a:xfrm>
        </p:grpSpPr>
        <p:sp>
          <p:nvSpPr>
            <p:cNvPr id="70" name="Content Placeholder 8">
              <a:extLst>
                <a:ext uri="{FF2B5EF4-FFF2-40B4-BE49-F238E27FC236}">
                  <a16:creationId xmlns:a16="http://schemas.microsoft.com/office/drawing/2014/main" id="{23316959-AA3B-330D-FA25-645D55933EA5}"/>
                </a:ext>
              </a:extLst>
            </p:cNvPr>
            <p:cNvSpPr txBox="1">
              <a:spLocks/>
            </p:cNvSpPr>
            <p:nvPr/>
          </p:nvSpPr>
          <p:spPr>
            <a:xfrm>
              <a:off x="-91280" y="5087502"/>
              <a:ext cx="11196989" cy="1476000"/>
            </a:xfrm>
            <a:prstGeom prst="rect">
              <a:avLst/>
            </a:prstGeom>
            <a:solidFill>
              <a:srgbClr val="F3F5F6"/>
            </a:solidFill>
          </p:spPr>
          <p:txBody>
            <a:bodyPr wrap="square" lIns="91440" tIns="45720" rIns="91440" bIns="45720" anchor="t">
              <a:spAutoFit/>
            </a:bodyPr>
            <a:lstStyle>
              <a:defPPr>
                <a:defRPr lang="en-US"/>
              </a:defPPr>
              <a:lvl1pPr marL="171450" indent="-171450">
                <a:spcBef>
                  <a:spcPts val="600"/>
                </a:spcBef>
                <a:buClr>
                  <a:schemeClr val="accent1"/>
                </a:buClr>
                <a:buFont typeface="Arial" panose="020B0604020202020204" pitchFamily="34" charset="0"/>
                <a:buChar char="•"/>
                <a:defRPr sz="1300" b="0" i="0" u="none" strike="noStrike">
                  <a:solidFill>
                    <a:srgbClr val="000000"/>
                  </a:solidFill>
                  <a:effectLst/>
                  <a:latin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r>
                <a:rPr kumimoji="0" lang="en-GB" sz="1100" b="1" i="0" u="none" strike="noStrike" kern="1200" cap="none" spc="0" normalizeH="0" baseline="0" noProof="0">
                  <a:ln>
                    <a:noFill/>
                  </a:ln>
                  <a:solidFill>
                    <a:srgbClr val="005EB8"/>
                  </a:solidFill>
                  <a:effectLst/>
                  <a:uLnTx/>
                  <a:uFillTx/>
                  <a:latin typeface="Arial"/>
                  <a:ea typeface="+mn-ea"/>
                  <a:cs typeface="Arial"/>
                </a:rPr>
                <a:t>TRAFFIC LIGHT KEY</a:t>
              </a:r>
              <a:r>
                <a:rPr kumimoji="0" lang="en-GB" sz="1100" b="0" i="0" u="none" strike="noStrike" kern="1200" cap="none" spc="0" normalizeH="0" baseline="0" noProof="0">
                  <a:ln>
                    <a:noFill/>
                  </a:ln>
                  <a:solidFill>
                    <a:srgbClr val="000000"/>
                  </a:solidFill>
                  <a:effectLst/>
                  <a:uLnTx/>
                  <a:uFillTx/>
                  <a:latin typeface="Arial"/>
                  <a:ea typeface="+mn-ea"/>
                  <a:cs typeface="Arial"/>
                </a:rPr>
                <a:t>:</a:t>
              </a:r>
            </a:p>
            <a:p>
              <a:pPr marL="0" marR="0" lvl="0" indent="0" algn="just" defTabSz="914400" rtl="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endParaRPr kumimoji="0" lang="en-GB" sz="1100" b="0" i="0" u="none" strike="noStrike" kern="1200" cap="none" spc="0" normalizeH="0" baseline="0" noProof="0">
                <a:ln>
                  <a:noFill/>
                </a:ln>
                <a:solidFill>
                  <a:srgbClr val="000000"/>
                </a:solidFill>
                <a:effectLst/>
                <a:uLnTx/>
                <a:uFillTx/>
                <a:latin typeface="Arial"/>
                <a:ea typeface="+mn-ea"/>
                <a:cs typeface="Arial"/>
              </a:endParaRPr>
            </a:p>
            <a:p>
              <a:pPr marL="0" marR="0" lvl="0" indent="0" algn="just" defTabSz="914400" rtl="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endParaRPr kumimoji="0" lang="en-GB" sz="1100" b="0" i="0" u="none" strike="noStrike" kern="1200" cap="none" spc="0" normalizeH="0" baseline="0" noProof="0">
                <a:ln>
                  <a:noFill/>
                </a:ln>
                <a:solidFill>
                  <a:srgbClr val="000000"/>
                </a:solidFill>
                <a:effectLst/>
                <a:uLnTx/>
                <a:uFillTx/>
                <a:latin typeface="Arial"/>
                <a:ea typeface="+mn-ea"/>
                <a:cs typeface="Arial"/>
              </a:endParaRPr>
            </a:p>
            <a:p>
              <a:pPr marL="0" marR="0" lvl="0" indent="0" algn="just" defTabSz="914400" rtl="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endParaRPr kumimoji="0" lang="en-GB" sz="1100" b="0" i="0" u="none" strike="noStrike" kern="1200" cap="none" spc="0" normalizeH="0" baseline="0" noProof="0">
                <a:ln>
                  <a:noFill/>
                </a:ln>
                <a:solidFill>
                  <a:srgbClr val="000000"/>
                </a:solidFill>
                <a:effectLst/>
                <a:uLnTx/>
                <a:uFillTx/>
                <a:latin typeface="Arial"/>
                <a:ea typeface="+mn-ea"/>
                <a:cs typeface="Arial"/>
              </a:endParaRPr>
            </a:p>
            <a:p>
              <a:pPr marL="0" marR="0" lvl="0" indent="0" algn="just" defTabSz="914400" rtl="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endParaRPr kumimoji="0" lang="en-GB" sz="1100" b="0" i="0" u="none" strike="noStrike" kern="1200" cap="none" spc="0" normalizeH="0" baseline="0" noProof="0">
                <a:ln>
                  <a:noFill/>
                </a:ln>
                <a:solidFill>
                  <a:srgbClr val="000000"/>
                </a:solidFill>
                <a:effectLst/>
                <a:uLnTx/>
                <a:uFillTx/>
                <a:latin typeface="Arial"/>
                <a:ea typeface="+mn-ea"/>
                <a:cs typeface="Arial"/>
              </a:endParaRPr>
            </a:p>
            <a:p>
              <a:pPr marL="0" marR="0" lvl="0" indent="0" algn="just" defTabSz="914400" rtl="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endParaRPr kumimoji="0" lang="en-GB" sz="1100" b="0" i="0" u="none" strike="noStrike" kern="1200" cap="none" spc="0" normalizeH="0" baseline="0" noProof="0">
                <a:ln>
                  <a:noFill/>
                </a:ln>
                <a:solidFill>
                  <a:srgbClr val="000000"/>
                </a:solidFill>
                <a:effectLst/>
                <a:uLnTx/>
                <a:uFillTx/>
                <a:latin typeface="Arial"/>
                <a:ea typeface="+mn-ea"/>
                <a:cs typeface="Arial"/>
              </a:endParaRPr>
            </a:p>
          </p:txBody>
        </p:sp>
        <p:sp>
          <p:nvSpPr>
            <p:cNvPr id="75" name="Flowchart: Connector 74">
              <a:extLst>
                <a:ext uri="{FF2B5EF4-FFF2-40B4-BE49-F238E27FC236}">
                  <a16:creationId xmlns:a16="http://schemas.microsoft.com/office/drawing/2014/main" id="{EBA24553-2C5E-5FA0-62D0-8FCDCA5BA3C5}"/>
                </a:ext>
              </a:extLst>
            </p:cNvPr>
            <p:cNvSpPr/>
            <p:nvPr/>
          </p:nvSpPr>
          <p:spPr>
            <a:xfrm>
              <a:off x="254456" y="5409526"/>
              <a:ext cx="197026" cy="200527"/>
            </a:xfrm>
            <a:prstGeom prst="flowChartConnector">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81" name="Flowchart: Connector 80">
              <a:extLst>
                <a:ext uri="{FF2B5EF4-FFF2-40B4-BE49-F238E27FC236}">
                  <a16:creationId xmlns:a16="http://schemas.microsoft.com/office/drawing/2014/main" id="{5A49BC13-2DFD-B2CB-4922-45310AFA6C8F}"/>
                </a:ext>
              </a:extLst>
            </p:cNvPr>
            <p:cNvSpPr/>
            <p:nvPr/>
          </p:nvSpPr>
          <p:spPr>
            <a:xfrm>
              <a:off x="5674397" y="5394263"/>
              <a:ext cx="197026" cy="200527"/>
            </a:xfrm>
            <a:prstGeom prst="flowChartConnector">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82" name="Flowchart: Connector 81">
              <a:extLst>
                <a:ext uri="{FF2B5EF4-FFF2-40B4-BE49-F238E27FC236}">
                  <a16:creationId xmlns:a16="http://schemas.microsoft.com/office/drawing/2014/main" id="{27319973-D615-9F07-7106-B0B384B453C0}"/>
                </a:ext>
              </a:extLst>
            </p:cNvPr>
            <p:cNvSpPr/>
            <p:nvPr/>
          </p:nvSpPr>
          <p:spPr>
            <a:xfrm>
              <a:off x="249447" y="5742212"/>
              <a:ext cx="197026" cy="200527"/>
            </a:xfrm>
            <a:prstGeom prst="flowChartConnector">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83" name="TextBox 82">
              <a:extLst>
                <a:ext uri="{FF2B5EF4-FFF2-40B4-BE49-F238E27FC236}">
                  <a16:creationId xmlns:a16="http://schemas.microsoft.com/office/drawing/2014/main" id="{F6C871FE-6A89-FFD8-4A32-2F05F8B49325}"/>
                </a:ext>
              </a:extLst>
            </p:cNvPr>
            <p:cNvSpPr txBox="1"/>
            <p:nvPr/>
          </p:nvSpPr>
          <p:spPr>
            <a:xfrm>
              <a:off x="555550" y="5367961"/>
              <a:ext cx="10371446" cy="1107996"/>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a:ea typeface="+mn-ea"/>
                  <a:cs typeface="Calibri"/>
                </a:rPr>
                <a:t>On track                                                                                                                                       Deliverable behind plan, but mitigations in place to try and improve the position</a:t>
              </a:r>
              <a:r>
                <a:rPr kumimoji="0" lang="en-GB" sz="1100" b="0" i="0" u="sng" strike="noStrike" kern="1200" cap="none" spc="0" normalizeH="0" baseline="0" noProof="0">
                  <a:ln>
                    <a:noFill/>
                  </a:ln>
                  <a:solidFill>
                    <a:srgbClr val="000000"/>
                  </a:solidFill>
                  <a:effectLst/>
                  <a:uLnTx/>
                  <a:uFillTx/>
                  <a:latin typeface="Arial"/>
                  <a:ea typeface="+mn-ea"/>
                  <a:cs typeface="Calibri"/>
                </a:rPr>
                <a:t> </a:t>
              </a:r>
              <a:endParaRPr kumimoji="0" lang="en-GB" sz="1100" b="0" i="0" u="sng" strike="noStrike" kern="1200" cap="none" spc="0" normalizeH="0" baseline="0" noProof="0">
                <a:ln>
                  <a:noFill/>
                </a:ln>
                <a:solidFill>
                  <a:srgbClr val="000000"/>
                </a:solidFill>
                <a:effectLst/>
                <a:uLnTx/>
                <a:uFillTx/>
                <a:latin typeface="Arial"/>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000000"/>
                </a:solidFill>
                <a:effectLst/>
                <a:uLnTx/>
                <a:uFillTx/>
                <a:latin typeface="Arial"/>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a:ea typeface="+mn-ea"/>
                  <a:cs typeface="Calibri"/>
                </a:rPr>
                <a:t>Behind plan and no mitigations identified as yet to improve position in year                            Complete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a:solidFill>
                  <a:srgbClr val="000000"/>
                </a:solidFill>
                <a:latin typeface="Arial"/>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a:solidFill>
                    <a:srgbClr val="000000"/>
                  </a:solidFill>
                  <a:latin typeface="Arial"/>
                  <a:cs typeface="Calibri"/>
                </a:rPr>
                <a:t>Measure of success not yet defined by portfolio</a:t>
              </a:r>
              <a:endParaRPr kumimoji="0" lang="en-GB" sz="1100" b="0" i="0" u="none" strike="noStrike" kern="1200" cap="none" spc="0" normalizeH="0" baseline="0" noProof="0">
                <a:ln>
                  <a:noFill/>
                </a:ln>
                <a:solidFill>
                  <a:srgbClr val="000000"/>
                </a:solidFill>
                <a:effectLst/>
                <a:uLnTx/>
                <a:uFillTx/>
                <a:latin typeface="Arial"/>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000000"/>
                </a:solidFill>
                <a:effectLst/>
                <a:uLnTx/>
                <a:uFillTx/>
                <a:latin typeface="Arial"/>
                <a:ea typeface="+mn-ea"/>
                <a:cs typeface="Calibri"/>
              </a:endParaRPr>
            </a:p>
          </p:txBody>
        </p:sp>
        <p:sp>
          <p:nvSpPr>
            <p:cNvPr id="55" name="Flowchart: Connector 54">
              <a:extLst>
                <a:ext uri="{FF2B5EF4-FFF2-40B4-BE49-F238E27FC236}">
                  <a16:creationId xmlns:a16="http://schemas.microsoft.com/office/drawing/2014/main" id="{EBA24553-2C5E-5FA0-62D0-8FCDCA5BA3C5}"/>
                </a:ext>
              </a:extLst>
            </p:cNvPr>
            <p:cNvSpPr/>
            <p:nvPr/>
          </p:nvSpPr>
          <p:spPr>
            <a:xfrm>
              <a:off x="5684368" y="5735020"/>
              <a:ext cx="197026" cy="200527"/>
            </a:xfrm>
            <a:prstGeom prst="flowChartConnector">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grpSp>
        <p:nvGrpSpPr>
          <p:cNvPr id="12" name="Group 11">
            <a:extLst>
              <a:ext uri="{FF2B5EF4-FFF2-40B4-BE49-F238E27FC236}">
                <a16:creationId xmlns:a16="http://schemas.microsoft.com/office/drawing/2014/main" id="{AA7F9C81-D81B-B402-3B8E-1E2A2FCC44BD}"/>
              </a:ext>
              <a:ext uri="{C183D7F6-B498-43B3-948B-1728B52AA6E4}">
                <adec:decorative xmlns:adec="http://schemas.microsoft.com/office/drawing/2017/decorative" val="1"/>
              </a:ext>
            </a:extLst>
          </p:cNvPr>
          <p:cNvGrpSpPr/>
          <p:nvPr/>
        </p:nvGrpSpPr>
        <p:grpSpPr>
          <a:xfrm>
            <a:off x="8524231" y="792000"/>
            <a:ext cx="1555716" cy="4400617"/>
            <a:chOff x="8766245" y="761952"/>
            <a:chExt cx="1555716" cy="4242049"/>
          </a:xfrm>
        </p:grpSpPr>
        <p:grpSp>
          <p:nvGrpSpPr>
            <p:cNvPr id="2" name="Group 1">
              <a:extLst>
                <a:ext uri="{FF2B5EF4-FFF2-40B4-BE49-F238E27FC236}">
                  <a16:creationId xmlns:a16="http://schemas.microsoft.com/office/drawing/2014/main" id="{20AB3996-E531-5AFB-4B18-A4CC5F3588EC}"/>
                </a:ext>
              </a:extLst>
            </p:cNvPr>
            <p:cNvGrpSpPr/>
            <p:nvPr/>
          </p:nvGrpSpPr>
          <p:grpSpPr>
            <a:xfrm>
              <a:off x="8766245" y="761952"/>
              <a:ext cx="1555716" cy="4242049"/>
              <a:chOff x="5544947" y="827356"/>
              <a:chExt cx="1555716" cy="4002615"/>
            </a:xfrm>
          </p:grpSpPr>
          <p:sp>
            <p:nvSpPr>
              <p:cNvPr id="24" name="Rectangle 23">
                <a:hlinkClick r:id="rId7" action="ppaction://hlinksldjump"/>
              </p:cNvPr>
              <p:cNvSpPr/>
              <p:nvPr/>
            </p:nvSpPr>
            <p:spPr>
              <a:xfrm>
                <a:off x="5544947" y="827356"/>
                <a:ext cx="1555716" cy="279207"/>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chemeClr val="tx1"/>
                    </a:solidFill>
                    <a:effectLst/>
                    <a:uLnTx/>
                    <a:uFillTx/>
                    <a:latin typeface="Arial" panose="020B0604020202020204"/>
                    <a:ea typeface="+mn-ea"/>
                    <a:cs typeface="+mn-cs"/>
                    <a:hlinkClick r:id="rId8" action="ppaction://hlinksldjump">
                      <a:extLst>
                        <a:ext uri="{A12FA001-AC4F-418D-AE19-62706E023703}">
                          <ahyp:hlinkClr xmlns:ahyp="http://schemas.microsoft.com/office/drawing/2018/hyperlinkcolor" val="tx"/>
                        </a:ext>
                      </a:extLst>
                    </a:hlinkClick>
                  </a:rPr>
                  <a:t>Primary Care</a:t>
                </a:r>
                <a:endParaRPr kumimoji="0" lang="en-GB" sz="1000" b="1" i="0" u="none" strike="noStrike" kern="1200" cap="none" spc="0" normalizeH="0" baseline="0" noProof="0">
                  <a:ln>
                    <a:noFill/>
                  </a:ln>
                  <a:solidFill>
                    <a:schemeClr val="tx1"/>
                  </a:solidFill>
                  <a:effectLst/>
                  <a:uLnTx/>
                  <a:uFillTx/>
                  <a:latin typeface="Arial" panose="020B0604020202020204"/>
                  <a:ea typeface="+mn-ea"/>
                  <a:cs typeface="+mn-cs"/>
                </a:endParaRPr>
              </a:p>
            </p:txBody>
          </p:sp>
          <p:sp>
            <p:nvSpPr>
              <p:cNvPr id="38" name="Rectangle 37"/>
              <p:cNvSpPr/>
              <p:nvPr/>
            </p:nvSpPr>
            <p:spPr>
              <a:xfrm>
                <a:off x="5544947" y="1263325"/>
                <a:ext cx="1555716" cy="3566646"/>
              </a:xfrm>
              <a:prstGeom prst="rect">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1" i="0" u="none" strike="noStrike" kern="1200" cap="none" spc="0" normalizeH="0" baseline="0" noProof="0">
                  <a:ln>
                    <a:noFill/>
                  </a:ln>
                  <a:solidFill>
                    <a:prstClr val="black"/>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Deliver Additional Roles Reimbursement Scheme (ARRS) recruitment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prstClr val="black"/>
                    </a:solidFill>
                    <a:effectLst/>
                    <a:uLnTx/>
                    <a:uFillTx/>
                    <a:latin typeface="Arial" panose="020B0604020202020204"/>
                    <a:ea typeface="+mn-ea"/>
                    <a:cs typeface="+mn-cs"/>
                  </a:rPr>
                  <a:t>Implement digital solutions to provide enhanced remote care to people.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900" b="0" i="0" u="none" strike="noStrike" kern="1200" cap="none" spc="0" normalizeH="0" baseline="0" noProof="0">
                  <a:ln>
                    <a:noFill/>
                  </a:ln>
                  <a:solidFill>
                    <a:prstClr val="black"/>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900" b="0" i="0" u="none" strike="noStrike" kern="1200" cap="none" spc="0" normalizeH="0" baseline="0" noProof="0">
                  <a:ln>
                    <a:noFill/>
                  </a:ln>
                  <a:solidFill>
                    <a:prstClr val="black"/>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Deliver recovery of dental activity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prstClr val="black"/>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prstClr val="black"/>
                    </a:solidFill>
                    <a:effectLst/>
                    <a:uLnTx/>
                    <a:uFillTx/>
                    <a:latin typeface="Arial" panose="020B0604020202020204"/>
                    <a:ea typeface="+mn-ea"/>
                    <a:cs typeface="+mn-cs"/>
                  </a:rPr>
                  <a:t>Implement Pharmacy, Optometry and Dental (POD) Delegation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1"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54" name="Flowchart: Connector 53">
              <a:extLst>
                <a:ext uri="{FF2B5EF4-FFF2-40B4-BE49-F238E27FC236}">
                  <a16:creationId xmlns:a16="http://schemas.microsoft.com/office/drawing/2014/main" id="{EBA24553-2C5E-5FA0-62D0-8FCDCA5BA3C5}"/>
                </a:ext>
              </a:extLst>
            </p:cNvPr>
            <p:cNvSpPr/>
            <p:nvPr/>
          </p:nvSpPr>
          <p:spPr>
            <a:xfrm>
              <a:off x="10039731" y="1680983"/>
              <a:ext cx="197026" cy="200527"/>
            </a:xfrm>
            <a:prstGeom prst="flowChartConnector">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6" name="Flowchart: Connector 55">
              <a:extLst>
                <a:ext uri="{FF2B5EF4-FFF2-40B4-BE49-F238E27FC236}">
                  <a16:creationId xmlns:a16="http://schemas.microsoft.com/office/drawing/2014/main" id="{EBA24553-2C5E-5FA0-62D0-8FCDCA5BA3C5}"/>
                </a:ext>
              </a:extLst>
            </p:cNvPr>
            <p:cNvSpPr/>
            <p:nvPr/>
          </p:nvSpPr>
          <p:spPr>
            <a:xfrm>
              <a:off x="9378719" y="2993331"/>
              <a:ext cx="197026" cy="200527"/>
            </a:xfrm>
            <a:prstGeom prst="flowChartConnector">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7" name="Flowchart: Connector 56">
              <a:extLst>
                <a:ext uri="{FF2B5EF4-FFF2-40B4-BE49-F238E27FC236}">
                  <a16:creationId xmlns:a16="http://schemas.microsoft.com/office/drawing/2014/main" id="{EBA24553-2C5E-5FA0-62D0-8FCDCA5BA3C5}"/>
                </a:ext>
              </a:extLst>
            </p:cNvPr>
            <p:cNvSpPr/>
            <p:nvPr/>
          </p:nvSpPr>
          <p:spPr>
            <a:xfrm>
              <a:off x="9376389" y="2470257"/>
              <a:ext cx="197026" cy="200527"/>
            </a:xfrm>
            <a:prstGeom prst="flowChartConnector">
              <a:avLst/>
            </a:prstGeom>
            <a:solidFill>
              <a:schemeClr val="bg1">
                <a:lumMod val="6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8" name="Flowchart: Connector 57">
              <a:extLst>
                <a:ext uri="{FF2B5EF4-FFF2-40B4-BE49-F238E27FC236}">
                  <a16:creationId xmlns:a16="http://schemas.microsoft.com/office/drawing/2014/main" id="{EBA24553-2C5E-5FA0-62D0-8FCDCA5BA3C5}"/>
                </a:ext>
              </a:extLst>
            </p:cNvPr>
            <p:cNvSpPr/>
            <p:nvPr/>
          </p:nvSpPr>
          <p:spPr>
            <a:xfrm>
              <a:off x="9940582" y="3672680"/>
              <a:ext cx="197026" cy="200527"/>
            </a:xfrm>
            <a:prstGeom prst="flowChartConnector">
              <a:avLst/>
            </a:prstGeom>
            <a:solidFill>
              <a:srgbClr val="0070C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grpSp>
        <p:nvGrpSpPr>
          <p:cNvPr id="6" name="Group 5">
            <a:extLst>
              <a:ext uri="{FF2B5EF4-FFF2-40B4-BE49-F238E27FC236}">
                <a16:creationId xmlns:a16="http://schemas.microsoft.com/office/drawing/2014/main" id="{5CF5648F-0488-81B2-DABD-B7769CA2022F}"/>
              </a:ext>
              <a:ext uri="{C183D7F6-B498-43B3-948B-1728B52AA6E4}">
                <adec:decorative xmlns:adec="http://schemas.microsoft.com/office/drawing/2017/decorative" val="1"/>
              </a:ext>
            </a:extLst>
          </p:cNvPr>
          <p:cNvGrpSpPr/>
          <p:nvPr/>
        </p:nvGrpSpPr>
        <p:grpSpPr>
          <a:xfrm>
            <a:off x="3520666" y="791999"/>
            <a:ext cx="1476001" cy="4413445"/>
            <a:chOff x="3266677" y="761952"/>
            <a:chExt cx="1476001" cy="4242048"/>
          </a:xfrm>
        </p:grpSpPr>
        <p:grpSp>
          <p:nvGrpSpPr>
            <p:cNvPr id="74" name="Group 73">
              <a:extLst>
                <a:ext uri="{FF2B5EF4-FFF2-40B4-BE49-F238E27FC236}">
                  <a16:creationId xmlns:a16="http://schemas.microsoft.com/office/drawing/2014/main" id="{4CFA1CC7-4530-3E89-7327-C4A81CDC8B4B}"/>
                </a:ext>
              </a:extLst>
            </p:cNvPr>
            <p:cNvGrpSpPr/>
            <p:nvPr/>
          </p:nvGrpSpPr>
          <p:grpSpPr>
            <a:xfrm>
              <a:off x="3266677" y="761952"/>
              <a:ext cx="1476001" cy="4242048"/>
              <a:chOff x="1198701" y="1543923"/>
              <a:chExt cx="1476001" cy="4013766"/>
            </a:xfrm>
          </p:grpSpPr>
          <p:sp>
            <p:nvSpPr>
              <p:cNvPr id="5" name="Rectangle 4">
                <a:hlinkClick r:id="rId9" action="ppaction://hlinksldjump"/>
              </p:cNvPr>
              <p:cNvSpPr/>
              <p:nvPr/>
            </p:nvSpPr>
            <p:spPr>
              <a:xfrm>
                <a:off x="1198701" y="1543923"/>
                <a:ext cx="1476000" cy="356766"/>
              </a:xfrm>
              <a:prstGeom prst="rect">
                <a:avLst/>
              </a:prstGeom>
              <a:solidFill>
                <a:srgbClr val="9A3269"/>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lstStyle/>
              <a:p>
                <a:pPr marL="0" marR="0" lvl="0" indent="0" algn="ctr" defTabSz="179388"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chemeClr val="bg1"/>
                    </a:solidFill>
                    <a:effectLst/>
                    <a:uLnTx/>
                    <a:uFillTx/>
                    <a:latin typeface="Arial" panose="020B0604020202020204"/>
                    <a:ea typeface="+mn-ea"/>
                    <a:cs typeface="+mn-cs"/>
                    <a:hlinkClick r:id="rId10" action="ppaction://hlinksldjump">
                      <a:extLst>
                        <a:ext uri="{A12FA001-AC4F-418D-AE19-62706E023703}">
                          <ahyp:hlinkClr xmlns:ahyp="http://schemas.microsoft.com/office/drawing/2018/hyperlinkcolor" val="tx"/>
                        </a:ext>
                      </a:extLst>
                    </a:hlinkClick>
                  </a:rPr>
                  <a:t>Improving Population Health</a:t>
                </a:r>
                <a:r>
                  <a:rPr kumimoji="0" lang="en-GB" sz="1000" b="1"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9" name="Rectangle 8"/>
              <p:cNvSpPr/>
              <p:nvPr/>
            </p:nvSpPr>
            <p:spPr>
              <a:xfrm>
                <a:off x="1198702" y="1981106"/>
                <a:ext cx="1476000" cy="3576583"/>
              </a:xfrm>
              <a:prstGeom prst="rect">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1" i="0" u="none" strike="noStrike" kern="1200" cap="none" spc="0" normalizeH="0" baseline="0" noProof="0">
                  <a:ln>
                    <a:noFill/>
                  </a:ln>
                  <a:solidFill>
                    <a:srgbClr val="000000"/>
                  </a:solidFill>
                  <a:effectLst/>
                  <a:uLnTx/>
                  <a:uFillTx/>
                  <a:latin typeface="Calibri" panose="020F0502020204030204"/>
                  <a:ea typeface="+mn-ea"/>
                  <a:cs typeface="+mn-cs"/>
                </a:endParaRP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Systematic implementation of the Core20 approach</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Implement NHS Long Term Plan prevention programmes</a:t>
                </a: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85725" marR="0" lvl="0"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Utilise population health management       techniques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1"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sp>
          <p:nvSpPr>
            <p:cNvPr id="62" name="Flowchart: Connector 61">
              <a:extLst>
                <a:ext uri="{FF2B5EF4-FFF2-40B4-BE49-F238E27FC236}">
                  <a16:creationId xmlns:a16="http://schemas.microsoft.com/office/drawing/2014/main" id="{EBA24553-2C5E-5FA0-62D0-8FCDCA5BA3C5}"/>
                </a:ext>
              </a:extLst>
            </p:cNvPr>
            <p:cNvSpPr/>
            <p:nvPr/>
          </p:nvSpPr>
          <p:spPr>
            <a:xfrm>
              <a:off x="4301694" y="1689479"/>
              <a:ext cx="197026" cy="200527"/>
            </a:xfrm>
            <a:prstGeom prst="flowChartConnector">
              <a:avLst/>
            </a:prstGeom>
            <a:solidFill>
              <a:schemeClr val="bg1">
                <a:lumMod val="6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3" name="Flowchart: Connector 62">
              <a:extLst>
                <a:ext uri="{FF2B5EF4-FFF2-40B4-BE49-F238E27FC236}">
                  <a16:creationId xmlns:a16="http://schemas.microsoft.com/office/drawing/2014/main" id="{EBA24553-2C5E-5FA0-62D0-8FCDCA5BA3C5}"/>
                </a:ext>
              </a:extLst>
            </p:cNvPr>
            <p:cNvSpPr/>
            <p:nvPr/>
          </p:nvSpPr>
          <p:spPr>
            <a:xfrm>
              <a:off x="4103388" y="2341819"/>
              <a:ext cx="197026" cy="200527"/>
            </a:xfrm>
            <a:prstGeom prst="flowChartConnector">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4" name="Flowchart: Connector 63">
              <a:extLst>
                <a:ext uri="{FF2B5EF4-FFF2-40B4-BE49-F238E27FC236}">
                  <a16:creationId xmlns:a16="http://schemas.microsoft.com/office/drawing/2014/main" id="{EBA24553-2C5E-5FA0-62D0-8FCDCA5BA3C5}"/>
                </a:ext>
              </a:extLst>
            </p:cNvPr>
            <p:cNvSpPr/>
            <p:nvPr/>
          </p:nvSpPr>
          <p:spPr>
            <a:xfrm>
              <a:off x="3977632" y="3002037"/>
              <a:ext cx="197026" cy="200527"/>
            </a:xfrm>
            <a:prstGeom prst="flowChartConnector">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grpSp>
        <p:nvGrpSpPr>
          <p:cNvPr id="8" name="Group 7">
            <a:extLst>
              <a:ext uri="{FF2B5EF4-FFF2-40B4-BE49-F238E27FC236}">
                <a16:creationId xmlns:a16="http://schemas.microsoft.com/office/drawing/2014/main" id="{656DD473-A62C-A940-1AD9-9054E06952DA}"/>
              </a:ext>
              <a:ext uri="{C183D7F6-B498-43B3-948B-1728B52AA6E4}">
                <adec:decorative xmlns:adec="http://schemas.microsoft.com/office/drawing/2017/decorative" val="1"/>
              </a:ext>
            </a:extLst>
          </p:cNvPr>
          <p:cNvGrpSpPr/>
          <p:nvPr/>
        </p:nvGrpSpPr>
        <p:grpSpPr>
          <a:xfrm>
            <a:off x="220885" y="791999"/>
            <a:ext cx="1673488" cy="4400617"/>
            <a:chOff x="187525" y="746634"/>
            <a:chExt cx="1475999" cy="4252350"/>
          </a:xfrm>
        </p:grpSpPr>
        <p:grpSp>
          <p:nvGrpSpPr>
            <p:cNvPr id="72" name="Group 71">
              <a:extLst>
                <a:ext uri="{FF2B5EF4-FFF2-40B4-BE49-F238E27FC236}">
                  <a16:creationId xmlns:a16="http://schemas.microsoft.com/office/drawing/2014/main" id="{9CDDA97B-5962-B24B-78BD-B846C87F8836}"/>
                </a:ext>
              </a:extLst>
            </p:cNvPr>
            <p:cNvGrpSpPr/>
            <p:nvPr/>
          </p:nvGrpSpPr>
          <p:grpSpPr>
            <a:xfrm>
              <a:off x="187525" y="746634"/>
              <a:ext cx="1475999" cy="4252350"/>
              <a:chOff x="9585790" y="807271"/>
              <a:chExt cx="1476863" cy="2341485"/>
            </a:xfrm>
          </p:grpSpPr>
          <p:sp>
            <p:nvSpPr>
              <p:cNvPr id="27" name="Rectangle 26">
                <a:hlinkClick r:id="rId11" action="ppaction://hlinksldjump"/>
              </p:cNvPr>
              <p:cNvSpPr/>
              <p:nvPr/>
            </p:nvSpPr>
            <p:spPr>
              <a:xfrm>
                <a:off x="9585790" y="807271"/>
                <a:ext cx="1476863" cy="207282"/>
              </a:xfrm>
              <a:prstGeom prst="rect">
                <a:avLst/>
              </a:prstGeom>
              <a:solidFill>
                <a:srgbClr val="415563"/>
              </a:solidFill>
              <a:ln>
                <a:solidFill>
                  <a:srgbClr val="005EB8"/>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chemeClr val="bg1"/>
                    </a:solidFill>
                    <a:effectLst/>
                    <a:uLnTx/>
                    <a:uFillTx/>
                    <a:latin typeface="Arial" panose="020B0604020202020204"/>
                    <a:ea typeface="+mn-ea"/>
                    <a:cs typeface="+mn-cs"/>
                    <a:hlinkClick r:id="rId11" action="ppaction://hlinksldjump">
                      <a:extLst>
                        <a:ext uri="{A12FA001-AC4F-418D-AE19-62706E023703}">
                          <ahyp:hlinkClr xmlns:ahyp="http://schemas.microsoft.com/office/drawing/2018/hyperlinkcolor" val="tx"/>
                        </a:ext>
                      </a:extLst>
                    </a:hlinkClick>
                  </a:rPr>
                  <a:t>Children and Young People / Maternity</a:t>
                </a:r>
                <a:endParaRPr kumimoji="0" lang="en-GB" sz="1000" b="1" i="0" u="none" strike="noStrike" kern="1200" cap="none" spc="0" normalizeH="0" baseline="0" noProof="0">
                  <a:ln>
                    <a:noFill/>
                  </a:ln>
                  <a:solidFill>
                    <a:schemeClr val="bg1"/>
                  </a:solidFill>
                  <a:effectLst/>
                  <a:uLnTx/>
                  <a:uFillTx/>
                  <a:latin typeface="Arial" panose="020B0604020202020204"/>
                  <a:ea typeface="+mn-ea"/>
                  <a:cs typeface="+mn-cs"/>
                </a:endParaRPr>
              </a:p>
            </p:txBody>
          </p:sp>
          <p:sp>
            <p:nvSpPr>
              <p:cNvPr id="41" name="Rectangle 40"/>
              <p:cNvSpPr/>
              <p:nvPr/>
            </p:nvSpPr>
            <p:spPr>
              <a:xfrm>
                <a:off x="9585790" y="1067362"/>
                <a:ext cx="1476863" cy="2081394"/>
              </a:xfrm>
              <a:prstGeom prst="rect">
                <a:avLst/>
              </a:prstGeom>
              <a:solidFill>
                <a:schemeClr val="bg1"/>
              </a:solidFill>
              <a:ln>
                <a:solidFill>
                  <a:srgbClr val="005EB8"/>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1" i="0" u="none" strike="noStrike" kern="1200" cap="none" spc="0" normalizeH="0" baseline="0" noProof="0">
                  <a:ln>
                    <a:noFill/>
                  </a:ln>
                  <a:solidFill>
                    <a:srgbClr val="000000"/>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Design and Implement Long Term Conditions Programme:</a:t>
                </a:r>
              </a:p>
              <a:p>
                <a:pPr marL="2682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 Asthma</a:t>
                </a:r>
              </a:p>
              <a:p>
                <a:pPr marL="2682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268288" marR="0" lvl="0" indent="-904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 Epilepsy and</a:t>
                </a:r>
              </a:p>
              <a:p>
                <a:pPr marL="268288" marR="0" lvl="0" indent="-90488"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     Diabetes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Implement Children with Complex Needs          Project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Implementation of the national delivery plan for maternity and neonatal care </a:t>
                </a:r>
                <a:endParaRPr kumimoji="0" lang="en-US" sz="9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sp>
          <p:nvSpPr>
            <p:cNvPr id="31" name="Flowchart: Connector 30">
              <a:extLst>
                <a:ext uri="{FF2B5EF4-FFF2-40B4-BE49-F238E27FC236}">
                  <a16:creationId xmlns:a16="http://schemas.microsoft.com/office/drawing/2014/main" id="{EBA24553-2C5E-5FA0-62D0-8FCDCA5BA3C5}"/>
                </a:ext>
              </a:extLst>
            </p:cNvPr>
            <p:cNvSpPr/>
            <p:nvPr/>
          </p:nvSpPr>
          <p:spPr>
            <a:xfrm>
              <a:off x="877073" y="1775759"/>
              <a:ext cx="197026" cy="200527"/>
            </a:xfrm>
            <a:prstGeom prst="flowChartConnector">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3" name="Flowchart: Connector 32">
              <a:extLst>
                <a:ext uri="{FF2B5EF4-FFF2-40B4-BE49-F238E27FC236}">
                  <a16:creationId xmlns:a16="http://schemas.microsoft.com/office/drawing/2014/main" id="{EBA24553-2C5E-5FA0-62D0-8FCDCA5BA3C5}"/>
                </a:ext>
              </a:extLst>
            </p:cNvPr>
            <p:cNvSpPr/>
            <p:nvPr/>
          </p:nvSpPr>
          <p:spPr>
            <a:xfrm>
              <a:off x="731301" y="2875444"/>
              <a:ext cx="197026" cy="200527"/>
            </a:xfrm>
            <a:prstGeom prst="flowChartConnector">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6" name="Flowchart: Connector 45">
              <a:extLst>
                <a:ext uri="{FF2B5EF4-FFF2-40B4-BE49-F238E27FC236}">
                  <a16:creationId xmlns:a16="http://schemas.microsoft.com/office/drawing/2014/main" id="{5A49BC13-2DFD-B2CB-4922-45310AFA6C8F}"/>
                </a:ext>
              </a:extLst>
            </p:cNvPr>
            <p:cNvSpPr/>
            <p:nvPr/>
          </p:nvSpPr>
          <p:spPr>
            <a:xfrm>
              <a:off x="969112" y="2204809"/>
              <a:ext cx="197026" cy="200527"/>
            </a:xfrm>
            <a:prstGeom prst="flowChartConnector">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5" name="Flowchart: Connector 64">
              <a:extLst>
                <a:ext uri="{FF2B5EF4-FFF2-40B4-BE49-F238E27FC236}">
                  <a16:creationId xmlns:a16="http://schemas.microsoft.com/office/drawing/2014/main" id="{5A49BC13-2DFD-B2CB-4922-45310AFA6C8F}"/>
                </a:ext>
              </a:extLst>
            </p:cNvPr>
            <p:cNvSpPr/>
            <p:nvPr/>
          </p:nvSpPr>
          <p:spPr>
            <a:xfrm>
              <a:off x="638729" y="3667122"/>
              <a:ext cx="197026" cy="200527"/>
            </a:xfrm>
            <a:prstGeom prst="flowChartConnector">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grpSp>
        <p:nvGrpSpPr>
          <p:cNvPr id="7" name="Group 6">
            <a:extLst>
              <a:ext uri="{FF2B5EF4-FFF2-40B4-BE49-F238E27FC236}">
                <a16:creationId xmlns:a16="http://schemas.microsoft.com/office/drawing/2014/main" id="{09FC89B7-D388-F803-CF42-09134DB1373B}"/>
              </a:ext>
              <a:ext uri="{C183D7F6-B498-43B3-948B-1728B52AA6E4}">
                <adec:decorative xmlns:adec="http://schemas.microsoft.com/office/drawing/2017/decorative" val="1"/>
              </a:ext>
            </a:extLst>
          </p:cNvPr>
          <p:cNvGrpSpPr/>
          <p:nvPr/>
        </p:nvGrpSpPr>
        <p:grpSpPr>
          <a:xfrm>
            <a:off x="1960451" y="792000"/>
            <a:ext cx="1481402" cy="4413444"/>
            <a:chOff x="1698527" y="758481"/>
            <a:chExt cx="1481402" cy="4245519"/>
          </a:xfrm>
        </p:grpSpPr>
        <p:grpSp>
          <p:nvGrpSpPr>
            <p:cNvPr id="99" name="Group 98">
              <a:extLst>
                <a:ext uri="{FF2B5EF4-FFF2-40B4-BE49-F238E27FC236}">
                  <a16:creationId xmlns:a16="http://schemas.microsoft.com/office/drawing/2014/main" id="{228D4B17-F2E6-CDAD-0CFD-F217FA8AC32A}"/>
                </a:ext>
              </a:extLst>
            </p:cNvPr>
            <p:cNvGrpSpPr/>
            <p:nvPr/>
          </p:nvGrpSpPr>
          <p:grpSpPr>
            <a:xfrm>
              <a:off x="1698527" y="758481"/>
              <a:ext cx="1481402" cy="4245519"/>
              <a:chOff x="1536118" y="784636"/>
              <a:chExt cx="1504947" cy="5342137"/>
            </a:xfrm>
          </p:grpSpPr>
          <p:sp>
            <p:nvSpPr>
              <p:cNvPr id="22" name="Rectangle 21">
                <a:hlinkClick r:id="rId12" action="ppaction://hlinksldjump"/>
              </p:cNvPr>
              <p:cNvSpPr/>
              <p:nvPr/>
            </p:nvSpPr>
            <p:spPr>
              <a:xfrm>
                <a:off x="1541606" y="784636"/>
                <a:ext cx="1499459" cy="46196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chemeClr val="bg1"/>
                    </a:solidFill>
                    <a:effectLst/>
                    <a:uLnTx/>
                    <a:uFillTx/>
                    <a:latin typeface="Arial" panose="020B0604020202020204"/>
                    <a:ea typeface="+mn-ea"/>
                    <a:cs typeface="+mn-cs"/>
                    <a:hlinkClick r:id="rId13" action="ppaction://hlinksldjump">
                      <a:extLst>
                        <a:ext uri="{A12FA001-AC4F-418D-AE19-62706E023703}">
                          <ahyp:hlinkClr xmlns:ahyp="http://schemas.microsoft.com/office/drawing/2018/hyperlinkcolor" val="tx"/>
                        </a:ext>
                      </a:extLst>
                    </a:hlinkClick>
                  </a:rPr>
                  <a:t>Planned Care, Diagnostics &amp; Cancer</a:t>
                </a:r>
                <a:endParaRPr kumimoji="0" lang="en-GB" sz="1000" b="1" i="0" u="none" strike="noStrike" kern="1200" cap="none" spc="0" normalizeH="0" baseline="0" noProof="0">
                  <a:ln>
                    <a:noFill/>
                  </a:ln>
                  <a:solidFill>
                    <a:schemeClr val="bg1"/>
                  </a:solidFill>
                  <a:effectLst/>
                  <a:uLnTx/>
                  <a:uFillTx/>
                  <a:latin typeface="Arial" panose="020B0604020202020204"/>
                  <a:ea typeface="+mn-ea"/>
                  <a:cs typeface="+mn-cs"/>
                </a:endParaRPr>
              </a:p>
            </p:txBody>
          </p:sp>
          <p:sp>
            <p:nvSpPr>
              <p:cNvPr id="36" name="Rectangle 35"/>
              <p:cNvSpPr/>
              <p:nvPr/>
            </p:nvSpPr>
            <p:spPr>
              <a:xfrm>
                <a:off x="1536118" y="1370399"/>
                <a:ext cx="1499459" cy="475637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1" i="0" u="none" strike="noStrike" kern="1200" cap="none" spc="0" normalizeH="0" baseline="0" noProof="0">
                  <a:ln>
                    <a:noFill/>
                  </a:ln>
                  <a:solidFill>
                    <a:srgbClr val="000000"/>
                  </a:solidFill>
                  <a:effectLst/>
                  <a:uLnTx/>
                  <a:uFillTx/>
                  <a:latin typeface="Calibri" panose="020F0502020204030204"/>
                  <a:ea typeface="+mn-ea"/>
                  <a:cs typeface="Calibri"/>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rPr>
                  <a:t>Ongoing implementation of Patient Initiative Follow Up (PIFU)</a:t>
                </a: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rPr>
                  <a:t>Trajectory for eliminating 65 week waits delivered</a:t>
                </a: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rPr>
                  <a:t>Meeting 85% day case /theatre utilisation </a:t>
                </a: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rPr>
                  <a:t>Introduce Community Diagnostic HUBs</a:t>
                </a: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endParaRPr>
              </a:p>
              <a:p>
                <a:pPr marL="87313" marR="0" lvl="0" indent="-87313" algn="l" defTabSz="914400" rtl="0" eaLnBrk="1" fontAlgn="auto" latinLnBrk="0" hangingPunct="1">
                  <a:lnSpc>
                    <a:spcPct val="100000"/>
                  </a:lnSpc>
                  <a:spcBef>
                    <a:spcPts val="0"/>
                  </a:spcBef>
                  <a:spcAft>
                    <a:spcPts val="0"/>
                  </a:spcAft>
                  <a:buClr>
                    <a:srgbClr val="005EB8"/>
                  </a:buClr>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rPr>
                  <a:t>Optimal use of lower GI 2 week pathway</a:t>
                </a:r>
                <a:endParaRPr kumimoji="0" lang="en-GB" sz="900" b="0" i="0" u="none" strike="noStrike" kern="1200" cap="none" spc="0" normalizeH="0" baseline="0" noProof="0">
                  <a:ln>
                    <a:noFill/>
                  </a:ln>
                  <a:solidFill>
                    <a:srgbClr val="FF0000"/>
                  </a:solidFill>
                  <a:effectLst/>
                  <a:uLnTx/>
                  <a:uFillTx/>
                  <a:latin typeface="Arial" panose="020B0604020202020204"/>
                  <a:ea typeface="+mn-ea"/>
                  <a:cs typeface="Calibri"/>
                </a:endParaRPr>
              </a:p>
            </p:txBody>
          </p:sp>
        </p:grpSp>
        <p:sp>
          <p:nvSpPr>
            <p:cNvPr id="59" name="Flowchart: Connector 58">
              <a:extLst>
                <a:ext uri="{FF2B5EF4-FFF2-40B4-BE49-F238E27FC236}">
                  <a16:creationId xmlns:a16="http://schemas.microsoft.com/office/drawing/2014/main" id="{27319973-D615-9F07-7106-B0B384B453C0}"/>
                </a:ext>
              </a:extLst>
            </p:cNvPr>
            <p:cNvSpPr/>
            <p:nvPr/>
          </p:nvSpPr>
          <p:spPr>
            <a:xfrm>
              <a:off x="2711796" y="2460694"/>
              <a:ext cx="197026" cy="200527"/>
            </a:xfrm>
            <a:prstGeom prst="flowChartConnector">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0" name="Flowchart: Connector 59">
              <a:extLst>
                <a:ext uri="{FF2B5EF4-FFF2-40B4-BE49-F238E27FC236}">
                  <a16:creationId xmlns:a16="http://schemas.microsoft.com/office/drawing/2014/main" id="{27319973-D615-9F07-7106-B0B384B453C0}"/>
                </a:ext>
              </a:extLst>
            </p:cNvPr>
            <p:cNvSpPr/>
            <p:nvPr/>
          </p:nvSpPr>
          <p:spPr>
            <a:xfrm>
              <a:off x="2844000" y="2996412"/>
              <a:ext cx="197026" cy="200527"/>
            </a:xfrm>
            <a:prstGeom prst="flowChartConnector">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1" name="Flowchart: Connector 60">
              <a:extLst>
                <a:ext uri="{FF2B5EF4-FFF2-40B4-BE49-F238E27FC236}">
                  <a16:creationId xmlns:a16="http://schemas.microsoft.com/office/drawing/2014/main" id="{EBA24553-2C5E-5FA0-62D0-8FCDCA5BA3C5}"/>
                </a:ext>
              </a:extLst>
            </p:cNvPr>
            <p:cNvSpPr/>
            <p:nvPr/>
          </p:nvSpPr>
          <p:spPr>
            <a:xfrm>
              <a:off x="2844000" y="3536413"/>
              <a:ext cx="197026" cy="200527"/>
            </a:xfrm>
            <a:prstGeom prst="flowChartConnector">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6" name="Flowchart: Connector 65">
              <a:extLst>
                <a:ext uri="{FF2B5EF4-FFF2-40B4-BE49-F238E27FC236}">
                  <a16:creationId xmlns:a16="http://schemas.microsoft.com/office/drawing/2014/main" id="{EBA24553-2C5E-5FA0-62D0-8FCDCA5BA3C5}"/>
                </a:ext>
              </a:extLst>
            </p:cNvPr>
            <p:cNvSpPr/>
            <p:nvPr/>
          </p:nvSpPr>
          <p:spPr>
            <a:xfrm>
              <a:off x="2755864" y="4067073"/>
              <a:ext cx="197026" cy="200527"/>
            </a:xfrm>
            <a:prstGeom prst="flowChartConnector">
              <a:avLst/>
            </a:prstGeom>
            <a:solidFill>
              <a:schemeClr val="bg1">
                <a:lumMod val="6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7" name="Flowchart: Connector 66">
              <a:extLst>
                <a:ext uri="{FF2B5EF4-FFF2-40B4-BE49-F238E27FC236}">
                  <a16:creationId xmlns:a16="http://schemas.microsoft.com/office/drawing/2014/main" id="{EBA24553-2C5E-5FA0-62D0-8FCDCA5BA3C5}"/>
                </a:ext>
              </a:extLst>
            </p:cNvPr>
            <p:cNvSpPr/>
            <p:nvPr/>
          </p:nvSpPr>
          <p:spPr>
            <a:xfrm>
              <a:off x="2458406" y="1822034"/>
              <a:ext cx="197026" cy="200527"/>
            </a:xfrm>
            <a:prstGeom prst="flowChartConnector">
              <a:avLst/>
            </a:prstGeom>
            <a:solidFill>
              <a:schemeClr val="bg1">
                <a:lumMod val="65000"/>
              </a:schemeClr>
            </a:solidFill>
          </p:spPr>
          <p:style>
            <a:lnRef idx="2">
              <a:schemeClr val="accent6">
                <a:shade val="50000"/>
              </a:schemeClr>
            </a:lnRef>
            <a:fillRef idx="1">
              <a:schemeClr val="accent6"/>
            </a:fillRef>
            <a:effectRef idx="0">
              <a:schemeClr val="accent6"/>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grpSp>
        <p:nvGrpSpPr>
          <p:cNvPr id="13" name="Group 12">
            <a:extLst>
              <a:ext uri="{FF2B5EF4-FFF2-40B4-BE49-F238E27FC236}">
                <a16:creationId xmlns:a16="http://schemas.microsoft.com/office/drawing/2014/main" id="{50E3BD8C-E64D-A9E9-898A-B7C83299A2FD}"/>
              </a:ext>
              <a:ext uri="{C183D7F6-B498-43B3-948B-1728B52AA6E4}">
                <adec:decorative xmlns:adec="http://schemas.microsoft.com/office/drawing/2017/decorative" val="1"/>
              </a:ext>
            </a:extLst>
          </p:cNvPr>
          <p:cNvGrpSpPr/>
          <p:nvPr/>
        </p:nvGrpSpPr>
        <p:grpSpPr>
          <a:xfrm>
            <a:off x="10220030" y="792000"/>
            <a:ext cx="1699613" cy="4413444"/>
            <a:chOff x="10510984" y="751650"/>
            <a:chExt cx="1513016" cy="4252350"/>
          </a:xfrm>
        </p:grpSpPr>
        <p:grpSp>
          <p:nvGrpSpPr>
            <p:cNvPr id="71" name="Group 70">
              <a:extLst>
                <a:ext uri="{FF2B5EF4-FFF2-40B4-BE49-F238E27FC236}">
                  <a16:creationId xmlns:a16="http://schemas.microsoft.com/office/drawing/2014/main" id="{07BC77CF-D8F9-5A9D-0953-18259F4E2BE2}"/>
                </a:ext>
              </a:extLst>
            </p:cNvPr>
            <p:cNvGrpSpPr/>
            <p:nvPr/>
          </p:nvGrpSpPr>
          <p:grpSpPr>
            <a:xfrm>
              <a:off x="10510984" y="751650"/>
              <a:ext cx="1513016" cy="4252350"/>
              <a:chOff x="7270957" y="743779"/>
              <a:chExt cx="1513016" cy="4252350"/>
            </a:xfrm>
          </p:grpSpPr>
          <p:sp>
            <p:nvSpPr>
              <p:cNvPr id="25" name="Rectangle 24">
                <a:hlinkClick r:id="rId14" action="ppaction://hlinksldjump"/>
              </p:cNvPr>
              <p:cNvSpPr/>
              <p:nvPr/>
            </p:nvSpPr>
            <p:spPr>
              <a:xfrm>
                <a:off x="7270957" y="743779"/>
                <a:ext cx="1512000" cy="359207"/>
              </a:xfrm>
              <a:prstGeom prst="rect">
                <a:avLst/>
              </a:prstGeom>
              <a:solidFill>
                <a:srgbClr val="ED8B00"/>
              </a:solidFill>
              <a:ln>
                <a:solidFill>
                  <a:srgbClr val="ED8B00"/>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chemeClr val="tx1"/>
                    </a:solidFill>
                    <a:effectLst/>
                    <a:uLnTx/>
                    <a:uFillTx/>
                    <a:latin typeface="Arial" panose="020B0604020202020204"/>
                    <a:ea typeface="+mn-ea"/>
                    <a:cs typeface="+mn-cs"/>
                    <a:hlinkClick r:id="rId15" action="ppaction://hlinksldjump">
                      <a:extLst>
                        <a:ext uri="{A12FA001-AC4F-418D-AE19-62706E023703}">
                          <ahyp:hlinkClr xmlns:ahyp="http://schemas.microsoft.com/office/drawing/2018/hyperlinkcolor" val="tx"/>
                        </a:ext>
                      </a:extLst>
                    </a:hlinkClick>
                  </a:rPr>
                  <a:t>End of Life, LTCS and Frailty</a:t>
                </a:r>
                <a:r>
                  <a:rPr kumimoji="0" lang="en-GB" sz="1000" b="1" i="0" u="none" strike="noStrike" kern="1200" cap="none" spc="0" normalizeH="0" baseline="0" noProof="0">
                    <a:ln>
                      <a:noFill/>
                    </a:ln>
                    <a:solidFill>
                      <a:schemeClr val="tx1"/>
                    </a:solidFill>
                    <a:effectLst/>
                    <a:uLnTx/>
                    <a:uFillTx/>
                    <a:latin typeface="Calibri" panose="020F0502020204030204"/>
                    <a:ea typeface="+mn-ea"/>
                    <a:cs typeface="+mn-cs"/>
                  </a:rPr>
                  <a:t>	</a:t>
                </a:r>
              </a:p>
            </p:txBody>
          </p:sp>
          <p:sp>
            <p:nvSpPr>
              <p:cNvPr id="39" name="Rectangle 38"/>
              <p:cNvSpPr/>
              <p:nvPr/>
            </p:nvSpPr>
            <p:spPr>
              <a:xfrm>
                <a:off x="7271973" y="1216129"/>
                <a:ext cx="1512000" cy="3780000"/>
              </a:xfrm>
              <a:prstGeom prst="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0" lang="en-GB" sz="900" b="1" i="0" u="none" strike="noStrike" kern="1200" cap="none" spc="0" normalizeH="0" baseline="0" noProof="0">
                  <a:ln>
                    <a:noFill/>
                  </a:ln>
                  <a:solidFill>
                    <a:srgbClr val="000000"/>
                  </a:solidFill>
                  <a:effectLst/>
                  <a:uLnTx/>
                  <a:uFillTx/>
                  <a:latin typeface="Calibri" panose="020F0502020204030204"/>
                  <a:ea typeface="+mn-ea"/>
                  <a:cs typeface="+mn-cs"/>
                </a:endParaRP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The creation of a Palliative End of Life Care (PEoLC) strategy</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000000"/>
                    </a:solidFill>
                    <a:effectLst/>
                    <a:uLnTx/>
                    <a:uFillTx/>
                    <a:latin typeface="Arial" panose="020B0604020202020204"/>
                    <a:ea typeface="+mn-ea"/>
                    <a:cs typeface="+mn-cs"/>
                  </a:rPr>
                  <a:t>Identification of Patients in the last 12 months of life recorded on Palliative Care Registers in Primary Care</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0" lang="en-US"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0" lang="en-US"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The creation of a Long Term Conditions (LTC) strategy  </a:t>
                </a: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Calibri"/>
                </a:endParaRPr>
              </a:p>
              <a:p>
                <a:pPr marL="0" marR="0" lvl="0" indent="0" algn="l" defTabSz="914400" rtl="0" eaLnBrk="1" fontAlgn="ctr"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 </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000000"/>
                    </a:solidFill>
                    <a:effectLst/>
                    <a:uLnTx/>
                    <a:uFillTx/>
                    <a:latin typeface="Arial" panose="020B0604020202020204"/>
                    <a:ea typeface="+mn-ea"/>
                    <a:cs typeface="+mn-cs"/>
                  </a:rPr>
                  <a:t>Transformation programme around Cardiovascular (CVD), Respiratory </a:t>
                </a:r>
              </a:p>
              <a:p>
                <a:pPr marL="0" marR="0" lvl="0" indent="0" algn="l"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Arial" panose="020B0604020202020204"/>
                    <a:ea typeface="+mn-ea"/>
                    <a:cs typeface="+mn-cs"/>
                  </a:rPr>
                  <a:t>       and Diabetes</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a:ln>
                    <a:noFill/>
                  </a:ln>
                  <a:solidFill>
                    <a:srgbClr val="000000"/>
                  </a:solidFill>
                  <a:effectLst/>
                  <a:uLnTx/>
                  <a:uFillTx/>
                  <a:latin typeface="Arial" panose="020B0604020202020204"/>
                  <a:ea typeface="+mn-ea"/>
                  <a:cs typeface="+mn-cs"/>
                </a:endParaRP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a:ln>
                      <a:noFill/>
                    </a:ln>
                    <a:solidFill>
                      <a:srgbClr val="000000"/>
                    </a:solidFill>
                    <a:effectLst/>
                    <a:uLnTx/>
                    <a:uFillTx/>
                    <a:latin typeface="Arial" panose="020B0604020202020204"/>
                    <a:ea typeface="+mn-ea"/>
                    <a:cs typeface="+mn-cs"/>
                  </a:rPr>
                  <a:t>Delivery of the frailty strategy</a:t>
                </a:r>
              </a:p>
            </p:txBody>
          </p:sp>
        </p:grpSp>
        <p:sp>
          <p:nvSpPr>
            <p:cNvPr id="84" name="Flowchart: Connector 83">
              <a:extLst>
                <a:ext uri="{FF2B5EF4-FFF2-40B4-BE49-F238E27FC236}">
                  <a16:creationId xmlns:a16="http://schemas.microsoft.com/office/drawing/2014/main" id="{27319973-D615-9F07-7106-B0B384B453C0}"/>
                </a:ext>
              </a:extLst>
            </p:cNvPr>
            <p:cNvSpPr/>
            <p:nvPr/>
          </p:nvSpPr>
          <p:spPr>
            <a:xfrm>
              <a:off x="11146711" y="3278747"/>
              <a:ext cx="197026" cy="200527"/>
            </a:xfrm>
            <a:prstGeom prst="flowChartConnector">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85" name="Flowchart: Connector 84">
              <a:extLst>
                <a:ext uri="{FF2B5EF4-FFF2-40B4-BE49-F238E27FC236}">
                  <a16:creationId xmlns:a16="http://schemas.microsoft.com/office/drawing/2014/main" id="{EBA24553-2C5E-5FA0-62D0-8FCDCA5BA3C5}"/>
                </a:ext>
              </a:extLst>
            </p:cNvPr>
            <p:cNvSpPr/>
            <p:nvPr/>
          </p:nvSpPr>
          <p:spPr>
            <a:xfrm>
              <a:off x="11563500" y="1718477"/>
              <a:ext cx="197026" cy="200527"/>
            </a:xfrm>
            <a:prstGeom prst="flowChartConnector">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4" name="Flowchart: Connector 33">
              <a:extLst>
                <a:ext uri="{FF2B5EF4-FFF2-40B4-BE49-F238E27FC236}">
                  <a16:creationId xmlns:a16="http://schemas.microsoft.com/office/drawing/2014/main" id="{27319973-D615-9F07-7106-B0B384B453C0}"/>
                </a:ext>
              </a:extLst>
            </p:cNvPr>
            <p:cNvSpPr/>
            <p:nvPr/>
          </p:nvSpPr>
          <p:spPr>
            <a:xfrm>
              <a:off x="11456343" y="3960585"/>
              <a:ext cx="197026" cy="200527"/>
            </a:xfrm>
            <a:prstGeom prst="flowChartConnector">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5" name="Flowchart: Connector 34">
              <a:extLst>
                <a:ext uri="{FF2B5EF4-FFF2-40B4-BE49-F238E27FC236}">
                  <a16:creationId xmlns:a16="http://schemas.microsoft.com/office/drawing/2014/main" id="{5A49BC13-2DFD-B2CB-4922-45310AFA6C8F}"/>
                </a:ext>
              </a:extLst>
            </p:cNvPr>
            <p:cNvSpPr/>
            <p:nvPr/>
          </p:nvSpPr>
          <p:spPr>
            <a:xfrm>
              <a:off x="11175456" y="4474441"/>
              <a:ext cx="197026" cy="200527"/>
            </a:xfrm>
            <a:prstGeom prst="flowChartConnector">
              <a:avLst/>
            </a:prstGeom>
            <a:solidFill>
              <a:srgbClr val="FFC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sp>
        <p:nvSpPr>
          <p:cNvPr id="15" name="Content Placeholder 8">
            <a:extLst>
              <a:ext uri="{FF2B5EF4-FFF2-40B4-BE49-F238E27FC236}">
                <a16:creationId xmlns:a16="http://schemas.microsoft.com/office/drawing/2014/main" id="{D2C0EBB5-BF01-5E39-DDC5-65CA350AF069}"/>
              </a:ext>
            </a:extLst>
          </p:cNvPr>
          <p:cNvSpPr txBox="1">
            <a:spLocks noGrp="1"/>
          </p:cNvSpPr>
          <p:nvPr>
            <p:ph type="title" idx="4294967295"/>
          </p:nvPr>
        </p:nvSpPr>
        <p:spPr>
          <a:xfrm>
            <a:off x="130167" y="14093"/>
            <a:ext cx="11931663" cy="400110"/>
          </a:xfrm>
          <a:prstGeom prst="rect">
            <a:avLst/>
          </a:prstGeom>
          <a:solidFill>
            <a:schemeClr val="bg1"/>
          </a:solid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a:defRPr lang="en-US"/>
            </a:defPPr>
            <a:lvl1pPr marL="171450" indent="-171450">
              <a:spcBef>
                <a:spcPts val="600"/>
              </a:spcBef>
              <a:buClr>
                <a:schemeClr val="accent1"/>
              </a:buClr>
              <a:buFont typeface="Arial" panose="020B0604020202020204" pitchFamily="34" charset="0"/>
              <a:buChar char="•"/>
              <a:defRPr sz="1300" b="0" i="0" u="none" strike="noStrike">
                <a:solidFill>
                  <a:srgbClr val="000000"/>
                </a:solidFill>
                <a:effectLst/>
                <a:latin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600"/>
              </a:spcBef>
              <a:spcAft>
                <a:spcPts val="0"/>
              </a:spcAft>
              <a:buClr>
                <a:srgbClr val="4472C4"/>
              </a:buClr>
              <a:buSzTx/>
              <a:buFont typeface="Arial" panose="020B0604020202020204" pitchFamily="34" charset="0"/>
              <a:buNone/>
              <a:tabLst/>
              <a:defRPr/>
            </a:pPr>
            <a:r>
              <a:rPr kumimoji="0" lang="en-GB" sz="2000" b="1" i="0" u="none" strike="noStrike" kern="1200" cap="none" spc="0" normalizeH="0" baseline="0" noProof="0">
                <a:ln>
                  <a:noFill/>
                </a:ln>
                <a:solidFill>
                  <a:srgbClr val="0070C0"/>
                </a:solidFill>
                <a:effectLst/>
                <a:uLnTx/>
                <a:uFillTx/>
                <a:latin typeface="+mj-lt"/>
                <a:ea typeface="+mn-ea"/>
                <a:cs typeface="Calibri" panose="020F0502020204030204" pitchFamily="34" charset="0"/>
              </a:rPr>
              <a:t>Overview of key underpinning deliverables</a:t>
            </a:r>
          </a:p>
        </p:txBody>
      </p:sp>
      <p:sp>
        <p:nvSpPr>
          <p:cNvPr id="19" name="Flowchart: Connector 18">
            <a:extLst>
              <a:ext uri="{FF2B5EF4-FFF2-40B4-BE49-F238E27FC236}">
                <a16:creationId xmlns:a16="http://schemas.microsoft.com/office/drawing/2014/main" id="{3E96E902-D4CB-D72D-387D-D51CACA745A1}"/>
              </a:ext>
              <a:ext uri="{C183D7F6-B498-43B3-948B-1728B52AA6E4}">
                <adec:decorative xmlns:adec="http://schemas.microsoft.com/office/drawing/2017/decorative" val="1"/>
              </a:ext>
            </a:extLst>
          </p:cNvPr>
          <p:cNvSpPr/>
          <p:nvPr/>
        </p:nvSpPr>
        <p:spPr>
          <a:xfrm>
            <a:off x="10811816" y="2709835"/>
            <a:ext cx="197026" cy="200527"/>
          </a:xfrm>
          <a:prstGeom prst="flowChartConnector">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76" name="Flowchart: Connector 75">
            <a:extLst>
              <a:ext uri="{FF2B5EF4-FFF2-40B4-BE49-F238E27FC236}">
                <a16:creationId xmlns:a16="http://schemas.microsoft.com/office/drawing/2014/main" id="{EBA24553-2C5E-5FA0-62D0-8FCDCA5BA3C5}"/>
              </a:ext>
              <a:ext uri="{C183D7F6-B498-43B3-948B-1728B52AA6E4}">
                <adec:decorative xmlns:adec="http://schemas.microsoft.com/office/drawing/2017/decorative" val="1"/>
              </a:ext>
            </a:extLst>
          </p:cNvPr>
          <p:cNvSpPr/>
          <p:nvPr/>
        </p:nvSpPr>
        <p:spPr>
          <a:xfrm>
            <a:off x="589609" y="6283758"/>
            <a:ext cx="205835" cy="200527"/>
          </a:xfrm>
          <a:prstGeom prst="flowChartConnector">
            <a:avLst/>
          </a:prstGeom>
          <a:solidFill>
            <a:schemeClr val="bg1">
              <a:lumMod val="6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3AA0EFBD-2ACC-4F96-9D3D-7F640456C397}"/>
              </a:ext>
            </a:extLst>
          </p:cNvPr>
          <p:cNvSpPr txBox="1"/>
          <p:nvPr/>
        </p:nvSpPr>
        <p:spPr>
          <a:xfrm>
            <a:off x="247188" y="478035"/>
            <a:ext cx="11671317" cy="261610"/>
          </a:xfrm>
          <a:prstGeom prst="rect">
            <a:avLst/>
          </a:prstGeom>
          <a:solidFill>
            <a:schemeClr val="tx2">
              <a:lumMod val="75000"/>
              <a:lumOff val="25000"/>
            </a:schemeClr>
          </a:solidFill>
        </p:spPr>
        <p:txBody>
          <a:bodyPr wrap="square" rtlCol="0">
            <a:spAutoFit/>
          </a:bodyPr>
          <a:lstStyle/>
          <a:p>
            <a:pPr algn="ctr"/>
            <a:r>
              <a:rPr lang="en-GB" sz="1100" b="1">
                <a:solidFill>
                  <a:schemeClr val="bg1"/>
                </a:solidFill>
              </a:rPr>
              <a:t>Ctrl and click on the portfolio heading box for further detail on programme delivery and performance.</a:t>
            </a:r>
          </a:p>
        </p:txBody>
      </p:sp>
    </p:spTree>
    <p:extLst>
      <p:ext uri="{BB962C8B-B14F-4D97-AF65-F5344CB8AC3E}">
        <p14:creationId xmlns:p14="http://schemas.microsoft.com/office/powerpoint/2010/main" val="1602006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53129BA2-7205-4420-A507-92F2B3421483}"/>
              </a:ext>
            </a:extLst>
          </p:cNvPr>
          <p:cNvSpPr>
            <a:spLocks noGrp="1"/>
          </p:cNvSpPr>
          <p:nvPr>
            <p:ph type="title" idx="4294967295"/>
          </p:nvPr>
        </p:nvSpPr>
        <p:spPr>
          <a:xfrm>
            <a:off x="360363" y="71438"/>
            <a:ext cx="11518900" cy="360362"/>
          </a:xfrm>
          <a:prstGeom prst="rect">
            <a:avLst/>
          </a:prstGeom>
          <a:noFill/>
          <a:ln>
            <a:noFill/>
            <a:prstDash/>
          </a:ln>
          <a:effectLst/>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0" marR="0" lvl="0" indent="0" algn="l" defTabSz="919163" rtl="0" eaLnBrk="1" fontAlgn="auto" latinLnBrk="0" hangingPunct="1">
              <a:lnSpc>
                <a:spcPct val="100000"/>
              </a:lnSpc>
              <a:spcBef>
                <a:spcPts val="0"/>
              </a:spcBef>
              <a:spcAft>
                <a:spcPts val="300"/>
              </a:spcAft>
              <a:buClr>
                <a:schemeClr val="accent2"/>
              </a:buClr>
              <a:buSzTx/>
              <a:buFont typeface="Arial" panose="020B0604020202020204" pitchFamily="34" charset="0"/>
              <a:buNone/>
              <a:tabLst>
                <a:tab pos="3497263" algn="l"/>
              </a:tabLst>
              <a:defRPr/>
            </a:pPr>
            <a:r>
              <a:rPr kumimoji="0" lang="en-GB" sz="2000" b="1" i="0" u="none" strike="noStrike" kern="1200" cap="none" spc="0" normalizeH="0" baseline="0" noProof="0">
                <a:ln>
                  <a:noFill/>
                </a:ln>
                <a:solidFill>
                  <a:srgbClr val="0070C0"/>
                </a:solidFill>
                <a:effectLst/>
                <a:uLnTx/>
                <a:uFillTx/>
                <a:latin typeface="Arial" panose="020B0604020202020204" pitchFamily="34" charset="0"/>
                <a:ea typeface="+mn-ea"/>
                <a:cs typeface="Arial" panose="020B0604020202020204" pitchFamily="34" charset="0"/>
              </a:rPr>
              <a:t>Exception reporting against our One Collective Aim</a:t>
            </a:r>
            <a:endParaRPr kumimoji="0" lang="en-GB" sz="2000" b="0" i="0" u="none" strike="noStrike" kern="1200" cap="none" spc="0" normalizeH="0" baseline="0" noProof="0">
              <a:ln>
                <a:noFill/>
              </a:ln>
              <a:solidFill>
                <a:srgbClr val="0070C0"/>
              </a:solidFill>
              <a:effectLst/>
              <a:uLnTx/>
              <a:uFillTx/>
              <a:latin typeface="Arial" panose="020B0604020202020204" pitchFamily="34" charset="0"/>
              <a:ea typeface="+mn-ea"/>
              <a:cs typeface="Arial" panose="020B0604020202020204" pitchFamily="34" charset="0"/>
            </a:endParaRPr>
          </a:p>
        </p:txBody>
      </p:sp>
      <p:graphicFrame>
        <p:nvGraphicFramePr>
          <p:cNvPr id="7" name="Table 6">
            <a:extLst>
              <a:ext uri="{FF2B5EF4-FFF2-40B4-BE49-F238E27FC236}">
                <a16:creationId xmlns:a16="http://schemas.microsoft.com/office/drawing/2014/main" id="{5765D2D6-CAB3-47DF-A26B-943B038C66FB}"/>
              </a:ext>
            </a:extLst>
          </p:cNvPr>
          <p:cNvGraphicFramePr>
            <a:graphicFrameLocks noGrp="1"/>
          </p:cNvGraphicFramePr>
          <p:nvPr>
            <p:extLst>
              <p:ext uri="{D42A27DB-BD31-4B8C-83A1-F6EECF244321}">
                <p14:modId xmlns:p14="http://schemas.microsoft.com/office/powerpoint/2010/main" val="1042251083"/>
              </p:ext>
            </p:extLst>
          </p:nvPr>
        </p:nvGraphicFramePr>
        <p:xfrm>
          <a:off x="457200" y="594020"/>
          <a:ext cx="11520000" cy="3092160"/>
        </p:xfrm>
        <a:graphic>
          <a:graphicData uri="http://schemas.openxmlformats.org/drawingml/2006/table">
            <a:tbl>
              <a:tblPr firstRow="1" bandRow="1">
                <a:tableStyleId>{5C22544A-7EE6-4342-B048-85BDC9FD1C3A}</a:tableStyleId>
              </a:tblPr>
              <a:tblGrid>
                <a:gridCol w="3064509">
                  <a:extLst>
                    <a:ext uri="{9D8B030D-6E8A-4147-A177-3AD203B41FA5}">
                      <a16:colId xmlns:a16="http://schemas.microsoft.com/office/drawing/2014/main" val="3289125185"/>
                    </a:ext>
                  </a:extLst>
                </a:gridCol>
                <a:gridCol w="8455491">
                  <a:extLst>
                    <a:ext uri="{9D8B030D-6E8A-4147-A177-3AD203B41FA5}">
                      <a16:colId xmlns:a16="http://schemas.microsoft.com/office/drawing/2014/main" val="1280899861"/>
                    </a:ext>
                  </a:extLst>
                </a:gridCol>
              </a:tblGrid>
              <a:tr h="276167">
                <a:tc>
                  <a:txBody>
                    <a:bodyPr/>
                    <a:lstStyle/>
                    <a:p>
                      <a:pPr marL="0" algn="l" defTabSz="914400" rtl="0" eaLnBrk="1" latinLnBrk="0" hangingPunct="1"/>
                      <a:r>
                        <a:rPr lang="en-GB" sz="1600" b="1" kern="1200">
                          <a:solidFill>
                            <a:schemeClr val="bg1"/>
                          </a:solidFill>
                          <a:latin typeface="+mn-lt"/>
                          <a:ea typeface="+mn-ea"/>
                          <a:cs typeface="Calibri" panose="020F0502020204030204" pitchFamily="34" charset="0"/>
                        </a:rPr>
                        <a:t>One Collective Aim</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a:t>Key markers for success this month, actions and points to note</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2457506"/>
                  </a:ext>
                </a:extLst>
              </a:tr>
              <a:tr h="1112796">
                <a:tc rowSpan="3">
                  <a:txBody>
                    <a:bodyPr/>
                    <a:lstStyle/>
                    <a:p>
                      <a:r>
                        <a:rPr lang="en-GB" sz="1400" b="1">
                          <a:solidFill>
                            <a:schemeClr val="accent1"/>
                          </a:solidFill>
                        </a:rPr>
                        <a:t>Reduce the number of Category 2 and 3 ambulance calls</a:t>
                      </a:r>
                    </a:p>
                    <a:p>
                      <a:endParaRPr lang="en-GB" sz="1100"/>
                    </a:p>
                    <a:p>
                      <a:endParaRPr lang="en-GB" sz="1100"/>
                    </a:p>
                    <a:p>
                      <a:r>
                        <a:rPr lang="en-GB" sz="1100" i="1"/>
                        <a:t>The data provided here are the incidents derived from calls to West Midlands Ambulance Service </a:t>
                      </a:r>
                      <a:r>
                        <a:rPr lang="en-GB" sz="1100" i="1">
                          <a:solidFill>
                            <a:schemeClr val="tx1"/>
                          </a:solidFill>
                        </a:rPr>
                        <a:t>(WMAS) </a:t>
                      </a:r>
                      <a:r>
                        <a:rPr lang="en-GB" sz="1100" i="1"/>
                        <a:t>for our ICB only.</a:t>
                      </a:r>
                    </a:p>
                    <a:p>
                      <a:endParaRPr lang="en-GB" sz="1100" i="1"/>
                    </a:p>
                    <a:p>
                      <a:r>
                        <a:rPr lang="en-GB" sz="1100" i="1"/>
                        <a:t>Charts run from April 2022. Not all July 2023 data was available at the time of publication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1450" indent="-171450">
                        <a:lnSpc>
                          <a:spcPct val="100000"/>
                        </a:lnSpc>
                        <a:spcBef>
                          <a:spcPts val="0"/>
                        </a:spcBef>
                        <a:spcAft>
                          <a:spcPts val="0"/>
                        </a:spcAft>
                        <a:buClr>
                          <a:schemeClr val="accent1"/>
                        </a:buClr>
                        <a:buFont typeface="Arial" panose="020B0604020202020204" pitchFamily="34" charset="0"/>
                        <a:buChar char="•"/>
                      </a:pPr>
                      <a:r>
                        <a:rPr lang="en-GB" sz="1200" b="0" i="0" kern="1200">
                          <a:solidFill>
                            <a:schemeClr val="dk1"/>
                          </a:solidFill>
                          <a:effectLst/>
                          <a:latin typeface="+mn-lt"/>
                          <a:ea typeface="+mn-ea"/>
                          <a:cs typeface="+mn-cs"/>
                        </a:rPr>
                        <a:t>Category 2 calls show an </a:t>
                      </a:r>
                      <a:r>
                        <a:rPr lang="en-GB" sz="1200" b="0" i="0" kern="1200">
                          <a:solidFill>
                            <a:schemeClr val="accent1"/>
                          </a:solidFill>
                          <a:effectLst/>
                          <a:latin typeface="+mn-lt"/>
                          <a:ea typeface="+mn-ea"/>
                          <a:cs typeface="+mn-cs"/>
                        </a:rPr>
                        <a:t>8% increase </a:t>
                      </a:r>
                      <a:r>
                        <a:rPr lang="en-GB" sz="1200" b="0" i="0" kern="1200">
                          <a:solidFill>
                            <a:schemeClr val="dk1"/>
                          </a:solidFill>
                          <a:effectLst/>
                          <a:latin typeface="+mn-lt"/>
                          <a:ea typeface="+mn-ea"/>
                          <a:cs typeface="+mn-cs"/>
                        </a:rPr>
                        <a:t>on the previous month </a:t>
                      </a:r>
                      <a:r>
                        <a:rPr lang="en-GB" sz="1200" b="0" i="0" kern="1200">
                          <a:solidFill>
                            <a:schemeClr val="tx1"/>
                          </a:solidFill>
                          <a:effectLst/>
                          <a:latin typeface="+mn-lt"/>
                          <a:ea typeface="+mn-ea"/>
                          <a:cs typeface="+mn-cs"/>
                        </a:rPr>
                        <a:t>whilst Category 3 calls are not only up on the previous month but are also </a:t>
                      </a:r>
                      <a:r>
                        <a:rPr lang="en-GB" sz="1200" b="0" i="0" kern="1200">
                          <a:solidFill>
                            <a:schemeClr val="accent1"/>
                          </a:solidFill>
                          <a:effectLst/>
                          <a:latin typeface="+mn-lt"/>
                          <a:ea typeface="+mn-ea"/>
                          <a:cs typeface="+mn-cs"/>
                        </a:rPr>
                        <a:t>up by 18.5% on the same month last year</a:t>
                      </a:r>
                      <a:r>
                        <a:rPr lang="en-GB" sz="1200" b="0" i="0" kern="1200">
                          <a:solidFill>
                            <a:schemeClr val="tx1"/>
                          </a:solidFill>
                          <a:effectLst/>
                          <a:latin typeface="+mn-lt"/>
                          <a:ea typeface="+mn-ea"/>
                          <a:cs typeface="+mn-cs"/>
                        </a:rPr>
                        <a:t>, a contrasting position to the aim of reducing Category 3 calls.</a:t>
                      </a:r>
                    </a:p>
                    <a:p>
                      <a:pPr marL="171450" marR="0" lvl="0" indent="-171450"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r>
                        <a:rPr lang="en-GB" sz="1200" b="0" i="0" u="none" strike="noStrike" noProof="0">
                          <a:solidFill>
                            <a:schemeClr val="tx1"/>
                          </a:solidFill>
                          <a:latin typeface="+mn-lt"/>
                        </a:rPr>
                        <a:t>The majority of the increase within Category 2 calls are attributed to calls designated as Medical or Medical Minor.  Whilst breathing problems increased less than seen in previous years for the corresponding period, </a:t>
                      </a:r>
                      <a:r>
                        <a:rPr lang="en-GB" sz="1200" b="0" i="0" u="none" strike="noStrike" noProof="0">
                          <a:solidFill>
                            <a:schemeClr val="accent1"/>
                          </a:solidFill>
                          <a:latin typeface="+mn-lt"/>
                        </a:rPr>
                        <a:t>falls </a:t>
                      </a:r>
                      <a:r>
                        <a:rPr lang="en-GB" sz="1200" b="0" i="0" u="none" strike="noStrike" noProof="0">
                          <a:solidFill>
                            <a:schemeClr val="tx1"/>
                          </a:solidFill>
                          <a:latin typeface="+mn-lt"/>
                        </a:rPr>
                        <a:t>continues to be the largest proportion of Category 3 calls reported with 21% of the total number in July.</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9492000"/>
                  </a:ext>
                </a:extLst>
              </a:tr>
              <a:tr h="718638">
                <a:tc vMerge="1">
                  <a:txBody>
                    <a:bodyPr/>
                    <a:lstStyle/>
                    <a:p>
                      <a:endParaRPr lang="en-GB" sz="1200"/>
                    </a:p>
                  </a:txBody>
                  <a:tcPr>
                    <a:lnT w="12700" cap="flat" cmpd="sng" algn="ctr">
                      <a:solidFill>
                        <a:schemeClr val="tx1"/>
                      </a:solidFill>
                      <a:prstDash val="solid"/>
                      <a:round/>
                      <a:headEnd type="none" w="med" len="med"/>
                      <a:tailEnd type="none" w="med" len="med"/>
                    </a:lnT>
                  </a:tcPr>
                </a:tc>
                <a:tc>
                  <a:txBody>
                    <a:bodyPr/>
                    <a:lstStyle/>
                    <a:p>
                      <a:pPr marL="171450" indent="-171450">
                        <a:spcBef>
                          <a:spcPts val="0"/>
                        </a:spcBef>
                        <a:spcAft>
                          <a:spcPts val="0"/>
                        </a:spcAft>
                        <a:buClr>
                          <a:schemeClr val="accent1"/>
                        </a:buClr>
                        <a:buFont typeface="Arial" panose="020B0604020202020204" pitchFamily="34" charset="0"/>
                        <a:buChar char="•"/>
                      </a:pPr>
                      <a:r>
                        <a:rPr lang="en-GB" sz="1200">
                          <a:solidFill>
                            <a:schemeClr val="accent1"/>
                          </a:solidFill>
                        </a:rPr>
                        <a:t>Emergency Department (ED) Attendances </a:t>
                      </a:r>
                      <a:r>
                        <a:rPr lang="en-GB" sz="1200">
                          <a:solidFill>
                            <a:schemeClr val="tx1"/>
                          </a:solidFill>
                        </a:rPr>
                        <a:t>have fallen for the second consecutive month, and whilst there were fewer attendances in July than the corresponding month last year, it still recorded higher than the monthly average for 2022/23.</a:t>
                      </a:r>
                    </a:p>
                    <a:p>
                      <a:pPr marL="171450" indent="-171450">
                        <a:spcBef>
                          <a:spcPts val="0"/>
                        </a:spcBef>
                        <a:spcAft>
                          <a:spcPts val="0"/>
                        </a:spcAft>
                        <a:buClr>
                          <a:schemeClr val="accent1"/>
                        </a:buClr>
                        <a:buFont typeface="Arial" panose="020B0604020202020204" pitchFamily="34" charset="0"/>
                        <a:buChar char="•"/>
                      </a:pPr>
                      <a:r>
                        <a:rPr lang="en-GB" sz="1200">
                          <a:solidFill>
                            <a:schemeClr val="tx1"/>
                          </a:solidFill>
                        </a:rPr>
                        <a:t>The total </a:t>
                      </a:r>
                      <a:r>
                        <a:rPr lang="en-GB" sz="1200">
                          <a:solidFill>
                            <a:schemeClr val="accent1"/>
                          </a:solidFill>
                        </a:rPr>
                        <a:t>number of 111 calls </a:t>
                      </a:r>
                      <a:r>
                        <a:rPr lang="en-GB" sz="1200">
                          <a:solidFill>
                            <a:schemeClr val="tx1"/>
                          </a:solidFill>
                        </a:rPr>
                        <a:t>during July </a:t>
                      </a:r>
                      <a:r>
                        <a:rPr lang="en-GB" sz="1200">
                          <a:solidFill>
                            <a:schemeClr val="accent1"/>
                          </a:solidFill>
                        </a:rPr>
                        <a:t>2023 fell by 4.8% </a:t>
                      </a:r>
                      <a:r>
                        <a:rPr lang="en-GB" sz="1200">
                          <a:solidFill>
                            <a:schemeClr val="tx1"/>
                          </a:solidFill>
                        </a:rPr>
                        <a:t>when compared to the same period of 2022/23, the second month in a row of reduced volumes in comparison to last year.</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69690712"/>
                  </a:ext>
                </a:extLst>
              </a:tr>
              <a:tr h="556398">
                <a:tc vMerge="1">
                  <a:txBody>
                    <a:bodyPr/>
                    <a:lstStyle/>
                    <a:p>
                      <a:endParaRPr lang="en-GB" sz="1200" i="1"/>
                    </a:p>
                  </a:txBody>
                  <a:tcPr/>
                </a:tc>
                <a:tc>
                  <a:txBody>
                    <a:bodyPr/>
                    <a:lstStyle/>
                    <a:p>
                      <a:pPr marL="171450" indent="-171450">
                        <a:spcBef>
                          <a:spcPts val="0"/>
                        </a:spcBef>
                        <a:spcAft>
                          <a:spcPts val="0"/>
                        </a:spcAft>
                        <a:buClr>
                          <a:schemeClr val="accent1"/>
                        </a:buClr>
                        <a:buFont typeface="Arial" panose="020B0604020202020204" pitchFamily="34" charset="0"/>
                        <a:buChar char="•"/>
                      </a:pPr>
                      <a:r>
                        <a:rPr lang="en-GB" sz="1200">
                          <a:solidFill>
                            <a:schemeClr val="tx1"/>
                          </a:solidFill>
                        </a:rPr>
                        <a:t>University Hospitals of North Midlands (UHNM) through their work with WMAS have been moved into Tier 2 of the national support mechanism. </a:t>
                      </a:r>
                    </a:p>
                    <a:p>
                      <a:pPr marL="171450" indent="-171450">
                        <a:spcBef>
                          <a:spcPts val="0"/>
                        </a:spcBef>
                        <a:spcAft>
                          <a:spcPts val="0"/>
                        </a:spcAft>
                        <a:buClr>
                          <a:schemeClr val="accent1"/>
                        </a:buClr>
                        <a:buFont typeface="Arial" panose="020B0604020202020204" pitchFamily="34" charset="0"/>
                        <a:buChar char="•"/>
                      </a:pPr>
                      <a:r>
                        <a:rPr lang="en-GB" sz="1200">
                          <a:solidFill>
                            <a:schemeClr val="tx1"/>
                          </a:solidFill>
                        </a:rPr>
                        <a:t>Monitoring against contractually agreed trajectories continues with Category 2 Mean Response times falling below 30 minutes through the end of July 2023.</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7274415"/>
                  </a:ext>
                </a:extLst>
              </a:tr>
            </a:tbl>
          </a:graphicData>
        </a:graphic>
      </p:graphicFrame>
      <p:sp>
        <p:nvSpPr>
          <p:cNvPr id="5" name="Footer Placeholder 4">
            <a:extLst>
              <a:ext uri="{FF2B5EF4-FFF2-40B4-BE49-F238E27FC236}">
                <a16:creationId xmlns:a16="http://schemas.microsoft.com/office/drawing/2014/main" id="{98468DB1-05E3-4EFC-A8EC-D0C39F8CC719}"/>
              </a:ext>
            </a:extLst>
          </p:cNvPr>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0FCACF26-1E2F-4D02-B01C-D06623E88A90}"/>
              </a:ext>
            </a:extLst>
          </p:cNvPr>
          <p:cNvSpPr>
            <a:spLocks noGrp="1"/>
          </p:cNvSpPr>
          <p:nvPr>
            <p:ph type="sldNum" sz="quarter" idx="12"/>
          </p:nvPr>
        </p:nvSpPr>
        <p:spPr/>
        <p:txBody>
          <a:bodyPr/>
          <a:lstStyle/>
          <a:p>
            <a:fld id="{CD8E907E-315C-F745-8CA6-CE49E976B740}" type="slidenum">
              <a:rPr lang="en-US" smtClean="0">
                <a:latin typeface="Arial" panose="020B0604020202020204" pitchFamily="34" charset="0"/>
                <a:cs typeface="Arial" panose="020B0604020202020204" pitchFamily="34" charset="0"/>
              </a:rPr>
              <a:pPr/>
              <a:t>7</a:t>
            </a:fld>
            <a:endParaRPr lang="en-US">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3575A5A-8C3E-99A6-4E3A-C08A66E1A72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100331" y="3722180"/>
            <a:ext cx="4669045" cy="2628000"/>
          </a:xfrm>
          <a:prstGeom prst="rect">
            <a:avLst/>
          </a:prstGeom>
        </p:spPr>
      </p:pic>
      <p:pic>
        <p:nvPicPr>
          <p:cNvPr id="3" name="Picture 2">
            <a:extLst>
              <a:ext uri="{FF2B5EF4-FFF2-40B4-BE49-F238E27FC236}">
                <a16:creationId xmlns:a16="http://schemas.microsoft.com/office/drawing/2014/main" id="{55D32977-BB82-8E39-E960-2D11868E764F}"/>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473445" y="3722180"/>
            <a:ext cx="4565173" cy="2556000"/>
          </a:xfrm>
          <a:prstGeom prst="rect">
            <a:avLst/>
          </a:prstGeom>
        </p:spPr>
      </p:pic>
    </p:spTree>
    <p:extLst>
      <p:ext uri="{BB962C8B-B14F-4D97-AF65-F5344CB8AC3E}">
        <p14:creationId xmlns:p14="http://schemas.microsoft.com/office/powerpoint/2010/main" val="2096198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53129BA2-7205-4420-A507-92F2B3421483}"/>
              </a:ext>
            </a:extLst>
          </p:cNvPr>
          <p:cNvSpPr>
            <a:spLocks noGrp="1"/>
          </p:cNvSpPr>
          <p:nvPr>
            <p:ph type="title" idx="4294967295"/>
          </p:nvPr>
        </p:nvSpPr>
        <p:spPr>
          <a:xfrm>
            <a:off x="360363" y="36513"/>
            <a:ext cx="11518900" cy="358775"/>
          </a:xfrm>
          <a:prstGeom prst="rect">
            <a:avLst/>
          </a:prstGeom>
          <a:noFill/>
          <a:ln>
            <a:noFill/>
            <a:prstDash/>
          </a:ln>
          <a:effectLst/>
        </p:spPr>
        <p:txBody>
          <a:bodyPr rot="0" spcFirstLastPara="0" vertOverflow="overflow" horzOverflow="overflow" vert="horz" wrap="square" lIns="72000" tIns="36000" rIns="288000" bIns="0" numCol="1" spcCol="0" rtlCol="0" fromWordArt="0" anchor="t" anchorCtr="0" forceAA="0" compatLnSpc="1">
            <a:prstTxWarp prst="textNoShape">
              <a:avLst/>
            </a:prstTxWarp>
            <a:noAutofit/>
          </a:bodyPr>
          <a:lstStyle/>
          <a:p>
            <a:pPr marL="0" marR="0" lvl="0" indent="0" algn="l" defTabSz="919163" rtl="0" eaLnBrk="1" fontAlgn="auto" latinLnBrk="0" hangingPunct="1">
              <a:lnSpc>
                <a:spcPct val="100000"/>
              </a:lnSpc>
              <a:spcBef>
                <a:spcPts val="0"/>
              </a:spcBef>
              <a:spcAft>
                <a:spcPts val="300"/>
              </a:spcAft>
              <a:buClr>
                <a:schemeClr val="accent2"/>
              </a:buClr>
              <a:buSzTx/>
              <a:buFont typeface="Arial" panose="020B0604020202020204" pitchFamily="34" charset="0"/>
              <a:buNone/>
              <a:tabLst>
                <a:tab pos="3497263" algn="l"/>
              </a:tabLst>
              <a:defRPr/>
            </a:pPr>
            <a:r>
              <a:rPr kumimoji="0" lang="en-GB" sz="2000" b="1" i="0" u="none" strike="noStrike" kern="1200" cap="none" spc="0" normalizeH="0" baseline="0" noProof="0">
                <a:ln>
                  <a:noFill/>
                </a:ln>
                <a:solidFill>
                  <a:schemeClr val="accent1"/>
                </a:solidFill>
                <a:effectLst/>
                <a:uLnTx/>
                <a:uFillTx/>
                <a:latin typeface="Arial" panose="020B0604020202020204" pitchFamily="34" charset="0"/>
                <a:ea typeface="+mj-ea"/>
                <a:cs typeface="Arial" panose="020B0604020202020204" pitchFamily="34" charset="0"/>
              </a:rPr>
              <a:t>Exception reporting against our 4 system priorities (1)</a:t>
            </a:r>
          </a:p>
        </p:txBody>
      </p:sp>
      <p:sp>
        <p:nvSpPr>
          <p:cNvPr id="5" name="Footer Placeholder 4">
            <a:extLst>
              <a:ext uri="{FF2B5EF4-FFF2-40B4-BE49-F238E27FC236}">
                <a16:creationId xmlns:a16="http://schemas.microsoft.com/office/drawing/2014/main" id="{98468DB1-05E3-4EFC-A8EC-D0C39F8CC719}"/>
              </a:ext>
            </a:extLst>
          </p:cNvPr>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0FCACF26-1E2F-4D02-B01C-D06623E88A90}"/>
              </a:ext>
            </a:extLst>
          </p:cNvPr>
          <p:cNvSpPr>
            <a:spLocks noGrp="1"/>
          </p:cNvSpPr>
          <p:nvPr>
            <p:ph type="sldNum" sz="quarter" idx="12"/>
          </p:nvPr>
        </p:nvSpPr>
        <p:spPr/>
        <p:txBody>
          <a:bodyPr/>
          <a:lstStyle/>
          <a:p>
            <a:fld id="{CD8E907E-315C-F745-8CA6-CE49E976B740}" type="slidenum">
              <a:rPr lang="en-US" dirty="0" smtClean="0">
                <a:latin typeface="Arial" panose="020B0604020202020204" pitchFamily="34" charset="0"/>
                <a:cs typeface="Arial" panose="020B0604020202020204" pitchFamily="34" charset="0"/>
              </a:rPr>
              <a:pPr/>
              <a:t>8</a:t>
            </a:fld>
            <a:endParaRPr lang="en-US">
              <a:latin typeface="Arial" panose="020B0604020202020204" pitchFamily="34" charset="0"/>
              <a:cs typeface="Arial" panose="020B0604020202020204" pitchFamily="34" charset="0"/>
            </a:endParaRPr>
          </a:p>
        </p:txBody>
      </p:sp>
      <p:graphicFrame>
        <p:nvGraphicFramePr>
          <p:cNvPr id="6" name="Table 6">
            <a:extLst>
              <a:ext uri="{FF2B5EF4-FFF2-40B4-BE49-F238E27FC236}">
                <a16:creationId xmlns:a16="http://schemas.microsoft.com/office/drawing/2014/main" id="{3039517E-DF7F-F919-F06A-FCA25E3CF9B0}"/>
              </a:ext>
            </a:extLst>
          </p:cNvPr>
          <p:cNvGraphicFramePr>
            <a:graphicFrameLocks noGrp="1"/>
          </p:cNvGraphicFramePr>
          <p:nvPr>
            <p:extLst>
              <p:ext uri="{D42A27DB-BD31-4B8C-83A1-F6EECF244321}">
                <p14:modId xmlns:p14="http://schemas.microsoft.com/office/powerpoint/2010/main" val="1085932157"/>
              </p:ext>
            </p:extLst>
          </p:nvPr>
        </p:nvGraphicFramePr>
        <p:xfrm>
          <a:off x="454513" y="608473"/>
          <a:ext cx="11520000" cy="6129120"/>
        </p:xfrm>
        <a:graphic>
          <a:graphicData uri="http://schemas.openxmlformats.org/drawingml/2006/table">
            <a:tbl>
              <a:tblPr firstRow="1" bandRow="1">
                <a:tableStyleId>{5C22544A-7EE6-4342-B048-85BDC9FD1C3A}</a:tableStyleId>
              </a:tblPr>
              <a:tblGrid>
                <a:gridCol w="2036870">
                  <a:extLst>
                    <a:ext uri="{9D8B030D-6E8A-4147-A177-3AD203B41FA5}">
                      <a16:colId xmlns:a16="http://schemas.microsoft.com/office/drawing/2014/main" val="3289125185"/>
                    </a:ext>
                  </a:extLst>
                </a:gridCol>
                <a:gridCol w="9483130">
                  <a:extLst>
                    <a:ext uri="{9D8B030D-6E8A-4147-A177-3AD203B41FA5}">
                      <a16:colId xmlns:a16="http://schemas.microsoft.com/office/drawing/2014/main" val="1280899861"/>
                    </a:ext>
                  </a:extLst>
                </a:gridCol>
              </a:tblGrid>
              <a:tr h="210240">
                <a:tc>
                  <a:txBody>
                    <a:bodyPr/>
                    <a:lstStyle/>
                    <a:p>
                      <a:pPr marL="0" algn="l" defTabSz="914400" rtl="0" eaLnBrk="1" latinLnBrk="0" hangingPunct="1">
                        <a:lnSpc>
                          <a:spcPct val="100000"/>
                        </a:lnSpc>
                        <a:spcBef>
                          <a:spcPts val="0"/>
                        </a:spcBef>
                        <a:spcAft>
                          <a:spcPts val="0"/>
                        </a:spcAft>
                      </a:pPr>
                      <a:r>
                        <a:rPr lang="en-GB" sz="1600" b="1" kern="1200">
                          <a:solidFill>
                            <a:schemeClr val="bg1"/>
                          </a:solidFill>
                          <a:latin typeface="+mn-lt"/>
                          <a:ea typeface="+mn-ea"/>
                          <a:cs typeface="Calibri" panose="020F0502020204030204" pitchFamily="34" charset="0"/>
                        </a:rPr>
                        <a:t>System Priority</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Bef>
                          <a:spcPts val="0"/>
                        </a:spcBef>
                        <a:spcAft>
                          <a:spcPts val="0"/>
                        </a:spcAft>
                      </a:pPr>
                      <a:r>
                        <a:rPr lang="en-GB" sz="1400">
                          <a:latin typeface="Arial" panose="020B0604020202020204" pitchFamily="34" charset="0"/>
                          <a:cs typeface="Arial" panose="020B0604020202020204" pitchFamily="34" charset="0"/>
                        </a:rPr>
                        <a:t>Key points this month or actions and observations for the coming months</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2457506"/>
                  </a:ext>
                </a:extLst>
              </a:tr>
              <a:tr h="3440049">
                <a:tc>
                  <a:txBody>
                    <a:bodyPr/>
                    <a:lstStyle/>
                    <a:p>
                      <a:pPr>
                        <a:lnSpc>
                          <a:spcPct val="100000"/>
                        </a:lnSpc>
                        <a:spcBef>
                          <a:spcPts val="0"/>
                        </a:spcBef>
                        <a:spcAft>
                          <a:spcPts val="0"/>
                        </a:spcAft>
                      </a:pPr>
                      <a:r>
                        <a:rPr lang="en-GB" sz="1400" b="1">
                          <a:solidFill>
                            <a:schemeClr val="accent1"/>
                          </a:solidFill>
                          <a:latin typeface="+mn-lt"/>
                          <a:cs typeface="Arial" panose="020B0604020202020204" pitchFamily="34" charset="0"/>
                        </a:rPr>
                        <a:t>1. Urgent &amp; Emergency Care</a:t>
                      </a:r>
                    </a:p>
                    <a:p>
                      <a:pPr>
                        <a:lnSpc>
                          <a:spcPct val="100000"/>
                        </a:lnSpc>
                        <a:spcBef>
                          <a:spcPts val="0"/>
                        </a:spcBef>
                        <a:spcAft>
                          <a:spcPts val="0"/>
                        </a:spcAft>
                      </a:pPr>
                      <a:endParaRPr lang="en-GB" sz="1200">
                        <a:latin typeface="+mn-lt"/>
                        <a:cs typeface="Arial" panose="020B0604020202020204" pitchFamily="34" charset="0"/>
                      </a:endParaRPr>
                    </a:p>
                    <a:p>
                      <a:pPr>
                        <a:lnSpc>
                          <a:spcPct val="100000"/>
                        </a:lnSpc>
                        <a:spcBef>
                          <a:spcPts val="0"/>
                        </a:spcBef>
                        <a:spcAft>
                          <a:spcPts val="0"/>
                        </a:spcAft>
                      </a:pPr>
                      <a:r>
                        <a:rPr lang="en-GB" sz="1200" b="1" i="0" u="none" strike="noStrike">
                          <a:solidFill>
                            <a:schemeClr val="dk1"/>
                          </a:solidFill>
                          <a:effectLst/>
                          <a:latin typeface="+mn-lt"/>
                          <a:ea typeface="+mn-ea"/>
                          <a:cs typeface="Arial" panose="020B0604020202020204" pitchFamily="34" charset="0"/>
                        </a:rPr>
                        <a:t>Focus on prevention, hospital avoidance and appropriate and timely discharge</a:t>
                      </a:r>
                    </a:p>
                    <a:p>
                      <a:pPr>
                        <a:lnSpc>
                          <a:spcPct val="100000"/>
                        </a:lnSpc>
                        <a:spcBef>
                          <a:spcPts val="0"/>
                        </a:spcBef>
                        <a:spcAft>
                          <a:spcPts val="0"/>
                        </a:spcAft>
                      </a:pPr>
                      <a:endParaRPr lang="en-GB" sz="1200" b="1" i="0" u="none" strike="noStrike">
                        <a:solidFill>
                          <a:schemeClr val="dk1"/>
                        </a:solidFill>
                        <a:effectLst/>
                        <a:latin typeface="+mn-lt"/>
                        <a:ea typeface="+mn-ea"/>
                        <a:cs typeface="Arial" panose="020B0604020202020204" pitchFamily="34" charset="0"/>
                      </a:endParaRPr>
                    </a:p>
                    <a:p>
                      <a:pPr>
                        <a:lnSpc>
                          <a:spcPct val="100000"/>
                        </a:lnSpc>
                        <a:spcBef>
                          <a:spcPts val="0"/>
                        </a:spcBef>
                        <a:spcAft>
                          <a:spcPts val="0"/>
                        </a:spcAft>
                      </a:pPr>
                      <a:endParaRPr lang="en-GB" sz="1200">
                        <a:latin typeface="+mn-lt"/>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i="0" u="none" strike="noStrike">
                          <a:solidFill>
                            <a:schemeClr val="accent1"/>
                          </a:solidFill>
                          <a:effectLst/>
                          <a:latin typeface="+mn-lt"/>
                          <a:ea typeface="+mn-ea"/>
                          <a:cs typeface="Arial"/>
                        </a:rPr>
                        <a:t>4-hour performance </a:t>
                      </a:r>
                      <a:r>
                        <a:rPr lang="en-GB" sz="1200" b="0" i="0" u="none" strike="noStrike">
                          <a:solidFill>
                            <a:schemeClr val="tx1"/>
                          </a:solidFill>
                          <a:effectLst/>
                          <a:latin typeface="+mn-lt"/>
                          <a:ea typeface="+mn-ea"/>
                          <a:cs typeface="Arial"/>
                        </a:rPr>
                        <a:t>in July (at UHNM) improved to 69.6% but below the plan of 77.4%. Data for August details the continued fluctuation performance but no day in August so far has exceeded the target (for August).</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baseline="0">
                          <a:solidFill>
                            <a:schemeClr val="accent1"/>
                          </a:solidFill>
                          <a:latin typeface="+mn-lt"/>
                          <a:cs typeface="Arial"/>
                        </a:rPr>
                        <a:t>Virtual Ward </a:t>
                      </a:r>
                      <a:r>
                        <a:rPr lang="en-GB" sz="1200" baseline="0">
                          <a:solidFill>
                            <a:schemeClr val="tx1"/>
                          </a:solidFill>
                          <a:latin typeface="+mn-lt"/>
                          <a:cs typeface="Arial"/>
                        </a:rPr>
                        <a:t>(VW). In July 26% utilisation was recorded, well below the 80% threshold. VW usage is greater in the North with over 70% utilisation across both Chronic Obstructive Pulmonary Disease (COPD) and General Medicine virtual wards. </a:t>
                      </a:r>
                      <a:r>
                        <a:rPr lang="en-GB" sz="1200">
                          <a:solidFill>
                            <a:schemeClr val="tx1"/>
                          </a:solidFill>
                        </a:rPr>
                        <a:t>Virtual Ward usage in </a:t>
                      </a:r>
                      <a:r>
                        <a:rPr lang="en-US" sz="1200">
                          <a:solidFill>
                            <a:schemeClr val="tx1"/>
                          </a:solidFill>
                        </a:rPr>
                        <a:t>the East is at 23% and the South West 0%.</a:t>
                      </a:r>
                      <a:endParaRPr lang="en-GB" sz="1200" baseline="0">
                        <a:solidFill>
                          <a:schemeClr val="tx1"/>
                        </a:solidFill>
                        <a:latin typeface="+mn-lt"/>
                        <a:cs typeface="Arial"/>
                      </a:endParaRPr>
                    </a:p>
                    <a:p>
                      <a:pPr marL="171450" marR="0" lvl="0" indent="-171450" algn="l" rtl="0" eaLnBrk="1" fontAlgn="auto" latinLnBrk="0" hangingPunct="1">
                        <a:lnSpc>
                          <a:spcPct val="100000"/>
                        </a:lnSpc>
                        <a:spcBef>
                          <a:spcPts val="300"/>
                        </a:spcBef>
                        <a:spcAft>
                          <a:spcPts val="300"/>
                        </a:spcAft>
                        <a:buClr>
                          <a:schemeClr val="accent1"/>
                        </a:buClr>
                        <a:buSzTx/>
                        <a:buFont typeface="Arial" panose="020B0604020202020204" pitchFamily="34" charset="0"/>
                        <a:buChar char="•"/>
                      </a:pPr>
                      <a:r>
                        <a:rPr lang="en-GB" sz="1200" b="0" i="0" u="none" strike="noStrike">
                          <a:solidFill>
                            <a:schemeClr val="accent1"/>
                          </a:solidFill>
                          <a:effectLst/>
                          <a:latin typeface="+mn-lt"/>
                          <a:ea typeface="+mn-ea"/>
                          <a:cs typeface="Arial"/>
                        </a:rPr>
                        <a:t>General &amp; Acute (G&amp;A) bed occupancy </a:t>
                      </a:r>
                      <a:r>
                        <a:rPr lang="en-GB" sz="1200" b="0" i="0" u="none" strike="noStrike">
                          <a:solidFill>
                            <a:schemeClr val="tx1"/>
                          </a:solidFill>
                          <a:effectLst/>
                          <a:latin typeface="+mn-lt"/>
                          <a:ea typeface="+mn-ea"/>
                          <a:cs typeface="Arial"/>
                        </a:rPr>
                        <a:t>reduced in July to 90%, above plan of 84.9% and below the national ceiling of 92%.</a:t>
                      </a:r>
                      <a:endParaRPr lang="en-GB" sz="1200" baseline="0">
                        <a:solidFill>
                          <a:srgbClr val="FF0000"/>
                        </a:solidFill>
                        <a:latin typeface="+mn-lt"/>
                        <a:cs typeface="Arial"/>
                      </a:endParaRPr>
                    </a:p>
                    <a:p>
                      <a:pPr marL="171450" marR="0" lvl="0" indent="-171450" algn="l" rtl="0" eaLnBrk="1" fontAlgn="auto" latinLnBrk="0" hangingPunct="1">
                        <a:lnSpc>
                          <a:spcPct val="100000"/>
                        </a:lnSpc>
                        <a:spcBef>
                          <a:spcPts val="300"/>
                        </a:spcBef>
                        <a:spcAft>
                          <a:spcPts val="300"/>
                        </a:spcAft>
                        <a:buClr>
                          <a:schemeClr val="accent1"/>
                        </a:buClr>
                        <a:buSzTx/>
                        <a:buFont typeface="Arial" panose="020B0604020202020204" pitchFamily="34" charset="0"/>
                        <a:buChar char="•"/>
                      </a:pPr>
                      <a:r>
                        <a:rPr lang="en-GB" sz="1200" b="0" i="0" u="none" strike="noStrike">
                          <a:solidFill>
                            <a:schemeClr val="accent1"/>
                          </a:solidFill>
                          <a:effectLst/>
                          <a:latin typeface="+mn-lt"/>
                          <a:ea typeface="+mn-ea"/>
                          <a:cs typeface="Arial"/>
                        </a:rPr>
                        <a:t>Ambulance handover delays</a:t>
                      </a:r>
                      <a:r>
                        <a:rPr lang="en-GB" sz="1200" b="1" i="0" u="none" strike="noStrike">
                          <a:solidFill>
                            <a:schemeClr val="tx1"/>
                          </a:solidFill>
                          <a:effectLst/>
                          <a:latin typeface="+mn-lt"/>
                          <a:ea typeface="+mn-ea"/>
                          <a:cs typeface="Arial"/>
                        </a:rPr>
                        <a:t> </a:t>
                      </a:r>
                      <a:r>
                        <a:rPr lang="en-GB" sz="1200" b="0" i="0" u="none" strike="noStrike">
                          <a:solidFill>
                            <a:schemeClr val="tx1"/>
                          </a:solidFill>
                          <a:effectLst/>
                          <a:latin typeface="+mn-lt"/>
                          <a:ea typeface="+mn-ea"/>
                          <a:cs typeface="Arial"/>
                        </a:rPr>
                        <a:t>remained challenging in July, with increases in &gt;15, &gt;30 and &gt;60 minutes delays. The number of &gt;60-minute delays (783) is the highest this financial year to date.</a:t>
                      </a:r>
                    </a:p>
                    <a:p>
                      <a:pPr marL="171450" marR="0" lvl="0" indent="-171450" algn="l" rtl="0" eaLnBrk="1" fontAlgn="auto" latinLnBrk="0" hangingPunct="1">
                        <a:lnSpc>
                          <a:spcPct val="100000"/>
                        </a:lnSpc>
                        <a:spcBef>
                          <a:spcPts val="300"/>
                        </a:spcBef>
                        <a:spcAft>
                          <a:spcPts val="300"/>
                        </a:spcAft>
                        <a:buClr>
                          <a:schemeClr val="accent1"/>
                        </a:buClr>
                        <a:buSzTx/>
                        <a:buFont typeface="Arial" panose="020B0604020202020204" pitchFamily="34" charset="0"/>
                        <a:buChar char="•"/>
                      </a:pPr>
                      <a:r>
                        <a:rPr lang="en-GB" sz="1200">
                          <a:solidFill>
                            <a:schemeClr val="tx1"/>
                          </a:solidFill>
                          <a:latin typeface="+mn-lt"/>
                          <a:cs typeface="Arial" panose="020B0604020202020204" pitchFamily="34" charset="0"/>
                        </a:rPr>
                        <a:t>Referrals into </a:t>
                      </a:r>
                      <a:r>
                        <a:rPr lang="en-GB" sz="1200">
                          <a:solidFill>
                            <a:schemeClr val="accent1"/>
                          </a:solidFill>
                          <a:latin typeface="+mn-lt"/>
                          <a:cs typeface="Arial" panose="020B0604020202020204" pitchFamily="34" charset="0"/>
                        </a:rPr>
                        <a:t>Acute Care @ Home </a:t>
                      </a:r>
                      <a:r>
                        <a:rPr lang="en-GB" sz="1200">
                          <a:solidFill>
                            <a:schemeClr val="tx1"/>
                          </a:solidFill>
                          <a:latin typeface="+mn-lt"/>
                          <a:cs typeface="Arial" panose="020B0604020202020204" pitchFamily="34" charset="0"/>
                        </a:rPr>
                        <a:t>increased slightly in July remaining above 1600 at 1622 (52 per day on average).</a:t>
                      </a:r>
                    </a:p>
                    <a:p>
                      <a:pPr marL="171450" marR="0" lvl="0" indent="-171450"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b="0">
                          <a:solidFill>
                            <a:schemeClr val="accent1"/>
                          </a:solidFill>
                          <a:latin typeface="+mn-lt"/>
                          <a:cs typeface="Arial" panose="020B0604020202020204" pitchFamily="34" charset="0"/>
                        </a:rPr>
                        <a:t>Surge planning </a:t>
                      </a:r>
                      <a:r>
                        <a:rPr lang="en-GB" sz="1200">
                          <a:solidFill>
                            <a:schemeClr val="tx1"/>
                          </a:solidFill>
                          <a:latin typeface="+mn-lt"/>
                          <a:cs typeface="Arial" panose="020B0604020202020204" pitchFamily="34" charset="0"/>
                        </a:rPr>
                        <a:t>for 2023/24 is underway, with no de-escalation through the summer there remains concerns on achievement of the level of mitigation required to offset the bed gap which modelling has shown to be predominantly Medical in nature</a:t>
                      </a:r>
                      <a:r>
                        <a:rPr lang="en-GB" sz="1200">
                          <a:solidFill>
                            <a:srgbClr val="FF0000"/>
                          </a:solidFill>
                          <a:latin typeface="+mn-lt"/>
                          <a:cs typeface="Arial" panose="020B0604020202020204" pitchFamily="34" charset="0"/>
                        </a:rPr>
                        <a:t>.</a:t>
                      </a:r>
                    </a:p>
                    <a:p>
                      <a:pPr marL="171450" marR="0" lvl="0" indent="-171450"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a:solidFill>
                            <a:schemeClr val="tx1"/>
                          </a:solidFill>
                          <a:latin typeface="+mn-lt"/>
                        </a:rPr>
                        <a:t>Performance improvements evident at UHNM (through their work with West Midlands Ambulance Service (WMAS)) has meant the Trust have been </a:t>
                      </a:r>
                      <a:r>
                        <a:rPr lang="en-GB" sz="1200" b="0">
                          <a:solidFill>
                            <a:schemeClr val="accent1"/>
                          </a:solidFill>
                          <a:latin typeface="+mn-lt"/>
                        </a:rPr>
                        <a:t>moved into Tier 2 </a:t>
                      </a:r>
                      <a:r>
                        <a:rPr lang="en-GB" sz="1200">
                          <a:solidFill>
                            <a:schemeClr val="tx1"/>
                          </a:solidFill>
                          <a:latin typeface="+mn-lt"/>
                        </a:rPr>
                        <a:t>of the national support mechanism. Monitoring against contractually agreed trajectories continues with Category 2 Mean Response times falling below 30 minutes through the end of July.</a:t>
                      </a:r>
                    </a:p>
                    <a:p>
                      <a:pPr marL="171450" marR="0" lvl="0" indent="-171450"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b="0" kern="1200" baseline="0">
                          <a:solidFill>
                            <a:schemeClr val="tx1"/>
                          </a:solidFill>
                          <a:latin typeface="+mn-lt"/>
                          <a:ea typeface="+mn-ea"/>
                          <a:cs typeface="Arial" panose="020B0604020202020204" pitchFamily="34" charset="0"/>
                        </a:rPr>
                        <a:t>To support system level recovery priorities a series of working groups reporting through the Access Group are focusing on improvements to support admission avoidance.</a:t>
                      </a:r>
                      <a:endParaRPr lang="en-GB" sz="1200">
                        <a:solidFill>
                          <a:schemeClr val="tx1"/>
                        </a:solidFill>
                        <a:latin typeface="+mn-lt"/>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9492000"/>
                  </a:ext>
                </a:extLst>
              </a:tr>
              <a:tr h="17179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a:solidFill>
                            <a:schemeClr val="accent1"/>
                          </a:solidFill>
                          <a:latin typeface="+mn-lt"/>
                          <a:cs typeface="Arial" panose="020B0604020202020204" pitchFamily="34" charset="0"/>
                        </a:rPr>
                        <a:t>2. Tackle Backlog (Planned Care)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latin typeface="+mn-lt"/>
                          <a:cs typeface="Arial" panose="020B0604020202020204" pitchFamily="34" charset="0"/>
                        </a:rPr>
                        <a:t>Backlog reduction</a:t>
                      </a:r>
                      <a:endParaRPr lang="en-GB" sz="1200">
                        <a:solidFill>
                          <a:schemeClr val="tx1"/>
                        </a:solidFill>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latin typeface="+mn-lt"/>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a:solidFill>
                            <a:schemeClr val="accent1"/>
                          </a:solidFill>
                          <a:latin typeface="+mn-lt"/>
                          <a:cs typeface="Arial"/>
                        </a:rPr>
                        <a:t>65+ week </a:t>
                      </a:r>
                      <a:r>
                        <a:rPr lang="en-GB" sz="1200">
                          <a:solidFill>
                            <a:schemeClr val="tx1"/>
                          </a:solidFill>
                          <a:latin typeface="+mn-lt"/>
                          <a:cs typeface="Arial"/>
                        </a:rPr>
                        <a:t>waits at UHNM are currently below the plan (of 1,680) at 1,383 in June. </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a:solidFill>
                            <a:schemeClr val="tx1"/>
                          </a:solidFill>
                          <a:latin typeface="+mn-lt"/>
                          <a:cs typeface="Arial"/>
                        </a:rPr>
                        <a:t>Eliminating </a:t>
                      </a:r>
                      <a:r>
                        <a:rPr lang="en-GB" sz="1200">
                          <a:solidFill>
                            <a:srgbClr val="0070C0"/>
                          </a:solidFill>
                          <a:latin typeface="+mn-lt"/>
                          <a:cs typeface="Arial"/>
                        </a:rPr>
                        <a:t>78+ week waiters </a:t>
                      </a:r>
                      <a:r>
                        <a:rPr lang="en-GB" sz="1200">
                          <a:solidFill>
                            <a:schemeClr val="tx1"/>
                          </a:solidFill>
                          <a:latin typeface="+mn-lt"/>
                          <a:cs typeface="Arial"/>
                        </a:rPr>
                        <a:t>remains a significant challenge, due in part to the industrial action, 104 are forecast for the end of September. UHNM </a:t>
                      </a:r>
                      <a:r>
                        <a:rPr lang="en-GB" sz="1200">
                          <a:solidFill>
                            <a:schemeClr val="accent1"/>
                          </a:solidFill>
                          <a:latin typeface="+mn-lt"/>
                          <a:cs typeface="Arial"/>
                        </a:rPr>
                        <a:t>forecast two 104+ week breach in August </a:t>
                      </a:r>
                      <a:r>
                        <a:rPr lang="en-GB" sz="1200">
                          <a:solidFill>
                            <a:schemeClr val="tx1"/>
                          </a:solidFill>
                          <a:latin typeface="+mn-lt"/>
                          <a:cs typeface="Arial"/>
                        </a:rPr>
                        <a:t>(due to a complex pathway) and zero (104+) breaches in September – a notable improvement. </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a:solidFill>
                            <a:schemeClr val="accent1"/>
                          </a:solidFill>
                          <a:latin typeface="+mn-lt"/>
                          <a:cs typeface="Arial" panose="020B0604020202020204" pitchFamily="34" charset="0"/>
                        </a:rPr>
                        <a:t>Diagnostic activity </a:t>
                      </a:r>
                      <a:r>
                        <a:rPr lang="en-GB" sz="1200">
                          <a:solidFill>
                            <a:schemeClr val="tx1"/>
                          </a:solidFill>
                          <a:latin typeface="+mn-lt"/>
                          <a:cs typeface="Arial" panose="020B0604020202020204" pitchFamily="34" charset="0"/>
                        </a:rPr>
                        <a:t>was below plan in June (across the 7 core tests by 6.6%). The number of patients seen in &lt;6 weeks increased by 2.3% (across the 7 core tests) from May but the percentage seen in &lt;6 weeks (at 68%) was below the plan (of 73.2%).</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a:solidFill>
                            <a:schemeClr val="accent1"/>
                          </a:solidFill>
                          <a:latin typeface="+mn-lt"/>
                          <a:cs typeface="Arial" panose="020B0604020202020204" pitchFamily="34" charset="0"/>
                        </a:rPr>
                        <a:t>62 day cancer breaches </a:t>
                      </a:r>
                      <a:r>
                        <a:rPr lang="en-GB" sz="1200">
                          <a:solidFill>
                            <a:schemeClr val="tx1"/>
                          </a:solidFill>
                          <a:latin typeface="+mn-lt"/>
                          <a:cs typeface="Arial" panose="020B0604020202020204" pitchFamily="34" charset="0"/>
                        </a:rPr>
                        <a:t>at UHNM reduced in June to 119, below the plan of 170. At the time of reporting, the latest UHNM position (w/e 13</a:t>
                      </a:r>
                      <a:r>
                        <a:rPr lang="en-GB" sz="1200" baseline="30000">
                          <a:solidFill>
                            <a:schemeClr val="tx1"/>
                          </a:solidFill>
                          <a:latin typeface="+mn-lt"/>
                          <a:cs typeface="Arial" panose="020B0604020202020204" pitchFamily="34" charset="0"/>
                        </a:rPr>
                        <a:t>th</a:t>
                      </a:r>
                      <a:r>
                        <a:rPr lang="en-GB" sz="1200">
                          <a:solidFill>
                            <a:schemeClr val="tx1"/>
                          </a:solidFill>
                          <a:latin typeface="+mn-lt"/>
                          <a:cs typeface="Arial" panose="020B0604020202020204" pitchFamily="34" charset="0"/>
                        </a:rPr>
                        <a:t> August) shows an increase in the 62 day backlog </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a:solidFill>
                            <a:schemeClr val="tx1"/>
                          </a:solidFill>
                          <a:latin typeface="+mn-lt"/>
                          <a:cs typeface="Arial" panose="020B0604020202020204" pitchFamily="34" charset="0"/>
                        </a:rPr>
                        <a:t>The </a:t>
                      </a:r>
                      <a:r>
                        <a:rPr lang="en-GB" sz="1200">
                          <a:solidFill>
                            <a:srgbClr val="0070C0"/>
                          </a:solidFill>
                          <a:latin typeface="+mn-lt"/>
                          <a:cs typeface="Arial" panose="020B0604020202020204" pitchFamily="34" charset="0"/>
                        </a:rPr>
                        <a:t>104 day backlog</a:t>
                      </a:r>
                      <a:r>
                        <a:rPr lang="en-GB" sz="1200">
                          <a:solidFill>
                            <a:schemeClr val="tx1"/>
                          </a:solidFill>
                          <a:latin typeface="+mn-lt"/>
                          <a:cs typeface="Arial" panose="020B0604020202020204" pitchFamily="34" charset="0"/>
                        </a:rPr>
                        <a:t> (latest UHNM position (w/e 13</a:t>
                      </a:r>
                      <a:r>
                        <a:rPr lang="en-GB" sz="1200" baseline="30000">
                          <a:solidFill>
                            <a:schemeClr val="tx1"/>
                          </a:solidFill>
                          <a:latin typeface="+mn-lt"/>
                          <a:cs typeface="Arial" panose="020B0604020202020204" pitchFamily="34" charset="0"/>
                        </a:rPr>
                        <a:t>th</a:t>
                      </a:r>
                      <a:r>
                        <a:rPr lang="en-GB" sz="1200">
                          <a:solidFill>
                            <a:schemeClr val="tx1"/>
                          </a:solidFill>
                          <a:latin typeface="+mn-lt"/>
                          <a:cs typeface="Arial" panose="020B0604020202020204" pitchFamily="34" charset="0"/>
                        </a:rPr>
                        <a:t> August)) has decreased to 148 and is below trajectory. </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a:solidFill>
                            <a:schemeClr val="accent1"/>
                          </a:solidFill>
                          <a:latin typeface="+mn-lt"/>
                          <a:cs typeface="Arial" panose="020B0604020202020204" pitchFamily="34" charset="0"/>
                        </a:rPr>
                        <a:t>28 day faster diagnosis </a:t>
                      </a:r>
                      <a:r>
                        <a:rPr lang="en-GB" sz="1200">
                          <a:solidFill>
                            <a:schemeClr val="tx1"/>
                          </a:solidFill>
                          <a:latin typeface="+mn-lt"/>
                          <a:cs typeface="Arial" panose="020B0604020202020204" pitchFamily="34" charset="0"/>
                        </a:rPr>
                        <a:t>standard (FDS) was above plan in June at both UHNM and across the ICB  population (for all Providers).  </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3975098"/>
                  </a:ext>
                </a:extLst>
              </a:tr>
            </a:tbl>
          </a:graphicData>
        </a:graphic>
      </p:graphicFrame>
    </p:spTree>
    <p:extLst>
      <p:ext uri="{BB962C8B-B14F-4D97-AF65-F5344CB8AC3E}">
        <p14:creationId xmlns:p14="http://schemas.microsoft.com/office/powerpoint/2010/main" val="3690594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53129BA2-7205-4420-A507-92F2B3421483}"/>
              </a:ext>
            </a:extLst>
          </p:cNvPr>
          <p:cNvSpPr>
            <a:spLocks noGrp="1"/>
          </p:cNvSpPr>
          <p:nvPr>
            <p:ph type="title" idx="4294967295"/>
          </p:nvPr>
        </p:nvSpPr>
        <p:spPr>
          <a:xfrm>
            <a:off x="360363" y="36513"/>
            <a:ext cx="11518900" cy="358775"/>
          </a:xfrm>
          <a:prstGeom prst="rect">
            <a:avLst/>
          </a:prstGeom>
          <a:noFill/>
          <a:ln>
            <a:noFill/>
            <a:prstDash/>
          </a:ln>
          <a:effectLst/>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0" marR="0" lvl="0" indent="0" algn="l" defTabSz="919163" rtl="0" eaLnBrk="1" fontAlgn="auto" latinLnBrk="0" hangingPunct="1">
              <a:lnSpc>
                <a:spcPct val="100000"/>
              </a:lnSpc>
              <a:spcBef>
                <a:spcPts val="0"/>
              </a:spcBef>
              <a:spcAft>
                <a:spcPts val="300"/>
              </a:spcAft>
              <a:buClr>
                <a:schemeClr val="accent2"/>
              </a:buClr>
              <a:buSzTx/>
              <a:buFont typeface="Arial" panose="020B0604020202020204" pitchFamily="34" charset="0"/>
              <a:buNone/>
              <a:tabLst>
                <a:tab pos="3497263" algn="l"/>
              </a:tabLst>
              <a:defRPr/>
            </a:pPr>
            <a:r>
              <a:rPr kumimoji="0" lang="en-GB" sz="2000" b="1" i="0" u="none" strike="noStrike" kern="1200" cap="none" spc="0" normalizeH="0" baseline="0" noProof="0">
                <a:ln>
                  <a:noFill/>
                </a:ln>
                <a:solidFill>
                  <a:schemeClr val="accent1"/>
                </a:solidFill>
                <a:effectLst/>
                <a:uLnTx/>
                <a:uFillTx/>
                <a:latin typeface="Arial" panose="020B0604020202020204" pitchFamily="34" charset="0"/>
                <a:ea typeface="+mj-ea"/>
                <a:cs typeface="Arial" panose="020B0604020202020204" pitchFamily="34" charset="0"/>
              </a:rPr>
              <a:t>Exception reporting against our 4 system priorities (2)</a:t>
            </a:r>
          </a:p>
        </p:txBody>
      </p:sp>
      <p:graphicFrame>
        <p:nvGraphicFramePr>
          <p:cNvPr id="6" name="Table 6">
            <a:extLst>
              <a:ext uri="{FF2B5EF4-FFF2-40B4-BE49-F238E27FC236}">
                <a16:creationId xmlns:a16="http://schemas.microsoft.com/office/drawing/2014/main" id="{3039517E-DF7F-F919-F06A-FCA25E3CF9B0}"/>
              </a:ext>
            </a:extLst>
          </p:cNvPr>
          <p:cNvGraphicFramePr>
            <a:graphicFrameLocks noGrp="1"/>
          </p:cNvGraphicFramePr>
          <p:nvPr>
            <p:extLst>
              <p:ext uri="{D42A27DB-BD31-4B8C-83A1-F6EECF244321}">
                <p14:modId xmlns:p14="http://schemas.microsoft.com/office/powerpoint/2010/main" val="493630707"/>
              </p:ext>
            </p:extLst>
          </p:nvPr>
        </p:nvGraphicFramePr>
        <p:xfrm>
          <a:off x="666426" y="609484"/>
          <a:ext cx="10569845" cy="5275680"/>
        </p:xfrm>
        <a:graphic>
          <a:graphicData uri="http://schemas.openxmlformats.org/drawingml/2006/table">
            <a:tbl>
              <a:tblPr firstRow="1" bandRow="1">
                <a:tableStyleId>{5C22544A-7EE6-4342-B048-85BDC9FD1C3A}</a:tableStyleId>
              </a:tblPr>
              <a:tblGrid>
                <a:gridCol w="2006738">
                  <a:extLst>
                    <a:ext uri="{9D8B030D-6E8A-4147-A177-3AD203B41FA5}">
                      <a16:colId xmlns:a16="http://schemas.microsoft.com/office/drawing/2014/main" val="3289125185"/>
                    </a:ext>
                  </a:extLst>
                </a:gridCol>
                <a:gridCol w="8563107">
                  <a:extLst>
                    <a:ext uri="{9D8B030D-6E8A-4147-A177-3AD203B41FA5}">
                      <a16:colId xmlns:a16="http://schemas.microsoft.com/office/drawing/2014/main" val="1280899861"/>
                    </a:ext>
                  </a:extLst>
                </a:gridCol>
              </a:tblGrid>
              <a:tr h="279943">
                <a:tc>
                  <a:txBody>
                    <a:bodyPr/>
                    <a:lstStyle/>
                    <a:p>
                      <a:pPr marL="0" algn="l" defTabSz="914400" rtl="0" eaLnBrk="1" latinLnBrk="0" hangingPunct="1">
                        <a:lnSpc>
                          <a:spcPct val="100000"/>
                        </a:lnSpc>
                        <a:spcBef>
                          <a:spcPts val="0"/>
                        </a:spcBef>
                        <a:spcAft>
                          <a:spcPts val="0"/>
                        </a:spcAft>
                      </a:pPr>
                      <a:r>
                        <a:rPr lang="en-GB" sz="1600" b="1" kern="1200">
                          <a:solidFill>
                            <a:schemeClr val="bg1"/>
                          </a:solidFill>
                          <a:latin typeface="+mn-lt"/>
                          <a:ea typeface="+mn-ea"/>
                          <a:cs typeface="Calibri" panose="020F0502020204030204" pitchFamily="34" charset="0"/>
                        </a:rPr>
                        <a:t>System Priority</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a:latin typeface="Arial" panose="020B0604020202020204" pitchFamily="34" charset="0"/>
                          <a:cs typeface="Arial" panose="020B0604020202020204" pitchFamily="34" charset="0"/>
                        </a:rPr>
                        <a:t>Key points this month or actions and observations for the coming months</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2457506"/>
                  </a:ext>
                </a:extLst>
              </a:tr>
              <a:tr h="1383923">
                <a:tc>
                  <a:txBody>
                    <a:bodyPr/>
                    <a:lstStyle/>
                    <a:p>
                      <a:r>
                        <a:rPr lang="en-GB" sz="1400" b="1">
                          <a:solidFill>
                            <a:schemeClr val="accent1"/>
                          </a:solidFill>
                          <a:latin typeface="Arial" panose="020B0604020202020204" pitchFamily="34" charset="0"/>
                          <a:cs typeface="Arial" panose="020B0604020202020204" pitchFamily="34" charset="0"/>
                        </a:rPr>
                        <a:t>3. General Practice/Primary Care</a:t>
                      </a:r>
                    </a:p>
                    <a:p>
                      <a:endParaRPr lang="en-GB" sz="120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Arial" panose="020B0604020202020204" pitchFamily="34" charset="0"/>
                          <a:cs typeface="Arial" panose="020B0604020202020204" pitchFamily="34" charset="0"/>
                        </a:rPr>
                        <a:t>Ensuring that residents have appropriate, timely and equitable access to services</a:t>
                      </a:r>
                      <a:endParaRPr lang="en-GB" sz="1200">
                        <a:latin typeface="Arial" panose="020B0604020202020204" pitchFamily="34" charset="0"/>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1450" indent="-171450">
                        <a:lnSpc>
                          <a:spcPct val="100000"/>
                        </a:lnSpc>
                        <a:spcBef>
                          <a:spcPts val="300"/>
                        </a:spcBef>
                        <a:spcAft>
                          <a:spcPts val="300"/>
                        </a:spcAft>
                        <a:buClr>
                          <a:schemeClr val="accent1"/>
                        </a:buClr>
                        <a:buFont typeface="Arial" panose="020B0604020202020204" pitchFamily="34" charset="0"/>
                        <a:buChar char="•"/>
                      </a:pPr>
                      <a:r>
                        <a:rPr lang="en-GB" sz="1200">
                          <a:solidFill>
                            <a:schemeClr val="tx1"/>
                          </a:solidFill>
                          <a:latin typeface="Arial" panose="020B0604020202020204" pitchFamily="34" charset="0"/>
                          <a:cs typeface="Arial" panose="020B0604020202020204" pitchFamily="34" charset="0"/>
                        </a:rPr>
                        <a:t>The </a:t>
                      </a:r>
                      <a:r>
                        <a:rPr lang="en-GB" sz="1200" b="0">
                          <a:solidFill>
                            <a:schemeClr val="accent1"/>
                          </a:solidFill>
                          <a:latin typeface="Arial" panose="020B0604020202020204" pitchFamily="34" charset="0"/>
                          <a:cs typeface="Arial" panose="020B0604020202020204" pitchFamily="34" charset="0"/>
                        </a:rPr>
                        <a:t>appointment count in General Practice </a:t>
                      </a:r>
                      <a:r>
                        <a:rPr lang="en-GB" sz="1200">
                          <a:solidFill>
                            <a:schemeClr val="tx1"/>
                          </a:solidFill>
                          <a:latin typeface="Arial" panose="020B0604020202020204" pitchFamily="34" charset="0"/>
                          <a:cs typeface="Arial" panose="020B0604020202020204" pitchFamily="34" charset="0"/>
                        </a:rPr>
                        <a:t>increased in June and remains above the plan.</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a:solidFill>
                            <a:schemeClr val="tx1"/>
                          </a:solidFill>
                          <a:latin typeface="Arial" panose="020B0604020202020204" pitchFamily="34" charset="0"/>
                          <a:cs typeface="Arial" panose="020B0604020202020204" pitchFamily="34" charset="0"/>
                        </a:rPr>
                        <a:t>June 2023 </a:t>
                      </a:r>
                      <a:r>
                        <a:rPr lang="en-GB" sz="1200" b="0">
                          <a:solidFill>
                            <a:schemeClr val="accent1"/>
                          </a:solidFill>
                          <a:latin typeface="Arial" panose="020B0604020202020204" pitchFamily="34" charset="0"/>
                          <a:cs typeface="Arial" panose="020B0604020202020204" pitchFamily="34" charset="0"/>
                        </a:rPr>
                        <a:t>Did Not Attend (DNA) rate </a:t>
                      </a:r>
                      <a:r>
                        <a:rPr lang="en-GB" sz="1200">
                          <a:solidFill>
                            <a:schemeClr val="tx1"/>
                          </a:solidFill>
                          <a:latin typeface="Arial" panose="020B0604020202020204" pitchFamily="34" charset="0"/>
                          <a:cs typeface="Arial" panose="020B0604020202020204" pitchFamily="34" charset="0"/>
                        </a:rPr>
                        <a:t>at 4.5% - unchanged from May and the joint lowest value since September 2022.  </a:t>
                      </a:r>
                    </a:p>
                    <a:p>
                      <a:pPr marL="171450" marR="0" lvl="0" indent="-171450"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b="0" kern="1200">
                          <a:solidFill>
                            <a:schemeClr val="accent1"/>
                          </a:solidFill>
                          <a:effectLst/>
                          <a:latin typeface="+mn-lt"/>
                          <a:ea typeface="+mn-ea"/>
                          <a:cs typeface="Times New Roman" panose="02020603050405020304" pitchFamily="18" charset="0"/>
                        </a:rPr>
                        <a:t>Additional Roles Reimbursement Scheme </a:t>
                      </a:r>
                      <a:r>
                        <a:rPr lang="en-GB" sz="1200" kern="1200">
                          <a:solidFill>
                            <a:schemeClr val="tx1"/>
                          </a:solidFill>
                          <a:effectLst/>
                          <a:latin typeface="+mn-lt"/>
                          <a:ea typeface="+mn-ea"/>
                          <a:cs typeface="Times New Roman" panose="02020603050405020304" pitchFamily="18" charset="0"/>
                        </a:rPr>
                        <a:t>(ARRS); the FTE continues to increase month-on-month, June 32 FTE greater than May. At 438 FTE, June is below the quarter 1 plan of 451.73 by 13.73 (FTE). A proportion of ARRS roles are currently not reported in the National Workforce Reporting Service (NWRS). Significant work is being undertaken to improve the accuracy of ARRS reporting and claims. </a:t>
                      </a:r>
                    </a:p>
                    <a:p>
                      <a:pPr marL="171450" marR="0" lvl="0" indent="-171450" algn="l" defTabSz="914400" rtl="0" eaLnBrk="1" fontAlgn="auto" latinLnBrk="0" hangingPunct="1">
                        <a:lnSpc>
                          <a:spcPct val="100000"/>
                        </a:lnSpc>
                        <a:spcBef>
                          <a:spcPts val="300"/>
                        </a:spcBef>
                        <a:spcAft>
                          <a:spcPts val="300"/>
                        </a:spcAft>
                        <a:buClr>
                          <a:schemeClr val="accent1"/>
                        </a:buClr>
                        <a:buSzTx/>
                        <a:buFont typeface="Arial" panose="020B0604020202020204" pitchFamily="34" charset="0"/>
                        <a:buChar char="•"/>
                        <a:tabLst/>
                        <a:defRPr/>
                      </a:pPr>
                      <a:r>
                        <a:rPr lang="en-GB" sz="1200" kern="1200">
                          <a:solidFill>
                            <a:schemeClr val="tx1"/>
                          </a:solidFill>
                          <a:effectLst/>
                          <a:latin typeface="+mn-lt"/>
                          <a:ea typeface="+mn-ea"/>
                          <a:cs typeface="Times New Roman" panose="02020603050405020304" pitchFamily="18" charset="0"/>
                        </a:rPr>
                        <a:t>ICBs are required to develop a system-level delivery plan for </a:t>
                      </a:r>
                      <a:r>
                        <a:rPr lang="en-GB" sz="1200" kern="1200">
                          <a:solidFill>
                            <a:schemeClr val="accent1"/>
                          </a:solidFill>
                          <a:effectLst/>
                          <a:latin typeface="+mn-lt"/>
                          <a:ea typeface="+mn-ea"/>
                          <a:cs typeface="Times New Roman" panose="02020603050405020304" pitchFamily="18" charset="0"/>
                        </a:rPr>
                        <a:t>recovering access to primary care</a:t>
                      </a:r>
                      <a:r>
                        <a:rPr lang="en-GB" sz="1200" kern="1200">
                          <a:solidFill>
                            <a:schemeClr val="tx1"/>
                          </a:solidFill>
                          <a:effectLst/>
                          <a:latin typeface="+mn-lt"/>
                          <a:ea typeface="+mn-ea"/>
                          <a:cs typeface="Times New Roman" panose="02020603050405020304" pitchFamily="18" charset="0"/>
                        </a:rPr>
                        <a:t>.  The actions in the plan must align with the vision described in the Fuller Stocktake.   The plan will be co-produced by primary care with relevant portfolios, leads and partners.  Draft and final iterations of the plan will be presented at Finance &amp; Performance Committee (FPC) in October and November for review and sign-off.  </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63144701"/>
                  </a:ext>
                </a:extLst>
              </a:tr>
              <a:tr h="22384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a:solidFill>
                            <a:schemeClr val="accent1"/>
                          </a:solidFill>
                          <a:latin typeface="Arial" panose="020B0604020202020204" pitchFamily="34" charset="0"/>
                          <a:cs typeface="Arial" panose="020B0604020202020204" pitchFamily="34" charset="0"/>
                        </a:rPr>
                        <a:t>4. Complex Individuals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tx1"/>
                          </a:solidFill>
                          <a:latin typeface="Arial" panose="020B0604020202020204" pitchFamily="34" charset="0"/>
                          <a:cs typeface="Arial" panose="020B0604020202020204" pitchFamily="34" charset="0"/>
                        </a:rPr>
                        <a:t>Improving access to high quality and cost effective care for people with complex needs, which requires multi-agency management</a:t>
                      </a:r>
                      <a:endParaRPr lang="en-GB" sz="1200">
                        <a:latin typeface="Arial" panose="020B0604020202020204" pitchFamily="34" charset="0"/>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i="0" u="none" strike="noStrike" noProof="0">
                          <a:solidFill>
                            <a:schemeClr val="tx1"/>
                          </a:solidFill>
                          <a:latin typeface="+mn-lt"/>
                        </a:rPr>
                        <a:t>Work has been expedited to develop the PIPs and associated metrics for End of Life, Falls Prevention and Severe Frailty as part of the System Recovery Programme.</a:t>
                      </a:r>
                      <a:r>
                        <a:rPr lang="en-GB" sz="1200" b="0" i="0" u="none" strike="noStrike" noProof="0">
                          <a:solidFill>
                            <a:schemeClr val="tx1"/>
                          </a:solidFill>
                          <a:latin typeface="Segoe UI"/>
                        </a:rPr>
                        <a:t> </a:t>
                      </a:r>
                      <a:r>
                        <a:rPr lang="en-GB" sz="1200">
                          <a:solidFill>
                            <a:schemeClr val="tx1"/>
                          </a:solidFill>
                          <a:latin typeface="+mn-lt"/>
                          <a:cs typeface="Arial"/>
                        </a:rPr>
                        <a:t>The remainder of the </a:t>
                      </a:r>
                      <a:r>
                        <a:rPr lang="en-GB" sz="1200" b="0">
                          <a:solidFill>
                            <a:schemeClr val="accent1"/>
                          </a:solidFill>
                          <a:latin typeface="+mn-lt"/>
                          <a:cs typeface="Arial"/>
                        </a:rPr>
                        <a:t>Frailty Programme </a:t>
                      </a:r>
                      <a:r>
                        <a:rPr lang="en-GB" sz="1200">
                          <a:solidFill>
                            <a:schemeClr val="tx1"/>
                          </a:solidFill>
                          <a:latin typeface="+mn-lt"/>
                          <a:cs typeface="Arial"/>
                        </a:rPr>
                        <a:t>and </a:t>
                      </a:r>
                      <a:r>
                        <a:rPr lang="en-GB" sz="1200">
                          <a:solidFill>
                            <a:schemeClr val="accent1"/>
                          </a:solidFill>
                          <a:latin typeface="+mn-lt"/>
                          <a:cs typeface="Arial"/>
                        </a:rPr>
                        <a:t>LTC Programme</a:t>
                      </a:r>
                      <a:r>
                        <a:rPr lang="en-GB" sz="1200">
                          <a:solidFill>
                            <a:schemeClr val="tx1"/>
                          </a:solidFill>
                          <a:latin typeface="+mn-lt"/>
                          <a:cs typeface="Arial"/>
                        </a:rPr>
                        <a:t> is currently </a:t>
                      </a:r>
                      <a:r>
                        <a:rPr lang="en-GB" sz="1200" b="0">
                          <a:solidFill>
                            <a:schemeClr val="accent1"/>
                          </a:solidFill>
                          <a:latin typeface="+mn-lt"/>
                          <a:cs typeface="Arial"/>
                        </a:rPr>
                        <a:t>on hold </a:t>
                      </a:r>
                      <a:r>
                        <a:rPr lang="en-GB" sz="1200">
                          <a:solidFill>
                            <a:schemeClr val="tx1"/>
                          </a:solidFill>
                          <a:latin typeface="+mn-lt"/>
                          <a:cs typeface="Arial"/>
                        </a:rPr>
                        <a:t>as part of a re-prioritisation of capacity exercise for at least 6 weeks.</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a:solidFill>
                            <a:schemeClr val="accent1"/>
                          </a:solidFill>
                          <a:latin typeface="Arial" panose="020B0604020202020204" pitchFamily="34" charset="0"/>
                          <a:cs typeface="Arial" panose="020B0604020202020204" pitchFamily="34" charset="0"/>
                        </a:rPr>
                        <a:t>Continuing Healthcare </a:t>
                      </a:r>
                      <a:r>
                        <a:rPr lang="en-GB" sz="1200" kern="1200">
                          <a:solidFill>
                            <a:schemeClr val="tx1"/>
                          </a:solidFill>
                          <a:latin typeface="+mn-lt"/>
                          <a:ea typeface="+mn-ea"/>
                          <a:cs typeface="Calibri" panose="020F0502020204030204" pitchFamily="34" charset="0"/>
                        </a:rPr>
                        <a:t>(CHC) is a big ticket item in the system recovery plan which focuses on a range of patient cohorts with complex needs including those with Severe Frailty and End of Life.  A </a:t>
                      </a:r>
                      <a:r>
                        <a:rPr lang="en-GB" sz="1200">
                          <a:solidFill>
                            <a:schemeClr val="tx1"/>
                          </a:solidFill>
                          <a:latin typeface="Arial" panose="020B0604020202020204" pitchFamily="34" charset="0"/>
                          <a:cs typeface="Arial" panose="020B0604020202020204" pitchFamily="34" charset="0"/>
                        </a:rPr>
                        <a:t>CHC provider collaborative is currently in the process of being scoped to help tackle the quality and financial challenges affecting the current service model and to improve the interconnections with UEC pathways </a:t>
                      </a:r>
                      <a:endParaRPr lang="en-GB" sz="1200" kern="1200">
                        <a:solidFill>
                          <a:schemeClr val="tx1"/>
                        </a:solidFill>
                        <a:latin typeface="+mn-lt"/>
                        <a:ea typeface="+mn-ea"/>
                        <a:cs typeface="Calibri" panose="020F0502020204030204" pitchFamily="34" charset="0"/>
                      </a:endParaRP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a:solidFill>
                            <a:schemeClr val="tx1"/>
                          </a:solidFill>
                          <a:latin typeface="Arial" panose="020B0604020202020204" pitchFamily="34" charset="0"/>
                          <a:cs typeface="Arial" panose="020B0604020202020204" pitchFamily="34" charset="0"/>
                        </a:rPr>
                        <a:t>Access to </a:t>
                      </a:r>
                      <a:r>
                        <a:rPr lang="en-GB" sz="1200" b="0">
                          <a:solidFill>
                            <a:schemeClr val="accent1"/>
                          </a:solidFill>
                          <a:latin typeface="Arial" panose="020B0604020202020204" pitchFamily="34" charset="0"/>
                          <a:cs typeface="Arial" panose="020B0604020202020204" pitchFamily="34" charset="0"/>
                        </a:rPr>
                        <a:t>NHS Talking Therapies </a:t>
                      </a:r>
                      <a:r>
                        <a:rPr lang="en-GB" sz="1200" b="0">
                          <a:solidFill>
                            <a:schemeClr val="tx1"/>
                          </a:solidFill>
                          <a:latin typeface="Arial" panose="020B0604020202020204" pitchFamily="34" charset="0"/>
                          <a:cs typeface="Arial" panose="020B0604020202020204" pitchFamily="34" charset="0"/>
                        </a:rPr>
                        <a:t>saw an increase in June however the Q1 target of 7,367 has not been met. Actions are being taken to increase referrals.</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a:solidFill>
                            <a:schemeClr val="accent1"/>
                          </a:solidFill>
                          <a:latin typeface="Arial" panose="020B0604020202020204" pitchFamily="34" charset="0"/>
                          <a:cs typeface="Arial" panose="020B0604020202020204" pitchFamily="34" charset="0"/>
                        </a:rPr>
                        <a:t>Access to Children and Young People </a:t>
                      </a:r>
                      <a:r>
                        <a:rPr lang="en-GB" sz="1200" b="0">
                          <a:solidFill>
                            <a:schemeClr val="tx1"/>
                          </a:solidFill>
                          <a:latin typeface="Arial" panose="020B0604020202020204" pitchFamily="34" charset="0"/>
                          <a:cs typeface="Arial" panose="020B0604020202020204" pitchFamily="34" charset="0"/>
                        </a:rPr>
                        <a:t>(CYP) community mental health services was below the Q1 plan (by 4.6%).</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a:solidFill>
                            <a:schemeClr val="tx1"/>
                          </a:solidFill>
                          <a:latin typeface="Arial" panose="020B0604020202020204" pitchFamily="34" charset="0"/>
                          <a:cs typeface="Arial" panose="020B0604020202020204" pitchFamily="34" charset="0"/>
                        </a:rPr>
                        <a:t>The </a:t>
                      </a:r>
                      <a:r>
                        <a:rPr lang="en-GB" sz="1200" b="0">
                          <a:solidFill>
                            <a:schemeClr val="accent1"/>
                          </a:solidFill>
                          <a:latin typeface="Arial" panose="020B0604020202020204" pitchFamily="34" charset="0"/>
                          <a:cs typeface="Arial" panose="020B0604020202020204" pitchFamily="34" charset="0"/>
                        </a:rPr>
                        <a:t>Dementia diagnosis rate </a:t>
                      </a:r>
                      <a:r>
                        <a:rPr lang="en-GB" sz="1200" b="0">
                          <a:solidFill>
                            <a:schemeClr val="tx1"/>
                          </a:solidFill>
                          <a:latin typeface="Arial" panose="020B0604020202020204" pitchFamily="34" charset="0"/>
                          <a:cs typeface="Arial" panose="020B0604020202020204" pitchFamily="34" charset="0"/>
                        </a:rPr>
                        <a:t>continues to exceed the national target, however it is below the plan in June.</a:t>
                      </a:r>
                    </a:p>
                    <a:p>
                      <a:pPr marL="171450" indent="-171450">
                        <a:lnSpc>
                          <a:spcPct val="100000"/>
                        </a:lnSpc>
                        <a:spcBef>
                          <a:spcPts val="300"/>
                        </a:spcBef>
                        <a:spcAft>
                          <a:spcPts val="300"/>
                        </a:spcAft>
                        <a:buClr>
                          <a:schemeClr val="accent1"/>
                        </a:buClr>
                        <a:buFont typeface="Arial" panose="020B0604020202020204" pitchFamily="34" charset="0"/>
                        <a:buChar char="•"/>
                      </a:pPr>
                      <a:r>
                        <a:rPr lang="en-GB" sz="1200" b="0">
                          <a:solidFill>
                            <a:schemeClr val="accent1"/>
                          </a:solidFill>
                          <a:latin typeface="Arial" panose="020B0604020202020204" pitchFamily="34" charset="0"/>
                          <a:cs typeface="Arial" panose="020B0604020202020204" pitchFamily="34" charset="0"/>
                        </a:rPr>
                        <a:t>Learning Disability Annual Health checks </a:t>
                      </a:r>
                      <a:r>
                        <a:rPr lang="en-GB" sz="1200">
                          <a:solidFill>
                            <a:schemeClr val="tx1"/>
                          </a:solidFill>
                          <a:latin typeface="Arial" panose="020B0604020202020204" pitchFamily="34" charset="0"/>
                          <a:cs typeface="Arial" panose="020B0604020202020204" pitchFamily="34" charset="0"/>
                        </a:rPr>
                        <a:t>data for July shows performance at 17% - a [financial] year to date high however (so far) below the Q2 plan.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4453389"/>
                  </a:ext>
                </a:extLst>
              </a:tr>
            </a:tbl>
          </a:graphicData>
        </a:graphic>
      </p:graphicFrame>
      <p:sp>
        <p:nvSpPr>
          <p:cNvPr id="5" name="Footer Placeholder 4">
            <a:extLst>
              <a:ext uri="{FF2B5EF4-FFF2-40B4-BE49-F238E27FC236}">
                <a16:creationId xmlns:a16="http://schemas.microsoft.com/office/drawing/2014/main" id="{98468DB1-05E3-4EFC-A8EC-D0C39F8CC719}"/>
              </a:ext>
            </a:extLst>
          </p:cNvPr>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Staffordshire and Stoke-on-Trent Integrated Care Board</a:t>
            </a:r>
          </a:p>
          <a:p>
            <a:r>
              <a:rPr lang="en-US">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0FCACF26-1E2F-4D02-B01C-D06623E88A90}"/>
              </a:ext>
            </a:extLst>
          </p:cNvPr>
          <p:cNvSpPr>
            <a:spLocks noGrp="1"/>
          </p:cNvSpPr>
          <p:nvPr>
            <p:ph type="sldNum" sz="quarter" idx="12"/>
          </p:nvPr>
        </p:nvSpPr>
        <p:spPr/>
        <p:txBody>
          <a:bodyPr/>
          <a:lstStyle/>
          <a:p>
            <a:fld id="{CD8E907E-315C-F745-8CA6-CE49E976B740}" type="slidenum">
              <a:rPr lang="en-US" dirty="0" smtClean="0">
                <a:latin typeface="Arial" panose="020B0604020202020204" pitchFamily="34" charset="0"/>
                <a:cs typeface="Arial" panose="020B0604020202020204" pitchFamily="34" charset="0"/>
              </a:rPr>
              <a:pPr/>
              <a:t>9</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9518131"/>
      </p:ext>
    </p:extLst>
  </p:cSld>
  <p:clrMapOvr>
    <a:masterClrMapping/>
  </p:clrMapOvr>
</p:sld>
</file>

<file path=ppt/theme/theme1.xml><?xml version="1.0" encoding="utf-8"?>
<a:theme xmlns:a="http://schemas.openxmlformats.org/drawingml/2006/main" name="Office Theme">
  <a:themeElements>
    <a:clrScheme name="S&amp;SOT Colours May 17th 2022">
      <a:dk1>
        <a:srgbClr val="000000"/>
      </a:dk1>
      <a:lt1>
        <a:srgbClr val="FFFFFF"/>
      </a:lt1>
      <a:dk2>
        <a:srgbClr val="004461"/>
      </a:dk2>
      <a:lt2>
        <a:srgbClr val="DCE1E3"/>
      </a:lt2>
      <a:accent1>
        <a:srgbClr val="005EB8"/>
      </a:accent1>
      <a:accent2>
        <a:srgbClr val="00A399"/>
      </a:accent2>
      <a:accent3>
        <a:srgbClr val="9A3269"/>
      </a:accent3>
      <a:accent4>
        <a:srgbClr val="DD3A44"/>
      </a:accent4>
      <a:accent5>
        <a:srgbClr val="A38213"/>
      </a:accent5>
      <a:accent6>
        <a:srgbClr val="415563"/>
      </a:accent6>
      <a:hlink>
        <a:srgbClr val="009C98"/>
      </a:hlink>
      <a:folHlink>
        <a:srgbClr val="00A3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S&amp;SOT ICB NHS colours">
      <a:dk1>
        <a:srgbClr val="000000"/>
      </a:dk1>
      <a:lt1>
        <a:srgbClr val="FFFFFF"/>
      </a:lt1>
      <a:dk2>
        <a:srgbClr val="8898A3"/>
      </a:dk2>
      <a:lt2>
        <a:srgbClr val="E7E6E6"/>
      </a:lt2>
      <a:accent1>
        <a:srgbClr val="002F86"/>
      </a:accent1>
      <a:accent2>
        <a:srgbClr val="005EB8"/>
      </a:accent2>
      <a:accent3>
        <a:srgbClr val="00A8CE"/>
      </a:accent3>
      <a:accent4>
        <a:srgbClr val="00A399"/>
      </a:accent4>
      <a:accent5>
        <a:srgbClr val="415462"/>
      </a:accent5>
      <a:accent6>
        <a:srgbClr val="EC8A00"/>
      </a:accent6>
      <a:hlink>
        <a:srgbClr val="005DB7"/>
      </a:hlink>
      <a:folHlink>
        <a:srgbClr val="002F8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6961290F7A664496C173C1FAC2764C" ma:contentTypeVersion="23" ma:contentTypeDescription="Create a new document." ma:contentTypeScope="" ma:versionID="2e5dff4844c029c5108f7ad4a84e0964">
  <xsd:schema xmlns:xsd="http://www.w3.org/2001/XMLSchema" xmlns:xs="http://www.w3.org/2001/XMLSchema" xmlns:p="http://schemas.microsoft.com/office/2006/metadata/properties" xmlns:ns2="814360be-a8db-43ee-9ab0-2c7dcd5d8e48" xmlns:ns3="19fa4631-68d2-40c1-92e1-b007552a61a4" targetNamespace="http://schemas.microsoft.com/office/2006/metadata/properties" ma:root="true" ma:fieldsID="3bd252c4f34208d47b36aa76fa04f67a" ns2:_="" ns3:_="">
    <xsd:import namespace="814360be-a8db-43ee-9ab0-2c7dcd5d8e48"/>
    <xsd:import namespace="19fa4631-68d2-40c1-92e1-b007552a61a4"/>
    <xsd:element name="properties">
      <xsd:complexType>
        <xsd:sequence>
          <xsd:element name="documentManagement">
            <xsd:complexType>
              <xsd:all>
                <xsd:element ref="ns2:number" minOccurs="0"/>
                <xsd:element ref="ns3:SharedWithUsers" minOccurs="0"/>
                <xsd:element ref="ns3:SharedWithDetails" minOccurs="0"/>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OCR"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4360be-a8db-43ee-9ab0-2c7dcd5d8e48" elementFormDefault="qualified">
    <xsd:import namespace="http://schemas.microsoft.com/office/2006/documentManagement/types"/>
    <xsd:import namespace="http://schemas.microsoft.com/office/infopath/2007/PartnerControls"/>
    <xsd:element name="number" ma:index="4" nillable="true" ma:displayName="number" ma:decimals="1" ma:internalName="number" ma:readOnly="false" ma:percentage="FALSE">
      <xsd:simpleType>
        <xsd:restriction base="dms:Number"/>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333d4a4f-1d94-4ad4-bc3a-e2aacad02279"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ternalName="MediaServiceLocation"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fa4631-68d2-40c1-92e1-b007552a61a4"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33479394-1f7c-4cc4-ae07-91e44ac6c964}" ma:internalName="TaxCatchAll" ma:showField="CatchAllData" ma:web="19fa4631-68d2-40c1-92e1-b007552a61a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14360be-a8db-43ee-9ab0-2c7dcd5d8e48">
      <Terms xmlns="http://schemas.microsoft.com/office/infopath/2007/PartnerControls"/>
    </lcf76f155ced4ddcb4097134ff3c332f>
    <TaxCatchAll xmlns="19fa4631-68d2-40c1-92e1-b007552a61a4" xsi:nil="true"/>
    <number xmlns="814360be-a8db-43ee-9ab0-2c7dcd5d8e4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9B7BE9-3456-4B8E-BA55-89FCEDDB2B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4360be-a8db-43ee-9ab0-2c7dcd5d8e48"/>
    <ds:schemaRef ds:uri="19fa4631-68d2-40c1-92e1-b007552a61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7204C57-D4A1-4265-9B93-610EC3919A0A}">
  <ds:schemaRefs>
    <ds:schemaRef ds:uri="http://purl.org/dc/elements/1.1/"/>
    <ds:schemaRef ds:uri="http://schemas.microsoft.com/office/infopath/2007/PartnerControls"/>
    <ds:schemaRef ds:uri="http://schemas.microsoft.com/office/2006/metadata/properties"/>
    <ds:schemaRef ds:uri="http://purl.org/dc/terms/"/>
    <ds:schemaRef ds:uri="http://schemas.microsoft.com/office/2006/documentManagement/types"/>
    <ds:schemaRef ds:uri="http://schemas.openxmlformats.org/package/2006/metadata/core-properties"/>
    <ds:schemaRef ds:uri="814360be-a8db-43ee-9ab0-2c7dcd5d8e48"/>
    <ds:schemaRef ds:uri="19fa4631-68d2-40c1-92e1-b007552a61a4"/>
    <ds:schemaRef ds:uri="http://www.w3.org/XML/1998/namespace"/>
    <ds:schemaRef ds:uri="http://purl.org/dc/dcmitype/"/>
  </ds:schemaRefs>
</ds:datastoreItem>
</file>

<file path=customXml/itemProps3.xml><?xml version="1.0" encoding="utf-8"?>
<ds:datastoreItem xmlns:ds="http://schemas.openxmlformats.org/officeDocument/2006/customXml" ds:itemID="{9362FA10-47A0-45D3-ADF9-520761B02CE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TotalTime>
  <Words>14883</Words>
  <Application>Microsoft Office PowerPoint</Application>
  <PresentationFormat>Widescreen</PresentationFormat>
  <Paragraphs>1799</Paragraphs>
  <Slides>49</Slides>
  <Notes>41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49</vt:i4>
      </vt:variant>
    </vt:vector>
  </HeadingPairs>
  <TitlesOfParts>
    <vt:vector size="57" baseType="lpstr">
      <vt:lpstr>Arial</vt:lpstr>
      <vt:lpstr>Calibri</vt:lpstr>
      <vt:lpstr>Calibri Light</vt:lpstr>
      <vt:lpstr>Segoe UI</vt:lpstr>
      <vt:lpstr>Office Theme</vt:lpstr>
      <vt:lpstr>1_Office Theme</vt:lpstr>
      <vt:lpstr>2_Office Theme</vt:lpstr>
      <vt:lpstr>3_Office Theme</vt:lpstr>
      <vt:lpstr>Integrated System Performance and Programmes Highlight Report</vt:lpstr>
      <vt:lpstr>Overview</vt:lpstr>
      <vt:lpstr>Executive Summary</vt:lpstr>
      <vt:lpstr>Overview of One Collective Aim and 4 System Priorities (EXAMPLE for discussion)</vt:lpstr>
      <vt:lpstr>Key national NHS metrics (in red) and key deliverables (as set out on slide 6) have been aligned across the four system priorities. Any national metric rated RED defines the overall rating for the system priority. Further work will be undertaken following discussion at SPG. </vt:lpstr>
      <vt:lpstr>Overview of key underpinning deliverables</vt:lpstr>
      <vt:lpstr>Exception reporting against our One Collective Aim</vt:lpstr>
      <vt:lpstr>Exception reporting against our 4 system priorities (1)</vt:lpstr>
      <vt:lpstr>Exception reporting against our 4 system priorities (2)</vt:lpstr>
      <vt:lpstr>Appendix 1:  Portfolio Programme Highlight Reports </vt:lpstr>
      <vt:lpstr>Key to project RAG status</vt:lpstr>
      <vt:lpstr>CHILDREN AND YOUNG PEOPLE Portfolio – Key Headlines including any escalations</vt:lpstr>
      <vt:lpstr>CHILDREN AND YOUNG PEOPLE PROJECT RAG STATUS  AND METRICS AT A GLANCE (1)</vt:lpstr>
      <vt:lpstr>CHILDREN AND YOUNG PEOPLE PROJECT RAG STATUS  AND METRICS AT A GLANCE (2)</vt:lpstr>
      <vt:lpstr>MATERNITY PORTFOLIO – Key Headlines including any escalations</vt:lpstr>
      <vt:lpstr>MATERNITY PROJECT RAG STATUS  AT A GLANCE</vt:lpstr>
      <vt:lpstr>Planned Care, Cancer and Diagnostics Portfolio – Headlines including any Escalations</vt:lpstr>
      <vt:lpstr>PLANNED CARE TRANSFORMATION PROGRAMME – OVERVIEW (1/4)</vt:lpstr>
      <vt:lpstr>PLANNED CARE TRANSFORMATION PROGRAMME – CANCER (2/4)</vt:lpstr>
      <vt:lpstr>PLANNED CARE TRANSFORMATION PROGRAMME – MSK (3/4)</vt:lpstr>
      <vt:lpstr>PLANNED CARE TRANSFORMATION PROGRAMME – OPHTHALMOLOGY (4/4)</vt:lpstr>
      <vt:lpstr>Elective Recovery – Key Dashboard Metrics (1/2) </vt:lpstr>
      <vt:lpstr>Elective Recovery – Key Dashboard Metrics (2/2) </vt:lpstr>
      <vt:lpstr>Cancer – Key Dashboard Metrics </vt:lpstr>
      <vt:lpstr>Diagnostics – Key Dashboard Metrics </vt:lpstr>
      <vt:lpstr>IPH Portfolio – Key Headlines including any escalations</vt:lpstr>
      <vt:lpstr>UEC Portfolio – Key Headlines including any escalations</vt:lpstr>
      <vt:lpstr>UEC PROJECT RAG STATUS AT A GLANCE</vt:lpstr>
      <vt:lpstr>UEC Portfolio – Key Dashboard Metrics </vt:lpstr>
      <vt:lpstr>MHLDA Portfolio – Key Headlines including any escalations</vt:lpstr>
      <vt:lpstr>MHLDA PROJECT RAG STATUS AT A GLANCE</vt:lpstr>
      <vt:lpstr>Mental Health – Key Dashboard Metrics </vt:lpstr>
      <vt:lpstr>Learning Disabilities and Autism (LD&amp;A) – Key Dashboard Metrics </vt:lpstr>
      <vt:lpstr>Primary Care Portfolio – Key Headlines including any escalations</vt:lpstr>
      <vt:lpstr>PRIMARY CARE PROJECT RAG STATUS AT A GLANCE</vt:lpstr>
      <vt:lpstr>Primary Care – Key Dashboard Metrics </vt:lpstr>
      <vt:lpstr>E.L.F. Portfolio – Key Headlines including any escalations</vt:lpstr>
      <vt:lpstr>E.L.F PROJECT RAG STATUS AT A GLANCE</vt:lpstr>
      <vt:lpstr>Appendix 2: Efficiency Delivery Plan </vt:lpstr>
      <vt:lpstr>Efficiency programme summary</vt:lpstr>
      <vt:lpstr>Efficiency programme performance</vt:lpstr>
      <vt:lpstr>Current status on actions within the efficiency programme delivery plan</vt:lpstr>
      <vt:lpstr>System Efficiency Programmes – Key Headlines including any escalations</vt:lpstr>
      <vt:lpstr>Medicines Optimisation - Key Dashboard Projects / Metrics</vt:lpstr>
      <vt:lpstr>Continuing Healthcare - Key Dashboard Projects / Metrics</vt:lpstr>
      <vt:lpstr>Estates - Key Dashboard Projects / Metrics</vt:lpstr>
      <vt:lpstr>Appendix 3:  National NHS objectives 2023/24 Performance   ICB / Provider</vt:lpstr>
      <vt:lpstr>National NHS Planning Objectives 2023/24 – ICB / Provider (1) </vt:lpstr>
      <vt:lpstr>National NHS Planning Objectives 2023/24 – ICB / Provider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Laura Clucas (MLCSU)</dc:creator>
  <cp:lastModifiedBy>Andrea Brown (QNC) SSOT ICB</cp:lastModifiedBy>
  <cp:revision>4</cp:revision>
  <cp:lastPrinted>2023-07-20T08:51:30Z</cp:lastPrinted>
  <dcterms:created xsi:type="dcterms:W3CDTF">2022-05-09T08:33:07Z</dcterms:created>
  <dcterms:modified xsi:type="dcterms:W3CDTF">2023-09-15T12:32:11Z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0x010100D86961290F7A664496C173C1FAC2764C</vt:lpwstr>
  </property>
  <property fmtid="{D5CDD505-2E9C-101B-9397-08002B2CF9AE}" pid="3" name="MediaServiceImageTags">
    <vt:lpwstr/>
  </property>
</Properties>
</file>