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9" r:id="rId3"/>
    <p:sldId id="267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62E825-9C1B-49F8-A03C-8A74C6FA2637}" v="211" dt="2025-11-07T14:11:39.2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028" autoAdjust="0"/>
  </p:normalViewPr>
  <p:slideViewPr>
    <p:cSldViewPr snapToGrid="0">
      <p:cViewPr varScale="1">
        <p:scale>
          <a:sx n="100" d="100"/>
          <a:sy n="100" d="100"/>
        </p:scale>
        <p:origin x="9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9CD426-1BC8-4384-9374-C3793AEE4387}" type="doc">
      <dgm:prSet loTypeId="urn:microsoft.com/office/officeart/2005/8/layout/hList1" loCatId="list" qsTypeId="urn:microsoft.com/office/officeart/2005/8/quickstyle/3d4" qsCatId="3D" csTypeId="urn:microsoft.com/office/officeart/2005/8/colors/accent1_4" csCatId="accent1" phldr="1"/>
      <dgm:spPr/>
      <dgm:t>
        <a:bodyPr/>
        <a:lstStyle/>
        <a:p>
          <a:endParaRPr lang="en-GB"/>
        </a:p>
      </dgm:t>
    </dgm:pt>
    <dgm:pt modelId="{7197A7E4-7BEC-4A50-90DE-8380595CF4AF}">
      <dgm:prSet phldrT="[Text]" custT="1"/>
      <dgm:spPr/>
      <dgm:t>
        <a:bodyPr/>
        <a:lstStyle/>
        <a:p>
          <a:r>
            <a:rPr lang="en-GB" sz="2800" b="1">
              <a:latin typeface="Arial" panose="020B0604020202020204" pitchFamily="34" charset="0"/>
              <a:cs typeface="Arial" panose="020B0604020202020204" pitchFamily="34" charset="0"/>
            </a:rPr>
            <a:t>Why are we changing/updating the form?</a:t>
          </a:r>
          <a:endParaRPr lang="en-GB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A84167-1108-4A18-BB6B-E0A4BAC527D4}" type="parTrans" cxnId="{7F18D99A-0ADA-48DF-A6DE-161C383E53AA}">
      <dgm:prSet/>
      <dgm:spPr/>
      <dgm:t>
        <a:bodyPr/>
        <a:lstStyle/>
        <a:p>
          <a:endParaRPr lang="en-GB"/>
        </a:p>
      </dgm:t>
    </dgm:pt>
    <dgm:pt modelId="{CA400C5E-0791-472F-AFA9-0161F90A5B2D}" type="sibTrans" cxnId="{7F18D99A-0ADA-48DF-A6DE-161C383E53AA}">
      <dgm:prSet/>
      <dgm:spPr/>
      <dgm:t>
        <a:bodyPr/>
        <a:lstStyle/>
        <a:p>
          <a:endParaRPr lang="en-GB"/>
        </a:p>
      </dgm:t>
    </dgm:pt>
    <dgm:pt modelId="{B691A2FF-A80E-4136-80A4-1D2DA529F816}">
      <dgm:prSet phldrT="[Text]" custT="1"/>
      <dgm:spPr/>
      <dgm:t>
        <a:bodyPr/>
        <a:lstStyle/>
        <a:p>
          <a:r>
            <a:rPr lang="en-GB" sz="2800" b="1">
              <a:latin typeface="Arial" panose="020B0604020202020204" pitchFamily="34" charset="0"/>
              <a:cs typeface="Arial" panose="020B0604020202020204" pitchFamily="34" charset="0"/>
            </a:rPr>
            <a:t>What the form(s) must still do</a:t>
          </a:r>
          <a:endParaRPr lang="en-GB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11E833-0556-4950-ACDD-E038B6074714}" type="parTrans" cxnId="{982BD279-27EC-4681-80D8-CFF6E1F497D3}">
      <dgm:prSet/>
      <dgm:spPr/>
      <dgm:t>
        <a:bodyPr/>
        <a:lstStyle/>
        <a:p>
          <a:endParaRPr lang="en-GB"/>
        </a:p>
      </dgm:t>
    </dgm:pt>
    <dgm:pt modelId="{3D507249-E78D-42C5-83B8-4FEEDA83A70F}" type="sibTrans" cxnId="{982BD279-27EC-4681-80D8-CFF6E1F497D3}">
      <dgm:prSet/>
      <dgm:spPr/>
      <dgm:t>
        <a:bodyPr/>
        <a:lstStyle/>
        <a:p>
          <a:endParaRPr lang="en-GB"/>
        </a:p>
      </dgm:t>
    </dgm:pt>
    <dgm:pt modelId="{600BF0A7-B8BA-4D58-9BDC-F0F41B0A1A1B}">
      <dgm:prSet phldrT="[Text]" custT="1"/>
      <dgm:spPr/>
      <dgm:t>
        <a:bodyPr/>
        <a:lstStyle/>
        <a:p>
          <a:r>
            <a:rPr lang="en-GB" sz="2800" b="1">
              <a:latin typeface="Arial" panose="020B0604020202020204" pitchFamily="34" charset="0"/>
              <a:cs typeface="Arial" panose="020B0604020202020204" pitchFamily="34" charset="0"/>
            </a:rPr>
            <a:t>What have we replaced them with</a:t>
          </a:r>
          <a:endParaRPr lang="en-GB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2D307C-F3FA-4D19-AC24-4864863B141E}" type="parTrans" cxnId="{9DBBA0EC-D38A-42D0-B3E1-98E7C047449B}">
      <dgm:prSet/>
      <dgm:spPr/>
      <dgm:t>
        <a:bodyPr/>
        <a:lstStyle/>
        <a:p>
          <a:endParaRPr lang="en-GB"/>
        </a:p>
      </dgm:t>
    </dgm:pt>
    <dgm:pt modelId="{F7D0C8F4-BC86-4815-AB56-E47274322363}" type="sibTrans" cxnId="{9DBBA0EC-D38A-42D0-B3E1-98E7C047449B}">
      <dgm:prSet/>
      <dgm:spPr/>
      <dgm:t>
        <a:bodyPr/>
        <a:lstStyle/>
        <a:p>
          <a:endParaRPr lang="en-GB"/>
        </a:p>
      </dgm:t>
    </dgm:pt>
    <dgm:pt modelId="{A21BD440-66CC-4BAF-B82C-1BA0E53F6D0A}">
      <dgm:prSet phldrT="[Text]" custT="1"/>
      <dgm:spPr/>
      <dgm:t>
        <a:bodyPr/>
        <a:lstStyle/>
        <a:p>
          <a:r>
            <a:rPr lang="en-GB" sz="1400" dirty="0">
              <a:latin typeface="Arial" panose="020B0604020202020204" pitchFamily="34" charset="0"/>
              <a:cs typeface="Arial" panose="020B0604020202020204" pitchFamily="34" charset="0"/>
            </a:rPr>
            <a:t>The existing SAP3 form is outdated </a:t>
          </a:r>
        </a:p>
      </dgm:t>
    </dgm:pt>
    <dgm:pt modelId="{2F46B411-8103-4826-9147-E3E50AD47A0A}" type="parTrans" cxnId="{294B23C3-0185-43B3-8A06-14DB75B2BA64}">
      <dgm:prSet/>
      <dgm:spPr/>
      <dgm:t>
        <a:bodyPr/>
        <a:lstStyle/>
        <a:p>
          <a:endParaRPr lang="en-GB"/>
        </a:p>
      </dgm:t>
    </dgm:pt>
    <dgm:pt modelId="{8817BAC0-80D4-4437-817E-178A373A5882}" type="sibTrans" cxnId="{294B23C3-0185-43B3-8A06-14DB75B2BA64}">
      <dgm:prSet/>
      <dgm:spPr/>
      <dgm:t>
        <a:bodyPr/>
        <a:lstStyle/>
        <a:p>
          <a:endParaRPr lang="en-GB"/>
        </a:p>
      </dgm:t>
    </dgm:pt>
    <dgm:pt modelId="{B7EB251B-1A95-40A2-B05B-0AE6E02BF63D}">
      <dgm:prSet phldrT="[Text]" custT="1"/>
      <dgm:spPr/>
      <dgm:t>
        <a:bodyPr/>
        <a:lstStyle/>
        <a:p>
          <a:r>
            <a:rPr lang="en-GB" sz="1400" dirty="0">
              <a:latin typeface="Arial" panose="020B0604020202020204" pitchFamily="34" charset="0"/>
              <a:cs typeface="Arial" panose="020B0604020202020204" pitchFamily="34" charset="0"/>
            </a:rPr>
            <a:t>It was part of a suite of forms that no longer exist &amp; is outdated on where/how to submit.</a:t>
          </a:r>
        </a:p>
      </dgm:t>
    </dgm:pt>
    <dgm:pt modelId="{6F23E8F3-0B15-4A90-9FB8-E1EA34BA4D17}" type="parTrans" cxnId="{5A05B7AB-D1AA-4A94-ABAA-C451AD39D3C0}">
      <dgm:prSet/>
      <dgm:spPr/>
      <dgm:t>
        <a:bodyPr/>
        <a:lstStyle/>
        <a:p>
          <a:endParaRPr lang="en-GB"/>
        </a:p>
      </dgm:t>
    </dgm:pt>
    <dgm:pt modelId="{4D6192D6-7388-4F03-A9F8-F227FA8C2E24}" type="sibTrans" cxnId="{5A05B7AB-D1AA-4A94-ABAA-C451AD39D3C0}">
      <dgm:prSet/>
      <dgm:spPr/>
      <dgm:t>
        <a:bodyPr/>
        <a:lstStyle/>
        <a:p>
          <a:endParaRPr lang="en-GB"/>
        </a:p>
      </dgm:t>
    </dgm:pt>
    <dgm:pt modelId="{7584D6C0-835D-4384-BF2A-7AE6180E893E}">
      <dgm:prSet phldrT="[Text]" custT="1"/>
      <dgm:spPr/>
      <dgm:t>
        <a:bodyPr/>
        <a:lstStyle/>
        <a:p>
          <a:r>
            <a:rPr lang="en-GB" sz="1400" dirty="0">
              <a:latin typeface="Arial" panose="020B0604020202020204" pitchFamily="34" charset="0"/>
              <a:cs typeface="Arial" panose="020B0604020202020204" pitchFamily="34" charset="0"/>
            </a:rPr>
            <a:t>The ICB are not routinely receiving a copy of the nursing assessment and FNC determination, leading to delays in paying them FNC to care homes with nursing. </a:t>
          </a:r>
        </a:p>
      </dgm:t>
    </dgm:pt>
    <dgm:pt modelId="{E22EDAE7-E662-4B51-9A07-930322270530}" type="parTrans" cxnId="{67E4DF9C-B89D-47B1-AC16-CDEEED53A495}">
      <dgm:prSet/>
      <dgm:spPr/>
      <dgm:t>
        <a:bodyPr/>
        <a:lstStyle/>
        <a:p>
          <a:endParaRPr lang="en-GB"/>
        </a:p>
      </dgm:t>
    </dgm:pt>
    <dgm:pt modelId="{6F73F4D6-D239-45BA-B1F3-8FC9FD44674C}" type="sibTrans" cxnId="{67E4DF9C-B89D-47B1-AC16-CDEEED53A495}">
      <dgm:prSet/>
      <dgm:spPr/>
      <dgm:t>
        <a:bodyPr/>
        <a:lstStyle/>
        <a:p>
          <a:endParaRPr lang="en-GB"/>
        </a:p>
      </dgm:t>
    </dgm:pt>
    <dgm:pt modelId="{22F024E2-9F05-4135-91F6-FCCB221C5800}">
      <dgm:prSet phldrT="[Text]" custT="1"/>
      <dgm:spPr/>
      <dgm:t>
        <a:bodyPr/>
        <a:lstStyle/>
        <a:p>
          <a:r>
            <a:rPr lang="en-GB" sz="1400" dirty="0">
              <a:latin typeface="Arial" panose="020B0604020202020204" pitchFamily="34" charset="0"/>
              <a:cs typeface="Arial" panose="020B0604020202020204" pitchFamily="34" charset="0"/>
            </a:rPr>
            <a:t>Nurses had fed back the form contains a lot of duplication that is already in the nursing assessment they have completed for the person </a:t>
          </a:r>
        </a:p>
      </dgm:t>
    </dgm:pt>
    <dgm:pt modelId="{ADA9F119-CCC7-4E72-9C7C-7321D5EDC213}" type="parTrans" cxnId="{0DDD5903-691A-4EE4-86B5-D833FC170445}">
      <dgm:prSet/>
      <dgm:spPr/>
      <dgm:t>
        <a:bodyPr/>
        <a:lstStyle/>
        <a:p>
          <a:endParaRPr lang="en-GB"/>
        </a:p>
      </dgm:t>
    </dgm:pt>
    <dgm:pt modelId="{F9EAB3D7-EE5B-42D8-8F0F-8C3A2DBA866F}" type="sibTrans" cxnId="{0DDD5903-691A-4EE4-86B5-D833FC170445}">
      <dgm:prSet/>
      <dgm:spPr/>
      <dgm:t>
        <a:bodyPr/>
        <a:lstStyle/>
        <a:p>
          <a:endParaRPr lang="en-GB"/>
        </a:p>
      </dgm:t>
    </dgm:pt>
    <dgm:pt modelId="{CB3B6F0F-1326-414E-98B0-1923A2BC3381}">
      <dgm:prSet phldrT="[Text]" custT="1"/>
      <dgm:spPr/>
      <dgm:t>
        <a:bodyPr/>
        <a:lstStyle/>
        <a:p>
          <a:r>
            <a:rPr lang="en-GB" sz="1400">
              <a:latin typeface="Arial" panose="020B0604020202020204" pitchFamily="34" charset="0"/>
              <a:cs typeface="Arial" panose="020B0604020202020204" pitchFamily="34" charset="0"/>
            </a:rPr>
            <a:t>To improve the conveyance of relevant nursing information from one nurse to another (if a care home with nursing is being sourced) </a:t>
          </a:r>
          <a:endParaRPr lang="en-GB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95EDD6-1A3D-499D-8372-C8ACE58CB1A8}" type="parTrans" cxnId="{9C8AAA9F-4A8C-445E-B0C0-E98B7B8FA331}">
      <dgm:prSet/>
      <dgm:spPr/>
      <dgm:t>
        <a:bodyPr/>
        <a:lstStyle/>
        <a:p>
          <a:endParaRPr lang="en-GB"/>
        </a:p>
      </dgm:t>
    </dgm:pt>
    <dgm:pt modelId="{951B4CA6-E4EE-4A80-8743-35B6FA7F7F4B}" type="sibTrans" cxnId="{9C8AAA9F-4A8C-445E-B0C0-E98B7B8FA331}">
      <dgm:prSet/>
      <dgm:spPr/>
      <dgm:t>
        <a:bodyPr/>
        <a:lstStyle/>
        <a:p>
          <a:endParaRPr lang="en-GB"/>
        </a:p>
      </dgm:t>
    </dgm:pt>
    <dgm:pt modelId="{ECFF59E6-1108-4DD4-B5A3-A26697B6394B}">
      <dgm:prSet phldrT="[Text]" custT="1"/>
      <dgm:spPr/>
      <dgm:t>
        <a:bodyPr/>
        <a:lstStyle/>
        <a:p>
          <a:r>
            <a:rPr lang="en-GB" sz="1400" dirty="0">
              <a:latin typeface="Arial" panose="020B0604020202020204" pitchFamily="34" charset="0"/>
              <a:cs typeface="Arial" panose="020B0604020202020204" pitchFamily="34" charset="0"/>
            </a:rPr>
            <a:t>There are a number of “self tweaked and changed” versions of the form used by services.</a:t>
          </a:r>
        </a:p>
      </dgm:t>
    </dgm:pt>
    <dgm:pt modelId="{C48227D4-1DE6-4418-905C-6751A4D2C69D}" type="parTrans" cxnId="{1D268F13-8BE0-4B3F-9C8D-473DFA5E94F7}">
      <dgm:prSet/>
      <dgm:spPr/>
      <dgm:t>
        <a:bodyPr/>
        <a:lstStyle/>
        <a:p>
          <a:endParaRPr lang="en-GB"/>
        </a:p>
      </dgm:t>
    </dgm:pt>
    <dgm:pt modelId="{F1FB1548-4738-48BA-873D-6FCD7A589D93}" type="sibTrans" cxnId="{1D268F13-8BE0-4B3F-9C8D-473DFA5E94F7}">
      <dgm:prSet/>
      <dgm:spPr/>
      <dgm:t>
        <a:bodyPr/>
        <a:lstStyle/>
        <a:p>
          <a:endParaRPr lang="en-GB"/>
        </a:p>
      </dgm:t>
    </dgm:pt>
    <dgm:pt modelId="{C0FD1147-F589-43F5-A0FB-6C231B665EDA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Enable other professionals to provide a contribution to a multi disciplinary assessment, often lead by Adult Social Care, enabling future planning and support of a person’s needs.</a:t>
          </a:r>
          <a:endParaRPr lang="en-GB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463397-B3B1-4E9A-B93D-D71B007A4EDE}" type="parTrans" cxnId="{F352ACFA-0AB7-46EE-B2B7-3B8FC79E4C10}">
      <dgm:prSet/>
      <dgm:spPr/>
      <dgm:t>
        <a:bodyPr/>
        <a:lstStyle/>
        <a:p>
          <a:endParaRPr lang="en-GB"/>
        </a:p>
      </dgm:t>
    </dgm:pt>
    <dgm:pt modelId="{B61C857C-5F41-48A5-B0CA-8297F987F07D}" type="sibTrans" cxnId="{F352ACFA-0AB7-46EE-B2B7-3B8FC79E4C10}">
      <dgm:prSet/>
      <dgm:spPr/>
      <dgm:t>
        <a:bodyPr/>
        <a:lstStyle/>
        <a:p>
          <a:endParaRPr lang="en-GB"/>
        </a:p>
      </dgm:t>
    </dgm:pt>
    <dgm:pt modelId="{349A481F-BE7A-4DED-87EE-56D9F5E21FC8}">
      <dgm:prSet custT="1"/>
      <dgm:spPr/>
      <dgm:t>
        <a:bodyPr/>
        <a:lstStyle/>
        <a:p>
          <a:r>
            <a:rPr lang="en-GB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Where relevant, if a person is to enter a care home with nursing, FNC determination is required by an </a:t>
          </a:r>
          <a:r>
            <a:rPr lang="en-GB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NHS Nurse</a:t>
          </a:r>
          <a:r>
            <a:rPr lang="en-GB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, as are also eligibility for continence payments.</a:t>
          </a:r>
          <a:endParaRPr lang="en-GB" sz="14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</dgm:t>
    </dgm:pt>
    <dgm:pt modelId="{BBC37545-A316-4652-A536-E8330BE6945A}" type="parTrans" cxnId="{5D9CFE83-4DE0-410C-A71B-429673E1C8FF}">
      <dgm:prSet/>
      <dgm:spPr/>
      <dgm:t>
        <a:bodyPr/>
        <a:lstStyle/>
        <a:p>
          <a:endParaRPr lang="en-GB"/>
        </a:p>
      </dgm:t>
    </dgm:pt>
    <dgm:pt modelId="{92D3E116-F9BF-432A-9825-3B1E151C1306}" type="sibTrans" cxnId="{5D9CFE83-4DE0-410C-A71B-429673E1C8FF}">
      <dgm:prSet/>
      <dgm:spPr/>
      <dgm:t>
        <a:bodyPr/>
        <a:lstStyle/>
        <a:p>
          <a:endParaRPr lang="en-GB"/>
        </a:p>
      </dgm:t>
    </dgm:pt>
    <dgm:pt modelId="{35817501-3D2D-45E2-8CB0-A200F692C77F}">
      <dgm:prSet custT="1"/>
      <dgm:spPr/>
      <dgm:t>
        <a:bodyPr/>
        <a:lstStyle/>
        <a:p>
          <a:r>
            <a:rPr lang="en-GB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Due </a:t>
          </a:r>
          <a:r>
            <a:rPr lang="en-GB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consideration</a:t>
          </a:r>
          <a:r>
            <a:rPr lang="en-GB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has been given to whether a person should be considered for CHC funding eligibility, such as details if a checklist has been completed, or if not, recording why not.</a:t>
          </a:r>
          <a:endParaRPr lang="en-GB" sz="14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</dgm:t>
    </dgm:pt>
    <dgm:pt modelId="{EBE7BCB4-A065-4D5B-8CA5-4029C1DF78EC}" type="parTrans" cxnId="{6FC500A6-5D70-42C4-B3D9-2D06C0A2A2E4}">
      <dgm:prSet/>
      <dgm:spPr/>
      <dgm:t>
        <a:bodyPr/>
        <a:lstStyle/>
        <a:p>
          <a:endParaRPr lang="en-GB"/>
        </a:p>
      </dgm:t>
    </dgm:pt>
    <dgm:pt modelId="{0F1C250D-C375-410C-822B-2582AD3ABD9E}" type="sibTrans" cxnId="{6FC500A6-5D70-42C4-B3D9-2D06C0A2A2E4}">
      <dgm:prSet/>
      <dgm:spPr/>
      <dgm:t>
        <a:bodyPr/>
        <a:lstStyle/>
        <a:p>
          <a:endParaRPr lang="en-GB"/>
        </a:p>
      </dgm:t>
    </dgm:pt>
    <dgm:pt modelId="{80A53C53-B052-480F-BCCA-71CFE5E54542}">
      <dgm:prSet custT="1"/>
      <dgm:spPr/>
      <dgm:t>
        <a:bodyPr/>
        <a:lstStyle/>
        <a:p>
          <a:r>
            <a:rPr lang="en-GB" sz="140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One form or the other needs completion and not both.</a:t>
          </a:r>
          <a:endParaRPr lang="en-GB" sz="14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</dgm:t>
    </dgm:pt>
    <dgm:pt modelId="{29F10271-F0C0-4649-8AE6-42DEED91D8BD}" type="parTrans" cxnId="{C9EF7E67-FFBF-4EF4-8680-9382E639161B}">
      <dgm:prSet/>
      <dgm:spPr/>
      <dgm:t>
        <a:bodyPr/>
        <a:lstStyle/>
        <a:p>
          <a:endParaRPr lang="en-GB"/>
        </a:p>
      </dgm:t>
    </dgm:pt>
    <dgm:pt modelId="{9A0D206E-C512-4239-8574-49BEFE945486}" type="sibTrans" cxnId="{C9EF7E67-FFBF-4EF4-8680-9382E639161B}">
      <dgm:prSet/>
      <dgm:spPr/>
      <dgm:t>
        <a:bodyPr/>
        <a:lstStyle/>
        <a:p>
          <a:endParaRPr lang="en-GB"/>
        </a:p>
      </dgm:t>
    </dgm:pt>
    <dgm:pt modelId="{69C16443-D699-494E-B42F-C90254FE9956}">
      <dgm:prSet custT="1"/>
      <dgm:spPr/>
      <dgm:t>
        <a:bodyPr/>
        <a:lstStyle/>
        <a:p>
          <a:r>
            <a:rPr lang="en-GB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A final step to remind nurses to provide a handover of nursing care, where a care home with nursing has been sourced, and to notify the ICB for the purposes of FNC payment (and continence payments where applicable)</a:t>
          </a:r>
          <a:endParaRPr lang="en-GB" sz="14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</dgm:t>
    </dgm:pt>
    <dgm:pt modelId="{21A0EA60-3DF6-4336-A5E9-FD2490080EB1}" type="parTrans" cxnId="{6EB16B1C-4ABC-476E-AE06-548F7ABAEF23}">
      <dgm:prSet/>
      <dgm:spPr/>
      <dgm:t>
        <a:bodyPr/>
        <a:lstStyle/>
        <a:p>
          <a:endParaRPr lang="en-GB"/>
        </a:p>
      </dgm:t>
    </dgm:pt>
    <dgm:pt modelId="{05675477-AD88-42D0-A15C-9C85DDA60A47}" type="sibTrans" cxnId="{6EB16B1C-4ABC-476E-AE06-548F7ABAEF23}">
      <dgm:prSet/>
      <dgm:spPr/>
      <dgm:t>
        <a:bodyPr/>
        <a:lstStyle/>
        <a:p>
          <a:endParaRPr lang="en-GB"/>
        </a:p>
      </dgm:t>
    </dgm:pt>
    <dgm:pt modelId="{93CE8B97-C05C-4DD9-BE6B-93DB3B47B313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400" b="1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NC</a:t>
          </a:r>
          <a:r>
            <a:rPr lang="en-GB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Form (v.1): “NHS </a:t>
          </a:r>
          <a:r>
            <a:rPr lang="en-GB" sz="1400" b="1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</a:t>
          </a:r>
          <a:r>
            <a:rPr lang="en-GB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urse </a:t>
          </a:r>
          <a:r>
            <a:rPr lang="en-GB" sz="1400" b="1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</a:t>
          </a:r>
          <a:r>
            <a:rPr lang="en-GB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ontribution and Determination Form (inc. FNC if applicable)”:</a:t>
          </a:r>
          <a:r>
            <a:rPr lang="en-GB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 A reduced form for NHS nurses to complete and which allows their existing nursing assessment to be appended, to reduce duplication.</a:t>
          </a:r>
          <a:endParaRPr lang="en-GB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1B8071-6647-4AEA-B560-22D9B1AFAC9D}" type="parTrans" cxnId="{1987C723-98B6-4CCA-96E6-4EFA2FEC8732}">
      <dgm:prSet/>
      <dgm:spPr/>
      <dgm:t>
        <a:bodyPr/>
        <a:lstStyle/>
        <a:p>
          <a:endParaRPr lang="en-GB"/>
        </a:p>
      </dgm:t>
    </dgm:pt>
    <dgm:pt modelId="{B4FE36FE-16B0-43DD-A6AD-99390755003D}" type="sibTrans" cxnId="{1987C723-98B6-4CCA-96E6-4EFA2FEC8732}">
      <dgm:prSet/>
      <dgm:spPr/>
      <dgm:t>
        <a:bodyPr/>
        <a:lstStyle/>
        <a:p>
          <a:endParaRPr lang="en-GB"/>
        </a:p>
      </dgm:t>
    </dgm:pt>
    <dgm:pt modelId="{151A35E6-C04B-4304-AD6F-2671A2E16CF9}">
      <dgm:prSet custT="1"/>
      <dgm:spPr/>
      <dgm:t>
        <a:bodyPr/>
        <a:lstStyle/>
        <a:p>
          <a:r>
            <a:rPr lang="en-GB" sz="1400" b="1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SC</a:t>
          </a:r>
          <a:r>
            <a:rPr lang="en-GB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Form (v.1) “</a:t>
          </a:r>
          <a:r>
            <a:rPr lang="en-GB" sz="1400" b="1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</a:t>
          </a:r>
          <a:r>
            <a:rPr lang="en-GB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pecialist </a:t>
          </a:r>
          <a:r>
            <a:rPr lang="en-GB" sz="1400" b="1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</a:t>
          </a:r>
          <a:r>
            <a:rPr lang="en-GB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ontribution to a Multi Disciplinary Assessment”: </a:t>
          </a:r>
          <a:r>
            <a:rPr lang="en-GB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A reduced form for other professionals to complete, to provide their contribution, with removal of the nursing aspects as they pertain to FNC and Continence.</a:t>
          </a:r>
          <a:endParaRPr lang="en-GB" sz="14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</dgm:t>
    </dgm:pt>
    <dgm:pt modelId="{773F441E-998E-425F-A457-639583CBB6BC}" type="sibTrans" cxnId="{21BCDFFA-01C0-4F2E-969B-52C204AAE518}">
      <dgm:prSet/>
      <dgm:spPr/>
      <dgm:t>
        <a:bodyPr/>
        <a:lstStyle/>
        <a:p>
          <a:endParaRPr lang="en-GB"/>
        </a:p>
      </dgm:t>
    </dgm:pt>
    <dgm:pt modelId="{16EBE4B2-DA50-4AA3-B0F5-7F406E437A19}" type="parTrans" cxnId="{21BCDFFA-01C0-4F2E-969B-52C204AAE518}">
      <dgm:prSet/>
      <dgm:spPr/>
      <dgm:t>
        <a:bodyPr/>
        <a:lstStyle/>
        <a:p>
          <a:endParaRPr lang="en-GB"/>
        </a:p>
      </dgm:t>
    </dgm:pt>
    <dgm:pt modelId="{4769DBB7-554F-4267-A21D-E45794194645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To provide Adult Social Care with confirmed FNC eligibility where a care home with nursing needs to be sourced.  Where FNC is agreed the ICB will undertake a review, including CHC consideration, within six weeks  </a:t>
          </a:r>
        </a:p>
      </dgm:t>
    </dgm:pt>
    <dgm:pt modelId="{2079A060-DD01-46C3-BE61-24E6FA5DCBDD}" type="parTrans" cxnId="{8B88BA9F-BFB8-428A-9A3A-6D57D81ABD91}">
      <dgm:prSet/>
      <dgm:spPr/>
      <dgm:t>
        <a:bodyPr/>
        <a:lstStyle/>
        <a:p>
          <a:endParaRPr lang="en-GB"/>
        </a:p>
      </dgm:t>
    </dgm:pt>
    <dgm:pt modelId="{36CFF761-A609-4CFB-B196-F4EC2594CD62}" type="sibTrans" cxnId="{8B88BA9F-BFB8-428A-9A3A-6D57D81ABD91}">
      <dgm:prSet/>
      <dgm:spPr/>
      <dgm:t>
        <a:bodyPr/>
        <a:lstStyle/>
        <a:p>
          <a:endParaRPr lang="en-GB"/>
        </a:p>
      </dgm:t>
    </dgm:pt>
    <dgm:pt modelId="{41972B5A-886D-4115-A312-2E59C5B5F0E2}" type="pres">
      <dgm:prSet presAssocID="{469CD426-1BC8-4384-9374-C3793AEE4387}" presName="Name0" presStyleCnt="0">
        <dgm:presLayoutVars>
          <dgm:dir/>
          <dgm:animLvl val="lvl"/>
          <dgm:resizeHandles val="exact"/>
        </dgm:presLayoutVars>
      </dgm:prSet>
      <dgm:spPr/>
    </dgm:pt>
    <dgm:pt modelId="{0C0009FE-9D3B-4E37-B766-A951D6DFE96F}" type="pres">
      <dgm:prSet presAssocID="{7197A7E4-7BEC-4A50-90DE-8380595CF4AF}" presName="composite" presStyleCnt="0"/>
      <dgm:spPr/>
    </dgm:pt>
    <dgm:pt modelId="{C7207F48-5CAC-43A6-9FFE-482A97E99A1F}" type="pres">
      <dgm:prSet presAssocID="{7197A7E4-7BEC-4A50-90DE-8380595CF4A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73ED8D9F-F3FA-44E4-8A87-7A945F2ADD08}" type="pres">
      <dgm:prSet presAssocID="{7197A7E4-7BEC-4A50-90DE-8380595CF4AF}" presName="desTx" presStyleLbl="alignAccFollowNode1" presStyleIdx="0" presStyleCnt="3">
        <dgm:presLayoutVars>
          <dgm:bulletEnabled val="1"/>
        </dgm:presLayoutVars>
      </dgm:prSet>
      <dgm:spPr/>
    </dgm:pt>
    <dgm:pt modelId="{4CC21B5E-D7BB-4078-8600-F1F18203E1CA}" type="pres">
      <dgm:prSet presAssocID="{CA400C5E-0791-472F-AFA9-0161F90A5B2D}" presName="space" presStyleCnt="0"/>
      <dgm:spPr/>
    </dgm:pt>
    <dgm:pt modelId="{E47B87B4-BF3D-472C-8378-450AC9962940}" type="pres">
      <dgm:prSet presAssocID="{B691A2FF-A80E-4136-80A4-1D2DA529F816}" presName="composite" presStyleCnt="0"/>
      <dgm:spPr/>
    </dgm:pt>
    <dgm:pt modelId="{BFA83FA4-6D7D-4A03-AF5A-76C268FD9F48}" type="pres">
      <dgm:prSet presAssocID="{B691A2FF-A80E-4136-80A4-1D2DA529F81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C8F71EDC-D618-45DF-A34B-0FB8CDF12752}" type="pres">
      <dgm:prSet presAssocID="{B691A2FF-A80E-4136-80A4-1D2DA529F816}" presName="desTx" presStyleLbl="alignAccFollowNode1" presStyleIdx="1" presStyleCnt="3">
        <dgm:presLayoutVars>
          <dgm:bulletEnabled val="1"/>
        </dgm:presLayoutVars>
      </dgm:prSet>
      <dgm:spPr/>
    </dgm:pt>
    <dgm:pt modelId="{B8F2F681-3368-4296-9290-04213C4116FF}" type="pres">
      <dgm:prSet presAssocID="{3D507249-E78D-42C5-83B8-4FEEDA83A70F}" presName="space" presStyleCnt="0"/>
      <dgm:spPr/>
    </dgm:pt>
    <dgm:pt modelId="{71E08549-8221-4669-A558-6D6C57B71D1D}" type="pres">
      <dgm:prSet presAssocID="{600BF0A7-B8BA-4D58-9BDC-F0F41B0A1A1B}" presName="composite" presStyleCnt="0"/>
      <dgm:spPr/>
    </dgm:pt>
    <dgm:pt modelId="{EAE5C44D-F645-49F3-AEB6-382026E97FBB}" type="pres">
      <dgm:prSet presAssocID="{600BF0A7-B8BA-4D58-9BDC-F0F41B0A1A1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90AF7888-CAAF-407D-8302-AE5F24DCC558}" type="pres">
      <dgm:prSet presAssocID="{600BF0A7-B8BA-4D58-9BDC-F0F41B0A1A1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DDD5903-691A-4EE4-86B5-D833FC170445}" srcId="{7197A7E4-7BEC-4A50-90DE-8380595CF4AF}" destId="{22F024E2-9F05-4135-91F6-FCCB221C5800}" srcOrd="3" destOrd="0" parTransId="{ADA9F119-CCC7-4E72-9C7C-7321D5EDC213}" sibTransId="{F9EAB3D7-EE5B-42D8-8F0F-8C3A2DBA866F}"/>
    <dgm:cxn modelId="{1D268F13-8BE0-4B3F-9C8D-473DFA5E94F7}" srcId="{7197A7E4-7BEC-4A50-90DE-8380595CF4AF}" destId="{ECFF59E6-1108-4DD4-B5A3-A26697B6394B}" srcOrd="5" destOrd="0" parTransId="{C48227D4-1DE6-4418-905C-6751A4D2C69D}" sibTransId="{F1FB1548-4738-48BA-873D-6FCD7A589D93}"/>
    <dgm:cxn modelId="{B316161A-C694-46DF-9F85-5AA253098672}" type="presOf" srcId="{349A481F-BE7A-4DED-87EE-56D9F5E21FC8}" destId="{C8F71EDC-D618-45DF-A34B-0FB8CDF12752}" srcOrd="0" destOrd="1" presId="urn:microsoft.com/office/officeart/2005/8/layout/hList1"/>
    <dgm:cxn modelId="{6EB16B1C-4ABC-476E-AE06-548F7ABAEF23}" srcId="{600BF0A7-B8BA-4D58-9BDC-F0F41B0A1A1B}" destId="{69C16443-D699-494E-B42F-C90254FE9956}" srcOrd="3" destOrd="0" parTransId="{21A0EA60-3DF6-4336-A5E9-FD2490080EB1}" sibTransId="{05675477-AD88-42D0-A15C-9C85DDA60A47}"/>
    <dgm:cxn modelId="{1987C723-98B6-4CCA-96E6-4EFA2FEC8732}" srcId="{600BF0A7-B8BA-4D58-9BDC-F0F41B0A1A1B}" destId="{93CE8B97-C05C-4DD9-BE6B-93DB3B47B313}" srcOrd="0" destOrd="0" parTransId="{A01B8071-6647-4AEA-B560-22D9B1AFAC9D}" sibTransId="{B4FE36FE-16B0-43DD-A6AD-99390755003D}"/>
    <dgm:cxn modelId="{2C3FB124-8E3E-4F47-BBC3-7E57140425A3}" type="presOf" srcId="{151A35E6-C04B-4304-AD6F-2671A2E16CF9}" destId="{90AF7888-CAAF-407D-8302-AE5F24DCC558}" srcOrd="0" destOrd="1" presId="urn:microsoft.com/office/officeart/2005/8/layout/hList1"/>
    <dgm:cxn modelId="{ABC92429-4425-4267-BCDC-202AB388DE1B}" type="presOf" srcId="{93CE8B97-C05C-4DD9-BE6B-93DB3B47B313}" destId="{90AF7888-CAAF-407D-8302-AE5F24DCC558}" srcOrd="0" destOrd="0" presId="urn:microsoft.com/office/officeart/2005/8/layout/hList1"/>
    <dgm:cxn modelId="{C9EF7E67-FFBF-4EF4-8680-9382E639161B}" srcId="{600BF0A7-B8BA-4D58-9BDC-F0F41B0A1A1B}" destId="{80A53C53-B052-480F-BCCA-71CFE5E54542}" srcOrd="2" destOrd="0" parTransId="{29F10271-F0C0-4649-8AE6-42DEED91D8BD}" sibTransId="{9A0D206E-C512-4239-8574-49BEFE945486}"/>
    <dgm:cxn modelId="{21EF1568-5599-4976-BB48-785072FB8CED}" type="presOf" srcId="{7197A7E4-7BEC-4A50-90DE-8380595CF4AF}" destId="{C7207F48-5CAC-43A6-9FFE-482A97E99A1F}" srcOrd="0" destOrd="0" presId="urn:microsoft.com/office/officeart/2005/8/layout/hList1"/>
    <dgm:cxn modelId="{2DF2A16B-BDAA-4364-BD62-932BC85781CA}" type="presOf" srcId="{ECFF59E6-1108-4DD4-B5A3-A26697B6394B}" destId="{73ED8D9F-F3FA-44E4-8A87-7A945F2ADD08}" srcOrd="0" destOrd="5" presId="urn:microsoft.com/office/officeart/2005/8/layout/hList1"/>
    <dgm:cxn modelId="{26837070-483E-4BAC-A539-F0E3223CB780}" type="presOf" srcId="{35817501-3D2D-45E2-8CB0-A200F692C77F}" destId="{C8F71EDC-D618-45DF-A34B-0FB8CDF12752}" srcOrd="0" destOrd="2" presId="urn:microsoft.com/office/officeart/2005/8/layout/hList1"/>
    <dgm:cxn modelId="{37593E58-E55D-4270-A157-0527D818BC68}" type="presOf" srcId="{600BF0A7-B8BA-4D58-9BDC-F0F41B0A1A1B}" destId="{EAE5C44D-F645-49F3-AEB6-382026E97FBB}" srcOrd="0" destOrd="0" presId="urn:microsoft.com/office/officeart/2005/8/layout/hList1"/>
    <dgm:cxn modelId="{982BD279-27EC-4681-80D8-CFF6E1F497D3}" srcId="{469CD426-1BC8-4384-9374-C3793AEE4387}" destId="{B691A2FF-A80E-4136-80A4-1D2DA529F816}" srcOrd="1" destOrd="0" parTransId="{B311E833-0556-4950-ACDD-E038B6074714}" sibTransId="{3D507249-E78D-42C5-83B8-4FEEDA83A70F}"/>
    <dgm:cxn modelId="{B948105A-0B0D-49CE-8EC8-8736485529FA}" type="presOf" srcId="{69C16443-D699-494E-B42F-C90254FE9956}" destId="{90AF7888-CAAF-407D-8302-AE5F24DCC558}" srcOrd="0" destOrd="3" presId="urn:microsoft.com/office/officeart/2005/8/layout/hList1"/>
    <dgm:cxn modelId="{5D9CFE83-4DE0-410C-A71B-429673E1C8FF}" srcId="{B691A2FF-A80E-4136-80A4-1D2DA529F816}" destId="{349A481F-BE7A-4DED-87EE-56D9F5E21FC8}" srcOrd="1" destOrd="0" parTransId="{BBC37545-A316-4652-A536-E8330BE6945A}" sibTransId="{92D3E116-F9BF-432A-9825-3B1E151C1306}"/>
    <dgm:cxn modelId="{C4E19699-556E-454A-B4EE-DA49A9EB347E}" type="presOf" srcId="{B7EB251B-1A95-40A2-B05B-0AE6E02BF63D}" destId="{73ED8D9F-F3FA-44E4-8A87-7A945F2ADD08}" srcOrd="0" destOrd="1" presId="urn:microsoft.com/office/officeart/2005/8/layout/hList1"/>
    <dgm:cxn modelId="{7F18D99A-0ADA-48DF-A6DE-161C383E53AA}" srcId="{469CD426-1BC8-4384-9374-C3793AEE4387}" destId="{7197A7E4-7BEC-4A50-90DE-8380595CF4AF}" srcOrd="0" destOrd="0" parTransId="{E8A84167-1108-4A18-BB6B-E0A4BAC527D4}" sibTransId="{CA400C5E-0791-472F-AFA9-0161F90A5B2D}"/>
    <dgm:cxn modelId="{67E4DF9C-B89D-47B1-AC16-CDEEED53A495}" srcId="{7197A7E4-7BEC-4A50-90DE-8380595CF4AF}" destId="{7584D6C0-835D-4384-BF2A-7AE6180E893E}" srcOrd="2" destOrd="0" parTransId="{E22EDAE7-E662-4B51-9A07-930322270530}" sibTransId="{6F73F4D6-D239-45BA-B1F3-8FC9FD44674C}"/>
    <dgm:cxn modelId="{9C8AAA9F-4A8C-445E-B0C0-E98B7B8FA331}" srcId="{7197A7E4-7BEC-4A50-90DE-8380595CF4AF}" destId="{CB3B6F0F-1326-414E-98B0-1923A2BC3381}" srcOrd="4" destOrd="0" parTransId="{3D95EDD6-1A3D-499D-8372-C8ACE58CB1A8}" sibTransId="{951B4CA6-E4EE-4A80-8743-35B6FA7F7F4B}"/>
    <dgm:cxn modelId="{8B88BA9F-BFB8-428A-9A3A-6D57D81ABD91}" srcId="{B691A2FF-A80E-4136-80A4-1D2DA529F816}" destId="{4769DBB7-554F-4267-A21D-E45794194645}" srcOrd="3" destOrd="0" parTransId="{2079A060-DD01-46C3-BE61-24E6FA5DCBDD}" sibTransId="{36CFF761-A609-4CFB-B196-F4EC2594CD62}"/>
    <dgm:cxn modelId="{4E9922A4-6250-4E10-915A-1776C1C6A78D}" type="presOf" srcId="{C0FD1147-F589-43F5-A0FB-6C231B665EDA}" destId="{C8F71EDC-D618-45DF-A34B-0FB8CDF12752}" srcOrd="0" destOrd="0" presId="urn:microsoft.com/office/officeart/2005/8/layout/hList1"/>
    <dgm:cxn modelId="{6FC500A6-5D70-42C4-B3D9-2D06C0A2A2E4}" srcId="{B691A2FF-A80E-4136-80A4-1D2DA529F816}" destId="{35817501-3D2D-45E2-8CB0-A200F692C77F}" srcOrd="2" destOrd="0" parTransId="{EBE7BCB4-A065-4D5B-8CA5-4029C1DF78EC}" sibTransId="{0F1C250D-C375-410C-822B-2582AD3ABD9E}"/>
    <dgm:cxn modelId="{5A05B7AB-D1AA-4A94-ABAA-C451AD39D3C0}" srcId="{7197A7E4-7BEC-4A50-90DE-8380595CF4AF}" destId="{B7EB251B-1A95-40A2-B05B-0AE6E02BF63D}" srcOrd="1" destOrd="0" parTransId="{6F23E8F3-0B15-4A90-9FB8-E1EA34BA4D17}" sibTransId="{4D6192D6-7388-4F03-A9F8-F227FA8C2E24}"/>
    <dgm:cxn modelId="{F0E64BAD-FBC0-424C-8FEA-F9DA3B8A59AA}" type="presOf" srcId="{469CD426-1BC8-4384-9374-C3793AEE4387}" destId="{41972B5A-886D-4115-A312-2E59C5B5F0E2}" srcOrd="0" destOrd="0" presId="urn:microsoft.com/office/officeart/2005/8/layout/hList1"/>
    <dgm:cxn modelId="{B4F37DBF-61E5-4CA2-8272-3DB8EA6A03A1}" type="presOf" srcId="{A21BD440-66CC-4BAF-B82C-1BA0E53F6D0A}" destId="{73ED8D9F-F3FA-44E4-8A87-7A945F2ADD08}" srcOrd="0" destOrd="0" presId="urn:microsoft.com/office/officeart/2005/8/layout/hList1"/>
    <dgm:cxn modelId="{294B23C3-0185-43B3-8A06-14DB75B2BA64}" srcId="{7197A7E4-7BEC-4A50-90DE-8380595CF4AF}" destId="{A21BD440-66CC-4BAF-B82C-1BA0E53F6D0A}" srcOrd="0" destOrd="0" parTransId="{2F46B411-8103-4826-9147-E3E50AD47A0A}" sibTransId="{8817BAC0-80D4-4437-817E-178A373A5882}"/>
    <dgm:cxn modelId="{898EC0C6-93B4-4198-A953-557E479770AD}" type="presOf" srcId="{7584D6C0-835D-4384-BF2A-7AE6180E893E}" destId="{73ED8D9F-F3FA-44E4-8A87-7A945F2ADD08}" srcOrd="0" destOrd="2" presId="urn:microsoft.com/office/officeart/2005/8/layout/hList1"/>
    <dgm:cxn modelId="{A35632C7-B39F-408A-A96C-247205062E41}" type="presOf" srcId="{22F024E2-9F05-4135-91F6-FCCB221C5800}" destId="{73ED8D9F-F3FA-44E4-8A87-7A945F2ADD08}" srcOrd="0" destOrd="3" presId="urn:microsoft.com/office/officeart/2005/8/layout/hList1"/>
    <dgm:cxn modelId="{A1A857D2-2826-4F53-A8D2-20F950EA3852}" type="presOf" srcId="{4769DBB7-554F-4267-A21D-E45794194645}" destId="{C8F71EDC-D618-45DF-A34B-0FB8CDF12752}" srcOrd="0" destOrd="3" presId="urn:microsoft.com/office/officeart/2005/8/layout/hList1"/>
    <dgm:cxn modelId="{8661A7D8-6398-4E61-A7D1-0C8B4832E03B}" type="presOf" srcId="{CB3B6F0F-1326-414E-98B0-1923A2BC3381}" destId="{73ED8D9F-F3FA-44E4-8A87-7A945F2ADD08}" srcOrd="0" destOrd="4" presId="urn:microsoft.com/office/officeart/2005/8/layout/hList1"/>
    <dgm:cxn modelId="{49C5B5E6-6BF6-4C41-AE1F-7F48AA1F4122}" type="presOf" srcId="{B691A2FF-A80E-4136-80A4-1D2DA529F816}" destId="{BFA83FA4-6D7D-4A03-AF5A-76C268FD9F48}" srcOrd="0" destOrd="0" presId="urn:microsoft.com/office/officeart/2005/8/layout/hList1"/>
    <dgm:cxn modelId="{9DBBA0EC-D38A-42D0-B3E1-98E7C047449B}" srcId="{469CD426-1BC8-4384-9374-C3793AEE4387}" destId="{600BF0A7-B8BA-4D58-9BDC-F0F41B0A1A1B}" srcOrd="2" destOrd="0" parTransId="{4B2D307C-F3FA-4D19-AC24-4864863B141E}" sibTransId="{F7D0C8F4-BC86-4815-AB56-E47274322363}"/>
    <dgm:cxn modelId="{17DA44FA-BDCB-4C1D-BBC2-FB99A569620C}" type="presOf" srcId="{80A53C53-B052-480F-BCCA-71CFE5E54542}" destId="{90AF7888-CAAF-407D-8302-AE5F24DCC558}" srcOrd="0" destOrd="2" presId="urn:microsoft.com/office/officeart/2005/8/layout/hList1"/>
    <dgm:cxn modelId="{F352ACFA-0AB7-46EE-B2B7-3B8FC79E4C10}" srcId="{B691A2FF-A80E-4136-80A4-1D2DA529F816}" destId="{C0FD1147-F589-43F5-A0FB-6C231B665EDA}" srcOrd="0" destOrd="0" parTransId="{43463397-B3B1-4E9A-B93D-D71B007A4EDE}" sibTransId="{B61C857C-5F41-48A5-B0CA-8297F987F07D}"/>
    <dgm:cxn modelId="{21BCDFFA-01C0-4F2E-969B-52C204AAE518}" srcId="{600BF0A7-B8BA-4D58-9BDC-F0F41B0A1A1B}" destId="{151A35E6-C04B-4304-AD6F-2671A2E16CF9}" srcOrd="1" destOrd="0" parTransId="{16EBE4B2-DA50-4AA3-B0F5-7F406E437A19}" sibTransId="{773F441E-998E-425F-A457-639583CBB6BC}"/>
    <dgm:cxn modelId="{07E13947-38CF-4460-81C2-D42B469C982D}" type="presParOf" srcId="{41972B5A-886D-4115-A312-2E59C5B5F0E2}" destId="{0C0009FE-9D3B-4E37-B766-A951D6DFE96F}" srcOrd="0" destOrd="0" presId="urn:microsoft.com/office/officeart/2005/8/layout/hList1"/>
    <dgm:cxn modelId="{49E2871D-0176-484D-B97C-722E1D3C136A}" type="presParOf" srcId="{0C0009FE-9D3B-4E37-B766-A951D6DFE96F}" destId="{C7207F48-5CAC-43A6-9FFE-482A97E99A1F}" srcOrd="0" destOrd="0" presId="urn:microsoft.com/office/officeart/2005/8/layout/hList1"/>
    <dgm:cxn modelId="{DADA15F7-AE6B-48E3-BEC2-C9AD2B0DF5C4}" type="presParOf" srcId="{0C0009FE-9D3B-4E37-B766-A951D6DFE96F}" destId="{73ED8D9F-F3FA-44E4-8A87-7A945F2ADD08}" srcOrd="1" destOrd="0" presId="urn:microsoft.com/office/officeart/2005/8/layout/hList1"/>
    <dgm:cxn modelId="{624CBF4A-72CB-4EA9-B80E-39DF5974467E}" type="presParOf" srcId="{41972B5A-886D-4115-A312-2E59C5B5F0E2}" destId="{4CC21B5E-D7BB-4078-8600-F1F18203E1CA}" srcOrd="1" destOrd="0" presId="urn:microsoft.com/office/officeart/2005/8/layout/hList1"/>
    <dgm:cxn modelId="{E29E7BB0-451C-41F3-B938-5DB5028C67DF}" type="presParOf" srcId="{41972B5A-886D-4115-A312-2E59C5B5F0E2}" destId="{E47B87B4-BF3D-472C-8378-450AC9962940}" srcOrd="2" destOrd="0" presId="urn:microsoft.com/office/officeart/2005/8/layout/hList1"/>
    <dgm:cxn modelId="{D2C8D074-A70F-4AAC-A33F-A84D6E6078F0}" type="presParOf" srcId="{E47B87B4-BF3D-472C-8378-450AC9962940}" destId="{BFA83FA4-6D7D-4A03-AF5A-76C268FD9F48}" srcOrd="0" destOrd="0" presId="urn:microsoft.com/office/officeart/2005/8/layout/hList1"/>
    <dgm:cxn modelId="{6837D9DC-1212-4890-8B94-4CC3AA12D921}" type="presParOf" srcId="{E47B87B4-BF3D-472C-8378-450AC9962940}" destId="{C8F71EDC-D618-45DF-A34B-0FB8CDF12752}" srcOrd="1" destOrd="0" presId="urn:microsoft.com/office/officeart/2005/8/layout/hList1"/>
    <dgm:cxn modelId="{FA2CB144-DDAF-4DE3-9C41-FDDD0A167F2E}" type="presParOf" srcId="{41972B5A-886D-4115-A312-2E59C5B5F0E2}" destId="{B8F2F681-3368-4296-9290-04213C4116FF}" srcOrd="3" destOrd="0" presId="urn:microsoft.com/office/officeart/2005/8/layout/hList1"/>
    <dgm:cxn modelId="{163F68DE-30C7-4317-847A-863FE2A8211A}" type="presParOf" srcId="{41972B5A-886D-4115-A312-2E59C5B5F0E2}" destId="{71E08549-8221-4669-A558-6D6C57B71D1D}" srcOrd="4" destOrd="0" presId="urn:microsoft.com/office/officeart/2005/8/layout/hList1"/>
    <dgm:cxn modelId="{339FE98C-8F8C-4EA5-A766-26D667AA9370}" type="presParOf" srcId="{71E08549-8221-4669-A558-6D6C57B71D1D}" destId="{EAE5C44D-F645-49F3-AEB6-382026E97FBB}" srcOrd="0" destOrd="0" presId="urn:microsoft.com/office/officeart/2005/8/layout/hList1"/>
    <dgm:cxn modelId="{57C385BE-DF4B-4AC7-9D34-3708BFE8C80C}" type="presParOf" srcId="{71E08549-8221-4669-A558-6D6C57B71D1D}" destId="{90AF7888-CAAF-407D-8302-AE5F24DCC55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207F48-5CAC-43A6-9FFE-482A97E99A1F}">
      <dsp:nvSpPr>
        <dsp:cNvPr id="0" name=""/>
        <dsp:cNvSpPr/>
      </dsp:nvSpPr>
      <dsp:spPr>
        <a:xfrm>
          <a:off x="3724" y="164184"/>
          <a:ext cx="3631396" cy="1452558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>
              <a:latin typeface="Arial" panose="020B0604020202020204" pitchFamily="34" charset="0"/>
              <a:cs typeface="Arial" panose="020B0604020202020204" pitchFamily="34" charset="0"/>
            </a:rPr>
            <a:t>Why are we changing/updating the form?</a:t>
          </a:r>
          <a:endParaRPr lang="en-GB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24" y="164184"/>
        <a:ext cx="3631396" cy="1452558"/>
      </dsp:txXfrm>
    </dsp:sp>
    <dsp:sp modelId="{73ED8D9F-F3FA-44E4-8A87-7A945F2ADD08}">
      <dsp:nvSpPr>
        <dsp:cNvPr id="0" name=""/>
        <dsp:cNvSpPr/>
      </dsp:nvSpPr>
      <dsp:spPr>
        <a:xfrm>
          <a:off x="3724" y="1616743"/>
          <a:ext cx="3631396" cy="4147684"/>
        </a:xfrm>
        <a:prstGeom prst="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rial" panose="020B0604020202020204" pitchFamily="34" charset="0"/>
              <a:cs typeface="Arial" panose="020B0604020202020204" pitchFamily="34" charset="0"/>
            </a:rPr>
            <a:t>The existing SAP3 form is outdated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rial" panose="020B0604020202020204" pitchFamily="34" charset="0"/>
              <a:cs typeface="Arial" panose="020B0604020202020204" pitchFamily="34" charset="0"/>
            </a:rPr>
            <a:t>It was part of a suite of forms that no longer exist &amp; is outdated on where/how to submit.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rial" panose="020B0604020202020204" pitchFamily="34" charset="0"/>
              <a:cs typeface="Arial" panose="020B0604020202020204" pitchFamily="34" charset="0"/>
            </a:rPr>
            <a:t>The ICB are not routinely receiving a copy of the nursing assessment and FNC determination, leading to delays in paying them FNC to care homes with nursing.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rial" panose="020B0604020202020204" pitchFamily="34" charset="0"/>
              <a:cs typeface="Arial" panose="020B0604020202020204" pitchFamily="34" charset="0"/>
            </a:rPr>
            <a:t>Nurses had fed back the form contains a lot of duplication that is already in the nursing assessment they have completed for the person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>
              <a:latin typeface="Arial" panose="020B0604020202020204" pitchFamily="34" charset="0"/>
              <a:cs typeface="Arial" panose="020B0604020202020204" pitchFamily="34" charset="0"/>
            </a:rPr>
            <a:t>To improve the conveyance of relevant nursing information from one nurse to another (if a care home with nursing is being sourced) </a:t>
          </a:r>
          <a:endParaRPr lang="en-GB" sz="1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rial" panose="020B0604020202020204" pitchFamily="34" charset="0"/>
              <a:cs typeface="Arial" panose="020B0604020202020204" pitchFamily="34" charset="0"/>
            </a:rPr>
            <a:t>There are a number of “self tweaked and changed” versions of the form used by services.</a:t>
          </a:r>
        </a:p>
      </dsp:txBody>
      <dsp:txXfrm>
        <a:off x="3724" y="1616743"/>
        <a:ext cx="3631396" cy="4147684"/>
      </dsp:txXfrm>
    </dsp:sp>
    <dsp:sp modelId="{BFA83FA4-6D7D-4A03-AF5A-76C268FD9F48}">
      <dsp:nvSpPr>
        <dsp:cNvPr id="0" name=""/>
        <dsp:cNvSpPr/>
      </dsp:nvSpPr>
      <dsp:spPr>
        <a:xfrm>
          <a:off x="4143516" y="164184"/>
          <a:ext cx="3631396" cy="1452558"/>
        </a:xfrm>
        <a:prstGeom prst="rect">
          <a:avLst/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6350" cap="flat" cmpd="sng" algn="ctr">
          <a:solidFill>
            <a:schemeClr val="accent1">
              <a:shade val="50000"/>
              <a:hueOff val="268329"/>
              <a:satOff val="-6535"/>
              <a:lumOff val="2859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>
              <a:latin typeface="Arial" panose="020B0604020202020204" pitchFamily="34" charset="0"/>
              <a:cs typeface="Arial" panose="020B0604020202020204" pitchFamily="34" charset="0"/>
            </a:rPr>
            <a:t>What the form(s) must still do</a:t>
          </a:r>
          <a:endParaRPr lang="en-GB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43516" y="164184"/>
        <a:ext cx="3631396" cy="1452558"/>
      </dsp:txXfrm>
    </dsp:sp>
    <dsp:sp modelId="{C8F71EDC-D618-45DF-A34B-0FB8CDF12752}">
      <dsp:nvSpPr>
        <dsp:cNvPr id="0" name=""/>
        <dsp:cNvSpPr/>
      </dsp:nvSpPr>
      <dsp:spPr>
        <a:xfrm>
          <a:off x="4143516" y="1616743"/>
          <a:ext cx="3631396" cy="4147684"/>
        </a:xfrm>
        <a:prstGeom prst="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1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Enable other professionals to provide a contribution to a multi disciplinary assessment, often lead by Adult Social Care, enabling future planning and support of a person’s needs.</a:t>
          </a:r>
          <a:endParaRPr lang="en-GB" sz="1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Where relevant, if a person is to enter a care home with nursing, FNC determination is required by an </a:t>
          </a:r>
          <a:r>
            <a:rPr lang="en-GB" sz="14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NHS Nurse</a:t>
          </a:r>
          <a:r>
            <a:rPr lang="en-GB" sz="1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, as are also eligibility for continence payments.</a:t>
          </a:r>
          <a:endParaRPr lang="en-GB" sz="1400" kern="12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Due </a:t>
          </a:r>
          <a:r>
            <a:rPr lang="en-GB" sz="14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consideration</a:t>
          </a:r>
          <a:r>
            <a:rPr lang="en-GB" sz="1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has been given to whether a person should be considered for CHC funding eligibility, such as details if a checklist has been completed, or if not, recording why not.</a:t>
          </a:r>
          <a:endParaRPr lang="en-GB" sz="1400" kern="12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1400" kern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To provide Adult Social Care with confirmed FNC eligibility where a care home with nursing needs to be sourced.  Where FNC is agreed the ICB will undertake a review, including CHC consideration, within six weeks  </a:t>
          </a:r>
        </a:p>
      </dsp:txBody>
      <dsp:txXfrm>
        <a:off x="4143516" y="1616743"/>
        <a:ext cx="3631396" cy="4147684"/>
      </dsp:txXfrm>
    </dsp:sp>
    <dsp:sp modelId="{EAE5C44D-F645-49F3-AEB6-382026E97FBB}">
      <dsp:nvSpPr>
        <dsp:cNvPr id="0" name=""/>
        <dsp:cNvSpPr/>
      </dsp:nvSpPr>
      <dsp:spPr>
        <a:xfrm>
          <a:off x="8283308" y="164184"/>
          <a:ext cx="3631396" cy="1452558"/>
        </a:xfrm>
        <a:prstGeom prst="rect">
          <a:avLst/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6350" cap="flat" cmpd="sng" algn="ctr">
          <a:solidFill>
            <a:schemeClr val="accent1">
              <a:shade val="50000"/>
              <a:hueOff val="268329"/>
              <a:satOff val="-6535"/>
              <a:lumOff val="2859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>
              <a:latin typeface="Arial" panose="020B0604020202020204" pitchFamily="34" charset="0"/>
              <a:cs typeface="Arial" panose="020B0604020202020204" pitchFamily="34" charset="0"/>
            </a:rPr>
            <a:t>What have we replaced them with</a:t>
          </a:r>
          <a:endParaRPr lang="en-GB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83308" y="164184"/>
        <a:ext cx="3631396" cy="1452558"/>
      </dsp:txXfrm>
    </dsp:sp>
    <dsp:sp modelId="{90AF7888-CAAF-407D-8302-AE5F24DCC558}">
      <dsp:nvSpPr>
        <dsp:cNvPr id="0" name=""/>
        <dsp:cNvSpPr/>
      </dsp:nvSpPr>
      <dsp:spPr>
        <a:xfrm>
          <a:off x="8283308" y="1616743"/>
          <a:ext cx="3631396" cy="4147684"/>
        </a:xfrm>
        <a:prstGeom prst="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b="1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NC</a:t>
          </a:r>
          <a:r>
            <a:rPr lang="en-GB" sz="14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Form (v.1): “NHS </a:t>
          </a:r>
          <a:r>
            <a:rPr lang="en-GB" sz="1400" b="1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</a:t>
          </a:r>
          <a:r>
            <a:rPr lang="en-GB" sz="14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urse </a:t>
          </a:r>
          <a:r>
            <a:rPr lang="en-GB" sz="1400" b="1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</a:t>
          </a:r>
          <a:r>
            <a:rPr lang="en-GB" sz="14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ontribution and Determination Form (inc. FNC if applicable)”:</a:t>
          </a:r>
          <a:r>
            <a:rPr lang="en-GB" sz="1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 A reduced form for NHS nurses to complete and which allows their existing nursing assessment to be appended, to reduce duplication.</a:t>
          </a:r>
          <a:endParaRPr lang="en-GB" sz="1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SC</a:t>
          </a:r>
          <a:r>
            <a:rPr lang="en-GB" sz="14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Form (v.1) “</a:t>
          </a:r>
          <a:r>
            <a:rPr lang="en-GB" sz="1400" b="1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</a:t>
          </a:r>
          <a:r>
            <a:rPr lang="en-GB" sz="14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pecialist </a:t>
          </a:r>
          <a:r>
            <a:rPr lang="en-GB" sz="1400" b="1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</a:t>
          </a:r>
          <a:r>
            <a:rPr lang="en-GB" sz="14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ontribution to a Multi Disciplinary Assessment”: </a:t>
          </a:r>
          <a:r>
            <a:rPr lang="en-GB" sz="1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A reduced form for other professionals to complete, to provide their contribution, with removal of the nursing aspects as they pertain to FNC and Continence.</a:t>
          </a:r>
          <a:endParaRPr lang="en-GB" sz="1400" kern="12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One form or the other needs completion and not both.</a:t>
          </a:r>
          <a:endParaRPr lang="en-GB" sz="1400" kern="12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A final step to remind nurses to provide a handover of nursing care, where a care home with nursing has been sourced, and to notify the ICB for the purposes of FNC payment (and continence payments where applicable)</a:t>
          </a:r>
          <a:endParaRPr lang="en-GB" sz="1400" kern="1200" dirty="0">
            <a:effectLst/>
            <a:latin typeface="Arial" panose="020B0604020202020204" pitchFamily="34" charset="0"/>
            <a:ea typeface="Calibri" panose="020F0502020204030204" pitchFamily="34" charset="0"/>
            <a:cs typeface="Arial" panose="020B0604020202020204" pitchFamily="34" charset="0"/>
          </a:endParaRPr>
        </a:p>
      </dsp:txBody>
      <dsp:txXfrm>
        <a:off x="8283308" y="1616743"/>
        <a:ext cx="3631396" cy="4147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7BD6F-1468-43B9-84A2-D23AB81B716E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D4287-4722-478D-97E6-ED964A129E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731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dirty="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dirty="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dirty="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1D4287-4722-478D-97E6-ED964A129E8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1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CD969-B262-FB43-9A88-D62E8A5137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2337F9-4169-8B34-D871-1FFDF05B12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A31541-C7FC-209F-18D7-3D229C8F03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SPECIALIST CONTRIBUTION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 MULTI-DISCIPLINARY ASSESSMENT</a:t>
            </a:r>
          </a:p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purely a form that other professionals can either be provided to complete to contribute from that professionals perspective, e.g. SALT, OT, Dietician, Physiotherapist etc. 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form is for health and social care staff who have been requested to complete a specialist contribution by a Social Care Practitioner towards a Multi Disciplinary Assessment of Need.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Upon completion of this form, it should be returned to the Social Care Practitioner who has requested the contribution.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NHS registered nurses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 NOT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complete this form and should instead complete the NC Form (Nursing Contribution &amp; Determination Form)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E4716-E26D-CC48-FC32-ADAC062B78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1D4287-4722-478D-97E6-ED964A129E8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5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7B9E-55E8-EA15-97A9-53A013EAC9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E1EEB6-CF28-0828-1A13-85B4CC5037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CAD35-6BA9-4BDA-4407-DEF1A03AE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CAC52-FC23-3095-FDD1-618C10789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2CB9C-8D7D-DB35-3BE7-81B9D92E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27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BAE90-EE8E-09E5-9F2F-46EA5554A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BEF570-010C-0DFD-B5AF-CB1D408A6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3D5D8-9B8D-5960-96B5-9BCB91BE6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BC703-4557-F22D-62BB-824543DF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0C6D6F-C2C0-927C-A2A5-9DD814E98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164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6E130E-03D8-AC85-BCE5-52FB426D14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65CA7F-319A-2C30-AD71-C01C41518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7C780-1C4A-052C-2156-2DD5B245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04C0E-2319-459B-202C-3840EE57D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D4DEA-EB9E-CD82-9570-00D4F23F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92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5D052-223D-030A-34A4-E1F2FC95A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C809F-8452-3D17-8078-1ADEEC7797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1ABFB-A7E8-E09B-ECEB-CA464ADC9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4673C-D68E-108A-F75A-3F0485922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4763D-D001-CA66-55DB-87B00DACB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30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2C1B-31CB-EA28-B27A-2999B042F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B737-473A-6D07-D6BD-AF1327EA3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501CA-D1EE-748F-A8EF-780C10E2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A673B-E70D-7EED-5CFE-8F042AB05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54D8C-145D-343E-7C1B-3527C6F19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114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E2822-09E8-F0CE-4634-35C243327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1D7A4-14A8-49FF-DAA8-343227F4FA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508A3-8921-8AE8-F322-A7122CC705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517E4-5363-9294-F0C7-7FA469B83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46DCFC-4E55-D67C-BA66-F80C0F7D6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BD3A5-45D5-9D2B-36B0-4532D202E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305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1C864-02CD-153B-81D2-2C563DE0F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38B641-E329-A25B-57A8-8549163D5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26CFCA-EC41-6985-DCB9-50C93685B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2F8B97-3FAF-5D7F-0C00-603EABF3D4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1BD04B-BD35-9488-C64C-2DE60D33F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E01B9F-CDDA-6649-7760-BFFF6ED9B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BD7DC-B03D-6B5E-2CB7-6F0665FC1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EACF04-822C-9C27-1FE2-502EBC20D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826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866FF-6134-1D5D-CD46-B54D91375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131AB0-83D8-6629-A61A-2EA27B9F1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521CD5-0D61-DA88-4991-53F6B022A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665F42-D883-CF16-C802-D218AA540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83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AA5403-0FA1-41C7-A06E-05CC3C3CC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7C8BB6-22CC-982A-ECA9-7E6C1E4EB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9A951D-EFC8-BD36-A62A-8163C4C4F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39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67EA0-740E-77EF-635E-C6EA0D57B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72825-8F24-7B6F-CF02-F468FF55E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078205-A319-86DA-43C4-273EAF28A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02F626-B94E-3772-FAED-7C06584AE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8A149A-B9C4-EBB1-7B47-BC9DB3884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3F0573-AC1D-588D-0724-27E3687E7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91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4172B-BFFB-D64F-643A-CAEDC2457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1BB4C0-1D0D-7032-920A-4EC36DA77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4B9EB5-7A3D-0A57-BD12-B94BBB9C16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A50AE3-1957-1E51-AC61-5FF87FD4F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57639-9708-E042-42BA-1AE98E404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6FEA9-7990-F709-F0C2-F3295903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1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9B769F-D80E-2BCA-5A18-7408A9448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15943D-A4D4-C553-6455-EDF9D002C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1A6F3-47E3-3B07-3E80-74870CEC4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D0B1F-CF13-471E-A75E-80CD57238B6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50A40-2215-1C84-733D-45D0F5DBD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314E3B-85EE-21A6-7356-ED4158743A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A58BB-3CCA-44C8-A9C1-7D1A1AF31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30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C073E-FEAA-77EE-9BEA-726203DA9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4" y="-99568"/>
            <a:ext cx="11787355" cy="1325563"/>
          </a:xfrm>
        </p:spPr>
        <p:txBody>
          <a:bodyPr>
            <a:noAutofit/>
          </a:bodyPr>
          <a:lstStyle/>
          <a:p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NHS Nurse Contribution to a Multi-Disciplinary Assessment (inc. FNC if applicable) and Specialist Contribution Assessment Forms (replacement to SAP3 Form)</a:t>
            </a:r>
            <a:endParaRPr lang="en-GB" sz="24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AB173AF-DAC7-8AF7-3730-147F05BBDE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9168784"/>
              </p:ext>
            </p:extLst>
          </p:nvPr>
        </p:nvGraphicFramePr>
        <p:xfrm>
          <a:off x="88691" y="989348"/>
          <a:ext cx="11918430" cy="5928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1198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BD848F7-4BC8-3E58-1334-EEAE45BACB0C}"/>
              </a:ext>
            </a:extLst>
          </p:cNvPr>
          <p:cNvCxnSpPr>
            <a:cxnSpLocks/>
          </p:cNvCxnSpPr>
          <p:nvPr/>
        </p:nvCxnSpPr>
        <p:spPr>
          <a:xfrm flipV="1">
            <a:off x="3142321" y="3320534"/>
            <a:ext cx="0" cy="3061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2977FE4-2F06-5585-66D8-85BD3F8B5A83}"/>
              </a:ext>
            </a:extLst>
          </p:cNvPr>
          <p:cNvCxnSpPr>
            <a:cxnSpLocks/>
          </p:cNvCxnSpPr>
          <p:nvPr/>
        </p:nvCxnSpPr>
        <p:spPr>
          <a:xfrm flipV="1">
            <a:off x="9183496" y="3333544"/>
            <a:ext cx="0" cy="3061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CB1579E-4386-8A7D-ED98-5B7E1F0B9B3C}"/>
              </a:ext>
            </a:extLst>
          </p:cNvPr>
          <p:cNvSpPr/>
          <p:nvPr/>
        </p:nvSpPr>
        <p:spPr>
          <a:xfrm>
            <a:off x="6207512" y="3523783"/>
            <a:ext cx="5907358" cy="323385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D6DFA2A-C7CD-7314-95DB-25E1B9649979}"/>
              </a:ext>
            </a:extLst>
          </p:cNvPr>
          <p:cNvSpPr/>
          <p:nvPr/>
        </p:nvSpPr>
        <p:spPr>
          <a:xfrm>
            <a:off x="188642" y="3534936"/>
            <a:ext cx="5907358" cy="323385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8FEF3D-BF36-D845-A8D1-47E14F6B0C2A}"/>
              </a:ext>
            </a:extLst>
          </p:cNvPr>
          <p:cNvCxnSpPr>
            <a:cxnSpLocks/>
          </p:cNvCxnSpPr>
          <p:nvPr/>
        </p:nvCxnSpPr>
        <p:spPr>
          <a:xfrm flipV="1">
            <a:off x="6076026" y="3025029"/>
            <a:ext cx="0" cy="3061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757A9D3-4231-ED77-6652-467AE2950D4D}"/>
              </a:ext>
            </a:extLst>
          </p:cNvPr>
          <p:cNvSpPr/>
          <p:nvPr/>
        </p:nvSpPr>
        <p:spPr>
          <a:xfrm>
            <a:off x="902320" y="1193180"/>
            <a:ext cx="10654992" cy="194826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F11D94-579E-6DBF-A1A3-C3C4E2D66EF9}"/>
              </a:ext>
            </a:extLst>
          </p:cNvPr>
          <p:cNvSpPr txBox="1">
            <a:spLocks/>
          </p:cNvSpPr>
          <p:nvPr/>
        </p:nvSpPr>
        <p:spPr>
          <a:xfrm>
            <a:off x="0" y="-11151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rgbClr val="FF0000"/>
                </a:solidFill>
              </a:rPr>
              <a:t>NC</a:t>
            </a:r>
            <a:r>
              <a:rPr lang="en-GB" sz="3600" b="1" dirty="0"/>
              <a:t> Form: NHS </a:t>
            </a:r>
            <a:r>
              <a:rPr lang="en-GB" sz="3600" b="1" dirty="0">
                <a:solidFill>
                  <a:srgbClr val="FF0000"/>
                </a:solidFill>
              </a:rPr>
              <a:t>N</a:t>
            </a:r>
            <a:r>
              <a:rPr lang="en-GB" sz="3600" b="1" dirty="0"/>
              <a:t>urse </a:t>
            </a:r>
            <a:r>
              <a:rPr lang="en-GB" sz="3600" b="1" dirty="0">
                <a:solidFill>
                  <a:srgbClr val="FF0000"/>
                </a:solidFill>
              </a:rPr>
              <a:t>C</a:t>
            </a:r>
            <a:r>
              <a:rPr lang="en-GB" sz="3600" b="1" dirty="0"/>
              <a:t>ontribution to a Multi-Disciplinary Assessment (inc. FNC if appliable) Flow Chart</a:t>
            </a:r>
            <a:endParaRPr lang="en-GB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981457-2003-A58B-4874-E4D257BCD4D0}"/>
              </a:ext>
            </a:extLst>
          </p:cNvPr>
          <p:cNvSpPr txBox="1"/>
          <p:nvPr/>
        </p:nvSpPr>
        <p:spPr>
          <a:xfrm>
            <a:off x="1087242" y="1280959"/>
            <a:ext cx="1032045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buNone/>
            </a:pPr>
            <a:r>
              <a:rPr lang="en-GB" sz="1600" b="1" dirty="0"/>
              <a:t>Social Care Practitioner requests the completion of the NC Form “NHS Nurse Contribution to a Multi-Disciplinary Assessment  (inc. FNC if applicable)” by an NHS nurse to complete.</a:t>
            </a:r>
          </a:p>
          <a:p>
            <a:pPr lvl="0" algn="l">
              <a:buNone/>
            </a:pPr>
            <a:r>
              <a:rPr lang="en-GB" sz="1600" i="0" dirty="0"/>
              <a:t>This request should be directed to an NHS nurse who is currently involved with the Person.  </a:t>
            </a:r>
          </a:p>
          <a:p>
            <a:pPr lvl="0" algn="l">
              <a:buNone/>
            </a:pPr>
            <a:r>
              <a:rPr lang="en-GB" sz="1600" i="0" dirty="0"/>
              <a:t>If there is not currently a nurse involved, the first step is to request/refer for a nursing assessment.  </a:t>
            </a:r>
          </a:p>
          <a:p>
            <a:pPr lvl="0" algn="l">
              <a:buNone/>
            </a:pPr>
            <a:r>
              <a:rPr lang="en-GB" sz="1600" i="0" dirty="0"/>
              <a:t>NHS Nurse completes the form which includes: </a:t>
            </a:r>
          </a:p>
          <a:p>
            <a:pPr lvl="0" algn="l">
              <a:buNone/>
            </a:pPr>
            <a:r>
              <a:rPr lang="en-GB" sz="1600" i="0" dirty="0"/>
              <a:t>CHC consideration, FNC determination, continence needs and Recommendation for how the person’s nursing needs should be met going forward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D370BD-AD50-6039-4120-0920BB2E883E}"/>
              </a:ext>
            </a:extLst>
          </p:cNvPr>
          <p:cNvSpPr txBox="1"/>
          <p:nvPr/>
        </p:nvSpPr>
        <p:spPr>
          <a:xfrm>
            <a:off x="277850" y="3875692"/>
            <a:ext cx="5907358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sym typeface="Wingdings" panose="05000000000000000000" pitchFamily="2" charset="2"/>
              </a:rPr>
              <a:t></a:t>
            </a:r>
            <a:r>
              <a:rPr lang="en-GB" sz="1400" baseline="0" dirty="0"/>
              <a:t>  Nurse sends NC Form to ICB and cc’s Social Care Practitioner (ICB’s email address is on the form)</a:t>
            </a:r>
          </a:p>
          <a:p>
            <a:pPr lvl="0" algn="l"/>
            <a:r>
              <a:rPr lang="en-GB" sz="1400" baseline="0" dirty="0">
                <a:sym typeface="Wingdings" panose="05000000000000000000" pitchFamily="2" charset="2"/>
              </a:rPr>
              <a:t>  </a:t>
            </a:r>
            <a:r>
              <a:rPr lang="en-GB" sz="1400" baseline="0" dirty="0"/>
              <a:t>The ICB will consider the FNC eligibility recommendation within 2 days, copying in the Social Care Practitioner to their response</a:t>
            </a:r>
          </a:p>
          <a:p>
            <a:pPr lvl="0" algn="l"/>
            <a:r>
              <a:rPr lang="en-GB" sz="1400" baseline="0" dirty="0">
                <a:sym typeface="Wingdings" panose="05000000000000000000" pitchFamily="2" charset="2"/>
              </a:rPr>
              <a:t>  Where FNC is supported by the ICB, the S</a:t>
            </a:r>
            <a:r>
              <a:rPr lang="en-GB" sz="1400" baseline="0" dirty="0"/>
              <a:t>ocial Care Practitioner will follow their business process steps for authorisation of the placement and subsequently to Brokerage</a:t>
            </a:r>
          </a:p>
          <a:p>
            <a:pPr lvl="0" algn="l"/>
            <a:r>
              <a:rPr lang="en-GB" sz="1400" baseline="0" dirty="0">
                <a:sym typeface="Wingdings" panose="05000000000000000000" pitchFamily="2" charset="2"/>
              </a:rPr>
              <a:t>   </a:t>
            </a:r>
            <a:r>
              <a:rPr lang="en-GB" sz="1400" baseline="0" dirty="0"/>
              <a:t>Social Care Practitioner will then inform the nurse of the care home with nursing and admission date, which Brokerage have sourced</a:t>
            </a:r>
          </a:p>
          <a:p>
            <a:pPr lvl="0" algn="l"/>
            <a:r>
              <a:rPr lang="en-GB" sz="1400" baseline="0" dirty="0">
                <a:sym typeface="Wingdings" panose="05000000000000000000" pitchFamily="2" charset="2"/>
              </a:rPr>
              <a:t>   </a:t>
            </a:r>
            <a:r>
              <a:rPr lang="en-GB" sz="1400" baseline="0" dirty="0"/>
              <a:t>Nurse will update the NC Form with the care home (with nursing), details and admission date and forward to the ICB to activate FNC.   </a:t>
            </a:r>
          </a:p>
          <a:p>
            <a:pPr lvl="0"/>
            <a:r>
              <a:rPr lang="en-GB" sz="1400" dirty="0">
                <a:sym typeface="Wingdings" panose="05000000000000000000" pitchFamily="2" charset="2"/>
              </a:rPr>
              <a:t>   </a:t>
            </a:r>
            <a:r>
              <a:rPr lang="en-GB" sz="1400" baseline="0" dirty="0"/>
              <a:t>Nurse contacts the care home directly to provide nurse to nurse   handover and provides any relevant documentation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34B54-07E9-B4F2-F944-E8267D0D2BC1}"/>
              </a:ext>
            </a:extLst>
          </p:cNvPr>
          <p:cNvSpPr txBox="1"/>
          <p:nvPr/>
        </p:nvSpPr>
        <p:spPr>
          <a:xfrm>
            <a:off x="6370129" y="3915363"/>
            <a:ext cx="554402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en-GB" sz="1400" baseline="0" dirty="0">
                <a:sym typeface="Wingdings" panose="05000000000000000000" pitchFamily="2" charset="2"/>
              </a:rPr>
              <a:t>  </a:t>
            </a:r>
            <a:r>
              <a:rPr lang="en-GB" sz="1400" dirty="0"/>
              <a:t>Nurse sends NC Form back to the requesting Social Care Practitioner</a:t>
            </a:r>
          </a:p>
          <a:p>
            <a:pPr lvl="0" algn="l"/>
            <a:r>
              <a:rPr lang="en-GB" sz="1400" baseline="0" dirty="0">
                <a:sym typeface="Wingdings" panose="05000000000000000000" pitchFamily="2" charset="2"/>
              </a:rPr>
              <a:t>  </a:t>
            </a:r>
            <a:r>
              <a:rPr lang="en-GB" sz="1400" dirty="0"/>
              <a:t>Social Care Practitioner will follow their business process steps for authorisation of the placement/care package and subsequently to Brokerage</a:t>
            </a:r>
          </a:p>
          <a:p>
            <a:pPr lvl="0" algn="l"/>
            <a:r>
              <a:rPr lang="en-GB" sz="1400" baseline="0" dirty="0">
                <a:sym typeface="Wingdings" panose="05000000000000000000" pitchFamily="2" charset="2"/>
              </a:rPr>
              <a:t>  </a:t>
            </a:r>
            <a:r>
              <a:rPr lang="en-GB" sz="1400" dirty="0"/>
              <a:t>Social Care Practitioner will update the nurse if the Person is to be admitted to a care home (without nursing) details and admission date so that if there is any ongoing community nursing to arrange/continue, then nurse can make this arrangement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1E7905-2717-100F-A143-A8460B24447D}"/>
              </a:ext>
            </a:extLst>
          </p:cNvPr>
          <p:cNvSpPr txBox="1"/>
          <p:nvPr/>
        </p:nvSpPr>
        <p:spPr>
          <a:xfrm>
            <a:off x="902320" y="3579539"/>
            <a:ext cx="4480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ClrTx/>
              <a:buSzTx/>
              <a:buFontTx/>
              <a:buNone/>
            </a:pPr>
            <a:r>
              <a:rPr lang="en-GB" sz="1800" b="1" dirty="0"/>
              <a:t>Where FNC eligibility is recommended</a:t>
            </a:r>
            <a:endParaRPr lang="en-GB" sz="1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B8EBFA-91A8-D5F2-D695-2A7BA5170D87}"/>
              </a:ext>
            </a:extLst>
          </p:cNvPr>
          <p:cNvSpPr txBox="1"/>
          <p:nvPr/>
        </p:nvSpPr>
        <p:spPr>
          <a:xfrm>
            <a:off x="6809680" y="3601841"/>
            <a:ext cx="47476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GB" sz="1800" b="1" dirty="0"/>
              <a:t>Where FNC eligibility is NOT recommended</a:t>
            </a:r>
            <a:endParaRPr lang="en-GB" sz="18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6512509-D2D1-CE06-95FA-D4CA46B4CE9E}"/>
              </a:ext>
            </a:extLst>
          </p:cNvPr>
          <p:cNvCxnSpPr>
            <a:cxnSpLocks/>
          </p:cNvCxnSpPr>
          <p:nvPr/>
        </p:nvCxnSpPr>
        <p:spPr>
          <a:xfrm flipH="1">
            <a:off x="3142321" y="3334217"/>
            <a:ext cx="604117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702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7BC15-5C21-5B3A-638D-44992A9A3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DCBF9-FE46-AAD0-98D0-6429BE6D0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</a:t>
            </a:r>
            <a:r>
              <a:rPr lang="en-GB" sz="4400" b="1" dirty="0">
                <a:solidFill>
                  <a:srgbClr val="FF0000"/>
                </a:solidFill>
              </a:rPr>
              <a:t>C</a:t>
            </a:r>
            <a:r>
              <a:rPr lang="en-GB" sz="4400" b="1" dirty="0"/>
              <a:t> Form: </a:t>
            </a:r>
            <a:r>
              <a:rPr lang="en-GB" sz="4400" b="1" dirty="0">
                <a:solidFill>
                  <a:srgbClr val="FF0000"/>
                </a:solidFill>
              </a:rPr>
              <a:t>S</a:t>
            </a:r>
            <a:r>
              <a:rPr lang="en-GB" sz="4400" b="1" dirty="0"/>
              <a:t>pecialist </a:t>
            </a:r>
            <a:r>
              <a:rPr lang="en-GB" sz="4400" b="1" dirty="0">
                <a:solidFill>
                  <a:srgbClr val="FF0000"/>
                </a:solidFill>
              </a:rPr>
              <a:t>C</a:t>
            </a:r>
            <a:r>
              <a:rPr lang="en-GB" sz="4400" b="1" dirty="0"/>
              <a:t>ontribution to a Multi-Disciplinary Assessment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9CD063-B20D-F5B8-4B4E-9B6E39802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This form is for health and social care staff who have been requested to complete a specialist contribution by a Social Care Practitioner towards a Multi Disciplinary Assessment of Need (e.g. SALT, Occupational Therapist, Physiotherapist etc.).</a:t>
            </a:r>
          </a:p>
          <a:p>
            <a:r>
              <a:rPr lang="en-GB" dirty="0"/>
              <a:t>Upon completion of this form, it should be returned to the Social Care Practitioner who has requested the contribution.</a:t>
            </a:r>
          </a:p>
          <a:p>
            <a:r>
              <a:rPr lang="en-GB" dirty="0"/>
              <a:t>NHS registered nurses </a:t>
            </a:r>
            <a:r>
              <a:rPr lang="en-GB" b="1" dirty="0"/>
              <a:t>SHOULD NOT</a:t>
            </a:r>
            <a:r>
              <a:rPr lang="en-GB" dirty="0"/>
              <a:t> complete this form and should instead complete the </a:t>
            </a:r>
            <a:r>
              <a:rPr lang="en-GB" dirty="0">
                <a:solidFill>
                  <a:srgbClr val="FF0000"/>
                </a:solidFill>
              </a:rPr>
              <a:t>NC</a:t>
            </a:r>
            <a:r>
              <a:rPr lang="en-GB" dirty="0"/>
              <a:t> Form (</a:t>
            </a:r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GB" dirty="0"/>
              <a:t>ursing </a:t>
            </a:r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GB" dirty="0"/>
              <a:t>ontribution &amp; Determination Form)</a:t>
            </a:r>
          </a:p>
        </p:txBody>
      </p:sp>
    </p:spTree>
    <p:extLst>
      <p:ext uri="{BB962C8B-B14F-4D97-AF65-F5344CB8AC3E}">
        <p14:creationId xmlns:p14="http://schemas.microsoft.com/office/powerpoint/2010/main" val="1143310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A975E08-FFD0-ED3A-6A01-1021D9BF090D}"/>
              </a:ext>
            </a:extLst>
          </p:cNvPr>
          <p:cNvSpPr txBox="1"/>
          <p:nvPr/>
        </p:nvSpPr>
        <p:spPr>
          <a:xfrm>
            <a:off x="1343026" y="1552575"/>
            <a:ext cx="9505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Where do I obtain a copy of the NC &amp; SC Forms from?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Xxxxxxxxxxx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812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1030</Words>
  <Application>Microsoft Office PowerPoint</Application>
  <PresentationFormat>Widescreen</PresentationFormat>
  <Paragraphs>57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Wingdings</vt:lpstr>
      <vt:lpstr>Office Theme</vt:lpstr>
      <vt:lpstr>NHS Nurse Contribution to a Multi-Disciplinary Assessment (inc. FNC if applicable) and Specialist Contribution Assessment Forms (replacement to SAP3 Form)</vt:lpstr>
      <vt:lpstr>PowerPoint Presentation</vt:lpstr>
      <vt:lpstr>SC Form: Specialist Contribution to a Multi-Disciplinary Assessment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NHS Nursing Contribution: Nursing Determination for Care Homes (if applicable) Flow Chart</dc:title>
  <dc:creator>Dawn Statham (RRE) MPFT</dc:creator>
  <cp:lastModifiedBy>Darren Statham (RRE) MPFT</cp:lastModifiedBy>
  <cp:revision>26</cp:revision>
  <dcterms:created xsi:type="dcterms:W3CDTF">2023-08-31T13:12:50Z</dcterms:created>
  <dcterms:modified xsi:type="dcterms:W3CDTF">2026-01-21T16:06:09Z</dcterms:modified>
</cp:coreProperties>
</file>